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3"/>
    <p:sldId id="257" r:id="rId4"/>
    <p:sldId id="258" r:id="rId5"/>
    <p:sldId id="272" r:id="rId6"/>
    <p:sldId id="274" r:id="rId7"/>
    <p:sldId id="273" r:id="rId8"/>
    <p:sldId id="275" r:id="rId9"/>
    <p:sldId id="276" r:id="rId10"/>
    <p:sldId id="266" r:id="rId11"/>
    <p:sldId id="277" r:id="rId12"/>
    <p:sldId id="270" r:id="rId13"/>
  </p:sldIdLst>
  <p:sldSz cx="12192000" cy="6858000" type="screen4x3"/>
  <p:notesSz cx="6858000" cy="9144000"/>
  <p:embeddedFontLst>
    <p:embeddedFont>
      <p:font typeface="仿宋" panose="02010609060101010101" charset="-122"/>
      <p:regular r:id="rId17"/>
    </p:embeddedFont>
    <p:embeddedFont>
      <p:font typeface="Calibri" panose="020F0502020204030204" charset="0"/>
      <p:regular r:id="rId18"/>
      <p:bold r:id="rId19"/>
      <p:italic r:id="rId20"/>
      <p:boldItalic r:id="rId2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5" userDrawn="1">
          <p15:clr>
            <a:srgbClr val="A4A3A4"/>
          </p15:clr>
        </p15:guide>
        <p15:guide id="2" pos="290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69A1"/>
    <a:srgbClr val="0F172A"/>
    <a:srgbClr val="0284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showGuides="1">
      <p:cViewPr varScale="1">
        <p:scale>
          <a:sx n="124" d="100"/>
          <a:sy n="124" d="100"/>
        </p:scale>
        <p:origin x="-1512" y="-112"/>
      </p:cViewPr>
      <p:guideLst>
        <p:guide orient="horz" pos="2025"/>
        <p:guide pos="2905"/>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1" Type="http://schemas.openxmlformats.org/officeDocument/2006/relationships/font" Target="fonts/font5.fntdata"/><Relationship Id="rId20" Type="http://schemas.openxmlformats.org/officeDocument/2006/relationships/font" Target="fonts/font4.fntdata"/><Relationship Id="rId2" Type="http://schemas.openxmlformats.org/officeDocument/2006/relationships/theme" Target="theme/theme1.xml"/><Relationship Id="rId19" Type="http://schemas.openxmlformats.org/officeDocument/2006/relationships/font" Target="fonts/font3.fntdata"/><Relationship Id="rId18" Type="http://schemas.openxmlformats.org/officeDocument/2006/relationships/font" Target="fonts/font2.fntdata"/><Relationship Id="rId17" Type="http://schemas.openxmlformats.org/officeDocument/2006/relationships/font" Target="fonts/font1.fntdata"/><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8" Type="http://schemas.openxmlformats.org/officeDocument/2006/relationships/slideLayout" Target="../slideLayouts/slideLayout7.xml"/><Relationship Id="rId17" Type="http://schemas.openxmlformats.org/officeDocument/2006/relationships/image" Target="../media/image2.png"/><Relationship Id="rId16" Type="http://schemas.openxmlformats.org/officeDocument/2006/relationships/image" Target="../media/image1.png"/><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7" Type="http://schemas.openxmlformats.org/officeDocument/2006/relationships/slideLayout" Target="../slideLayouts/slideLayout7.xml"/><Relationship Id="rId16" Type="http://schemas.openxmlformats.org/officeDocument/2006/relationships/tags" Target="../tags/tag31.xml"/><Relationship Id="rId15" Type="http://schemas.openxmlformats.org/officeDocument/2006/relationships/tags" Target="../tags/tag30.xml"/><Relationship Id="rId14" Type="http://schemas.openxmlformats.org/officeDocument/2006/relationships/tags" Target="../tags/tag29.xml"/><Relationship Id="rId13" Type="http://schemas.openxmlformats.org/officeDocument/2006/relationships/tags" Target="../tags/tag28.xml"/><Relationship Id="rId12" Type="http://schemas.openxmlformats.org/officeDocument/2006/relationships/tags" Target="../tags/tag27.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tags" Target="../tags/tag16.xml"/></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3.png"/><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s>
</file>

<file path=ppt/slides/_rels/slide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s>
</file>

<file path=ppt/slides/_rels/slide8.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image" Target="../media/image6.png"/><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4" Type="http://schemas.openxmlformats.org/officeDocument/2006/relationships/slideLayout" Target="../slideLayouts/slideLayout7.xml"/><Relationship Id="rId13" Type="http://schemas.openxmlformats.org/officeDocument/2006/relationships/tags" Target="../tags/tag61.xml"/><Relationship Id="rId12" Type="http://schemas.openxmlformats.org/officeDocument/2006/relationships/tags" Target="../tags/tag60.xml"/><Relationship Id="rId11" Type="http://schemas.openxmlformats.org/officeDocument/2006/relationships/image" Target="../media/image7.png"/><Relationship Id="rId10" Type="http://schemas.openxmlformats.org/officeDocument/2006/relationships/tags" Target="../tags/tag59.xml"/><Relationship Id="rId1" Type="http://schemas.openxmlformats.org/officeDocument/2006/relationships/tags" Target="../tags/tag5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p:sp>
        <p:nvSpPr>
          <p:cNvPr id="2" name="Rectangle 1"/>
          <p:cNvSpPr/>
          <p:nvPr/>
        </p:nvSpPr>
        <p:spPr>
          <a:xfrm>
            <a:off x="762000" y="4064287"/>
            <a:ext cx="609600" cy="381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3" name="TextBox 2"/>
          <p:cNvSpPr txBox="1"/>
          <p:nvPr/>
        </p:nvSpPr>
        <p:spPr>
          <a:xfrm>
            <a:off x="768985" y="1982470"/>
            <a:ext cx="3706495" cy="184150"/>
          </a:xfrm>
          <a:prstGeom prst="rect">
            <a:avLst/>
          </a:prstGeom>
          <a:noFill/>
        </p:spPr>
        <p:txBody>
          <a:bodyPr wrap="square" lIns="0" tIns="0" rIns="0" bIns="0" anchor="t">
            <a:spAutoFit/>
          </a:bodyPr>
          <a:lstStyle/>
          <a:p>
            <a:pPr algn="l"/>
            <a:r>
              <a:rPr sz="1200" b="1" i="0">
                <a:solidFill>
                  <a:srgbClr val="38BDF8"/>
                </a:solidFill>
                <a:latin typeface="Times New Roman" panose="02020603050405020304" charset="0"/>
                <a:ea typeface="仿宋" panose="02010609060101010101" charset="-122"/>
              </a:rPr>
              <a:t>SFC REGULATORY COMPLIANCE LECTURE</a:t>
            </a:r>
            <a:endParaRPr sz="1200" b="1" i="0">
              <a:solidFill>
                <a:srgbClr val="38BDF8"/>
              </a:solidFill>
              <a:latin typeface="Times New Roman" panose="02020603050405020304" charset="0"/>
              <a:ea typeface="仿宋" panose="02010609060101010101" charset="-122"/>
            </a:endParaRPr>
          </a:p>
        </p:txBody>
      </p:sp>
      <p:sp>
        <p:nvSpPr>
          <p:cNvPr id="4" name="TextBox 3"/>
          <p:cNvSpPr txBox="1"/>
          <p:nvPr/>
        </p:nvSpPr>
        <p:spPr>
          <a:xfrm>
            <a:off x="762000" y="2306032"/>
            <a:ext cx="9301162" cy="1015365"/>
          </a:xfrm>
          <a:prstGeom prst="rect">
            <a:avLst/>
          </a:prstGeom>
          <a:noFill/>
        </p:spPr>
        <p:txBody>
          <a:bodyPr wrap="square" lIns="0" tIns="0" rIns="0" bIns="0" anchor="t">
            <a:spAutoFit/>
          </a:bodyPr>
          <a:lstStyle/>
          <a:p>
            <a:pPr algn="l">
              <a:lnSpc>
                <a:spcPts val="3960"/>
              </a:lnSpc>
            </a:pPr>
            <a:r>
              <a:rPr sz="3300" b="1" i="0">
                <a:solidFill>
                  <a:srgbClr val="FFFFFF"/>
                </a:solidFill>
                <a:latin typeface="Times New Roman" panose="02020603050405020304" charset="0"/>
                <a:ea typeface="仿宋" panose="02010609060101010101" charset="-122"/>
              </a:rPr>
              <a:t>香港衍生工具市場</a:t>
            </a:r>
            <a:r>
              <a:rPr>
                <a:latin typeface="Times New Roman" panose="02020603050405020304" charset="0"/>
                <a:ea typeface="仿宋" panose="02010609060101010101" charset="-122"/>
              </a:rPr>
              <a:t>
</a:t>
            </a:r>
            <a:r>
              <a:rPr sz="3300" b="1" i="0">
                <a:solidFill>
                  <a:srgbClr val="FFFFFF"/>
                </a:solidFill>
                <a:latin typeface="Times New Roman" panose="02020603050405020304" charset="0"/>
                <a:ea typeface="仿宋" panose="02010609060101010101" charset="-122"/>
              </a:rPr>
              <a:t>投資者識別碼制度 (HKIDR-DM)</a:t>
            </a:r>
            <a:endParaRPr sz="3300" b="1" i="0">
              <a:solidFill>
                <a:srgbClr val="FFFFFF"/>
              </a:solidFill>
              <a:latin typeface="Times New Roman" panose="02020603050405020304" charset="0"/>
              <a:ea typeface="仿宋" panose="02010609060101010101" charset="-122"/>
            </a:endParaRPr>
          </a:p>
        </p:txBody>
      </p:sp>
      <p:sp>
        <p:nvSpPr>
          <p:cNvPr id="5" name="TextBox 4"/>
          <p:cNvSpPr txBox="1"/>
          <p:nvPr/>
        </p:nvSpPr>
        <p:spPr>
          <a:xfrm>
            <a:off x="762000" y="3502312"/>
            <a:ext cx="2973070" cy="259080"/>
          </a:xfrm>
          <a:prstGeom prst="rect">
            <a:avLst/>
          </a:prstGeom>
          <a:noFill/>
        </p:spPr>
        <p:txBody>
          <a:bodyPr wrap="none" lIns="0" tIns="0" rIns="0" bIns="0" anchor="t">
            <a:spAutoFit/>
          </a:bodyPr>
          <a:lstStyle/>
          <a:p>
            <a:pPr algn="l">
              <a:lnSpc>
                <a:spcPts val="2025"/>
              </a:lnSpc>
            </a:pPr>
            <a:r>
              <a:rPr sz="1350" b="0" i="0">
                <a:solidFill>
                  <a:srgbClr val="94A3B8"/>
                </a:solidFill>
                <a:latin typeface="Times New Roman" panose="02020603050405020304" charset="0"/>
                <a:ea typeface="仿宋" panose="02010609060101010101" charset="-122"/>
              </a:rPr>
              <a:t>通函 26EC61 &amp; 26EC60 </a:t>
            </a:r>
            <a:r>
              <a:rPr lang="zh-CN" sz="1350" b="0" i="0">
                <a:solidFill>
                  <a:srgbClr val="94A3B8"/>
                </a:solidFill>
                <a:latin typeface="Times New Roman" panose="02020603050405020304" charset="0"/>
                <a:ea typeface="仿宋" panose="02010609060101010101" charset="-122"/>
              </a:rPr>
              <a:t>解讀與</a:t>
            </a:r>
            <a:r>
              <a:rPr sz="1350" b="0" i="0">
                <a:solidFill>
                  <a:srgbClr val="94A3B8"/>
                </a:solidFill>
                <a:latin typeface="Times New Roman" panose="02020603050405020304" charset="0"/>
                <a:ea typeface="仿宋" panose="02010609060101010101" charset="-122"/>
              </a:rPr>
              <a:t>實施指引</a:t>
            </a:r>
            <a:endParaRPr sz="1350" b="0" i="0">
              <a:solidFill>
                <a:srgbClr val="94A3B8"/>
              </a:solidFill>
              <a:latin typeface="Times New Roman" panose="02020603050405020304" charset="0"/>
              <a:ea typeface="仿宋" panose="0201060906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Rounded Rectangle 1"/>
          <p:cNvSpPr/>
          <p:nvPr>
            <p:custDataLst>
              <p:tags r:id="rId1"/>
            </p:custDataLst>
          </p:nvPr>
        </p:nvSpPr>
        <p:spPr>
          <a:xfrm>
            <a:off x="609600" y="1343660"/>
            <a:ext cx="4448810" cy="657225"/>
          </a:xfrm>
          <a:prstGeom prst="roundRect">
            <a:avLst>
              <a:gd name="adj" fmla="val 1159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Times New Roman" panose="02020603050405020304" charset="0"/>
              <a:ea typeface="仿宋" panose="02010609060101010101" charset="-122"/>
            </a:endParaRPr>
          </a:p>
        </p:txBody>
      </p:sp>
      <p:sp>
        <p:nvSpPr>
          <p:cNvPr id="3" name="Rounded Rectangle 2"/>
          <p:cNvSpPr/>
          <p:nvPr>
            <p:custDataLst>
              <p:tags r:id="rId2"/>
            </p:custDataLst>
          </p:nvPr>
        </p:nvSpPr>
        <p:spPr>
          <a:xfrm>
            <a:off x="609600" y="2115185"/>
            <a:ext cx="4448810" cy="657225"/>
          </a:xfrm>
          <a:prstGeom prst="roundRect">
            <a:avLst>
              <a:gd name="adj" fmla="val 1159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ea typeface="仿宋" panose="02010609060101010101" charset="-122"/>
            </a:endParaRPr>
          </a:p>
        </p:txBody>
      </p:sp>
      <p:sp>
        <p:nvSpPr>
          <p:cNvPr id="4" name="Rounded Rectangle 3"/>
          <p:cNvSpPr/>
          <p:nvPr>
            <p:custDataLst>
              <p:tags r:id="rId3"/>
            </p:custDataLst>
          </p:nvPr>
        </p:nvSpPr>
        <p:spPr>
          <a:xfrm>
            <a:off x="609600" y="2886710"/>
            <a:ext cx="4448810" cy="657225"/>
          </a:xfrm>
          <a:prstGeom prst="roundRect">
            <a:avLst>
              <a:gd name="adj" fmla="val 1159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ea typeface="仿宋" panose="02010609060101010101" charset="-122"/>
            </a:endParaRPr>
          </a:p>
        </p:txBody>
      </p:sp>
      <p:sp>
        <p:nvSpPr>
          <p:cNvPr id="5" name="Rounded Rectangle 4"/>
          <p:cNvSpPr/>
          <p:nvPr>
            <p:custDataLst>
              <p:tags r:id="rId4"/>
            </p:custDataLst>
          </p:nvPr>
        </p:nvSpPr>
        <p:spPr>
          <a:xfrm>
            <a:off x="609600" y="3658235"/>
            <a:ext cx="4448810" cy="657225"/>
          </a:xfrm>
          <a:prstGeom prst="roundRect">
            <a:avLst>
              <a:gd name="adj" fmla="val 1159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ea typeface="仿宋" panose="02010609060101010101" charset="-122"/>
            </a:endParaRPr>
          </a:p>
        </p:txBody>
      </p:sp>
      <p:sp>
        <p:nvSpPr>
          <p:cNvPr id="6" name="Rounded Rectangle 5"/>
          <p:cNvSpPr/>
          <p:nvPr>
            <p:custDataLst>
              <p:tags r:id="rId5"/>
            </p:custDataLst>
          </p:nvPr>
        </p:nvSpPr>
        <p:spPr>
          <a:xfrm>
            <a:off x="609600" y="4429760"/>
            <a:ext cx="4448810" cy="657225"/>
          </a:xfrm>
          <a:prstGeom prst="roundRect">
            <a:avLst>
              <a:gd name="adj" fmla="val 1159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ea typeface="仿宋" panose="02010609060101010101" charset="-122"/>
            </a:endParaRPr>
          </a:p>
        </p:txBody>
      </p:sp>
      <p:sp>
        <p:nvSpPr>
          <p:cNvPr id="7" name="Rectangle 6"/>
          <p:cNvSpPr/>
          <p:nvPr>
            <p:custDataLst>
              <p:tags r:id="rId6"/>
            </p:custDataLst>
          </p:nvPr>
        </p:nvSpPr>
        <p:spPr>
          <a:xfrm>
            <a:off x="609600" y="1343977"/>
            <a:ext cx="38100" cy="65722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ea typeface="仿宋" panose="02010609060101010101" charset="-122"/>
            </a:endParaRPr>
          </a:p>
        </p:txBody>
      </p:sp>
      <p:sp>
        <p:nvSpPr>
          <p:cNvPr id="8" name="Rectangle 7"/>
          <p:cNvSpPr/>
          <p:nvPr>
            <p:custDataLst>
              <p:tags r:id="rId7"/>
            </p:custDataLst>
          </p:nvPr>
        </p:nvSpPr>
        <p:spPr>
          <a:xfrm>
            <a:off x="609600" y="2115502"/>
            <a:ext cx="38100" cy="65722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ea typeface="仿宋" panose="02010609060101010101" charset="-122"/>
            </a:endParaRPr>
          </a:p>
        </p:txBody>
      </p:sp>
      <p:sp>
        <p:nvSpPr>
          <p:cNvPr id="9" name="Rectangle 8"/>
          <p:cNvSpPr/>
          <p:nvPr>
            <p:custDataLst>
              <p:tags r:id="rId8"/>
            </p:custDataLst>
          </p:nvPr>
        </p:nvSpPr>
        <p:spPr>
          <a:xfrm>
            <a:off x="609600" y="2887027"/>
            <a:ext cx="38100" cy="65722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ea typeface="仿宋" panose="02010609060101010101" charset="-122"/>
            </a:endParaRPr>
          </a:p>
        </p:txBody>
      </p:sp>
      <p:sp>
        <p:nvSpPr>
          <p:cNvPr id="10" name="Rectangle 9"/>
          <p:cNvSpPr/>
          <p:nvPr>
            <p:custDataLst>
              <p:tags r:id="rId9"/>
            </p:custDataLst>
          </p:nvPr>
        </p:nvSpPr>
        <p:spPr>
          <a:xfrm>
            <a:off x="609600" y="3658552"/>
            <a:ext cx="38100" cy="657225"/>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ea typeface="仿宋" panose="02010609060101010101" charset="-122"/>
            </a:endParaRPr>
          </a:p>
        </p:txBody>
      </p:sp>
      <p:sp>
        <p:nvSpPr>
          <p:cNvPr id="11" name="Rectangle 10"/>
          <p:cNvSpPr/>
          <p:nvPr>
            <p:custDataLst>
              <p:tags r:id="rId10"/>
            </p:custDataLst>
          </p:nvPr>
        </p:nvSpPr>
        <p:spPr>
          <a:xfrm>
            <a:off x="609600" y="4430077"/>
            <a:ext cx="38100" cy="657225"/>
          </a:xfrm>
          <a:prstGeom prst="rect">
            <a:avLst/>
          </a:prstGeom>
          <a:solidFill>
            <a:srgbClr val="0369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ea typeface="仿宋" panose="02010609060101010101" charset="-122"/>
            </a:endParaRPr>
          </a:p>
        </p:txBody>
      </p:sp>
      <p:sp>
        <p:nvSpPr>
          <p:cNvPr id="14" name="TextBox 13"/>
          <p:cNvSpPr txBox="1"/>
          <p:nvPr/>
        </p:nvSpPr>
        <p:spPr>
          <a:xfrm>
            <a:off x="609600" y="533400"/>
            <a:ext cx="578485" cy="161290"/>
          </a:xfrm>
          <a:prstGeom prst="rect">
            <a:avLst/>
          </a:prstGeom>
          <a:noFill/>
        </p:spPr>
        <p:txBody>
          <a:bodyPr wrap="none" lIns="0" tIns="0" rIns="0" bIns="0" anchor="t">
            <a:spAutoFit/>
          </a:bodyPr>
          <a:lstStyle/>
          <a:p>
            <a:pPr algn="l"/>
            <a:r>
              <a:rPr sz="1050" b="1" i="0">
                <a:solidFill>
                  <a:srgbClr val="0284C7"/>
                </a:solidFill>
                <a:latin typeface="Times New Roman" panose="02020603050405020304" charset="0"/>
                <a:ea typeface="仿宋" panose="02010609060101010101" charset="-122"/>
              </a:rPr>
              <a:t>AGENDA</a:t>
            </a:r>
            <a:endParaRPr sz="1050" b="1" i="0">
              <a:solidFill>
                <a:srgbClr val="0284C7"/>
              </a:solidFill>
              <a:latin typeface="Times New Roman" panose="02020603050405020304" charset="0"/>
              <a:ea typeface="仿宋" panose="02010609060101010101" charset="-122"/>
            </a:endParaRPr>
          </a:p>
        </p:txBody>
      </p:sp>
      <p:sp>
        <p:nvSpPr>
          <p:cNvPr id="15" name="TextBox 14"/>
          <p:cNvSpPr txBox="1"/>
          <p:nvPr/>
        </p:nvSpPr>
        <p:spPr>
          <a:xfrm>
            <a:off x="609600" y="762000"/>
            <a:ext cx="612140" cy="368935"/>
          </a:xfrm>
          <a:prstGeom prst="rect">
            <a:avLst/>
          </a:prstGeom>
          <a:noFill/>
        </p:spPr>
        <p:txBody>
          <a:bodyPr wrap="none" lIns="0" tIns="0" rIns="0" bIns="0" anchor="t">
            <a:spAutoFit/>
          </a:bodyPr>
          <a:lstStyle/>
          <a:p>
            <a:pPr algn="l"/>
            <a:r>
              <a:rPr sz="2400" b="1" i="0">
                <a:solidFill>
                  <a:srgbClr val="0F172A"/>
                </a:solidFill>
                <a:latin typeface="Times New Roman" panose="02020603050405020304" charset="0"/>
                <a:ea typeface="仿宋" panose="02010609060101010101" charset="-122"/>
              </a:rPr>
              <a:t>目錄</a:t>
            </a:r>
            <a:endParaRPr sz="2400" b="1" i="0">
              <a:solidFill>
                <a:srgbClr val="0F172A"/>
              </a:solidFill>
              <a:latin typeface="Times New Roman" panose="02020603050405020304" charset="0"/>
              <a:ea typeface="仿宋" panose="02010609060101010101" charset="-122"/>
            </a:endParaRPr>
          </a:p>
        </p:txBody>
      </p:sp>
      <p:sp>
        <p:nvSpPr>
          <p:cNvPr id="16" name="TextBox 15"/>
          <p:cNvSpPr txBox="1"/>
          <p:nvPr>
            <p:custDataLst>
              <p:tags r:id="rId11"/>
            </p:custDataLst>
          </p:nvPr>
        </p:nvSpPr>
        <p:spPr>
          <a:xfrm>
            <a:off x="838200" y="1477010"/>
            <a:ext cx="3460115" cy="245745"/>
          </a:xfrm>
          <a:prstGeom prst="rect">
            <a:avLst/>
          </a:prstGeom>
          <a:noFill/>
        </p:spPr>
        <p:txBody>
          <a:bodyPr wrap="square" lIns="0" tIns="0" rIns="0" bIns="0" anchor="t">
            <a:spAutoFit/>
          </a:bodyPr>
          <a:lstStyle/>
          <a:p>
            <a:pPr algn="l"/>
            <a:r>
              <a:rPr sz="1600" b="1" i="0">
                <a:solidFill>
                  <a:srgbClr val="0F172A"/>
                </a:solidFill>
                <a:latin typeface="Times New Roman" panose="02020603050405020304" charset="0"/>
                <a:ea typeface="仿宋" panose="02010609060101010101" charset="-122"/>
              </a:rPr>
              <a:t>第一節：制度概述與通函介紹</a:t>
            </a:r>
            <a:endParaRPr sz="1600" b="1" i="0">
              <a:solidFill>
                <a:srgbClr val="0F172A"/>
              </a:solidFill>
              <a:latin typeface="Times New Roman" panose="02020603050405020304" charset="0"/>
              <a:ea typeface="仿宋" panose="02010609060101010101" charset="-122"/>
            </a:endParaRPr>
          </a:p>
        </p:txBody>
      </p:sp>
      <p:sp>
        <p:nvSpPr>
          <p:cNvPr id="18" name="TextBox 17"/>
          <p:cNvSpPr txBox="1"/>
          <p:nvPr>
            <p:custDataLst>
              <p:tags r:id="rId12"/>
            </p:custDataLst>
          </p:nvPr>
        </p:nvSpPr>
        <p:spPr>
          <a:xfrm>
            <a:off x="838200" y="2248535"/>
            <a:ext cx="3194050" cy="245745"/>
          </a:xfrm>
          <a:prstGeom prst="rect">
            <a:avLst/>
          </a:prstGeom>
          <a:noFill/>
        </p:spPr>
        <p:txBody>
          <a:bodyPr wrap="square" lIns="0" tIns="0" rIns="0" bIns="0" anchor="t">
            <a:spAutoFit/>
          </a:bodyPr>
          <a:lstStyle/>
          <a:p>
            <a:pPr algn="l"/>
            <a:r>
              <a:rPr sz="1600" b="1" i="0">
                <a:solidFill>
                  <a:srgbClr val="0F172A"/>
                </a:solidFill>
                <a:latin typeface="Times New Roman" panose="02020603050405020304" charset="0"/>
                <a:ea typeface="仿宋" panose="02010609060101010101" charset="-122"/>
              </a:rPr>
              <a:t>第二節：兩份通函核心內容</a:t>
            </a:r>
            <a:endParaRPr sz="1600" b="1" i="0">
              <a:solidFill>
                <a:srgbClr val="0F172A"/>
              </a:solidFill>
              <a:latin typeface="Times New Roman" panose="02020603050405020304" charset="0"/>
              <a:ea typeface="仿宋" panose="02010609060101010101" charset="-122"/>
            </a:endParaRPr>
          </a:p>
        </p:txBody>
      </p:sp>
      <p:sp>
        <p:nvSpPr>
          <p:cNvPr id="20" name="TextBox 19"/>
          <p:cNvSpPr txBox="1"/>
          <p:nvPr>
            <p:custDataLst>
              <p:tags r:id="rId13"/>
            </p:custDataLst>
          </p:nvPr>
        </p:nvSpPr>
        <p:spPr>
          <a:xfrm>
            <a:off x="838200" y="3020060"/>
            <a:ext cx="2661285" cy="245745"/>
          </a:xfrm>
          <a:prstGeom prst="rect">
            <a:avLst/>
          </a:prstGeom>
          <a:noFill/>
        </p:spPr>
        <p:txBody>
          <a:bodyPr wrap="square" lIns="0" tIns="0" rIns="0" bIns="0" anchor="t">
            <a:spAutoFit/>
          </a:bodyPr>
          <a:lstStyle/>
          <a:p>
            <a:pPr algn="l"/>
            <a:r>
              <a:rPr sz="1600" b="1" i="0">
                <a:solidFill>
                  <a:srgbClr val="0F172A"/>
                </a:solidFill>
                <a:latin typeface="Times New Roman" panose="02020603050405020304" charset="0"/>
                <a:ea typeface="仿宋" panose="02010609060101010101" charset="-122"/>
              </a:rPr>
              <a:t>第三節：制度核心要求</a:t>
            </a:r>
            <a:endParaRPr sz="1600" b="1" i="0">
              <a:solidFill>
                <a:srgbClr val="0F172A"/>
              </a:solidFill>
              <a:latin typeface="Times New Roman" panose="02020603050405020304" charset="0"/>
              <a:ea typeface="仿宋" panose="02010609060101010101" charset="-122"/>
            </a:endParaRPr>
          </a:p>
        </p:txBody>
      </p:sp>
      <p:sp>
        <p:nvSpPr>
          <p:cNvPr id="22" name="TextBox 21"/>
          <p:cNvSpPr txBox="1"/>
          <p:nvPr>
            <p:custDataLst>
              <p:tags r:id="rId14"/>
            </p:custDataLst>
          </p:nvPr>
        </p:nvSpPr>
        <p:spPr>
          <a:xfrm>
            <a:off x="838200" y="3791585"/>
            <a:ext cx="4101465" cy="245745"/>
          </a:xfrm>
          <a:prstGeom prst="rect">
            <a:avLst/>
          </a:prstGeom>
          <a:noFill/>
        </p:spPr>
        <p:txBody>
          <a:bodyPr wrap="square" lIns="0" tIns="0" rIns="0" bIns="0" anchor="t">
            <a:spAutoFit/>
          </a:bodyPr>
          <a:lstStyle/>
          <a:p>
            <a:pPr algn="l"/>
            <a:r>
              <a:rPr sz="1600" b="1" i="0">
                <a:solidFill>
                  <a:srgbClr val="0F172A"/>
                </a:solidFill>
                <a:latin typeface="Times New Roman" panose="02020603050405020304" charset="0"/>
                <a:ea typeface="仿宋" panose="02010609060101010101" charset="-122"/>
              </a:rPr>
              <a:t>第四節：公司當前行動 (2026 Q3起)</a:t>
            </a:r>
            <a:endParaRPr sz="1600" b="1" i="0">
              <a:solidFill>
                <a:srgbClr val="0F172A"/>
              </a:solidFill>
              <a:latin typeface="Times New Roman" panose="02020603050405020304" charset="0"/>
              <a:ea typeface="仿宋" panose="02010609060101010101" charset="-122"/>
            </a:endParaRPr>
          </a:p>
        </p:txBody>
      </p:sp>
      <p:sp>
        <p:nvSpPr>
          <p:cNvPr id="24" name="TextBox 23"/>
          <p:cNvSpPr txBox="1"/>
          <p:nvPr>
            <p:custDataLst>
              <p:tags r:id="rId15"/>
            </p:custDataLst>
          </p:nvPr>
        </p:nvSpPr>
        <p:spPr>
          <a:xfrm>
            <a:off x="838200" y="4563110"/>
            <a:ext cx="4101465" cy="245745"/>
          </a:xfrm>
          <a:prstGeom prst="rect">
            <a:avLst/>
          </a:prstGeom>
          <a:noFill/>
        </p:spPr>
        <p:txBody>
          <a:bodyPr wrap="square" lIns="0" tIns="0" rIns="0" bIns="0" anchor="t">
            <a:spAutoFit/>
          </a:bodyPr>
          <a:lstStyle/>
          <a:p>
            <a:pPr algn="l"/>
            <a:r>
              <a:rPr sz="1600" b="1" i="0">
                <a:solidFill>
                  <a:srgbClr val="0F172A"/>
                </a:solidFill>
                <a:latin typeface="Times New Roman" panose="02020603050405020304" charset="0"/>
                <a:ea typeface="仿宋" panose="02010609060101010101" charset="-122"/>
              </a:rPr>
              <a:t>第五節：公司未來行動 (2027 Q3起)</a:t>
            </a:r>
            <a:endParaRPr sz="1600" b="1" i="0">
              <a:solidFill>
                <a:srgbClr val="0F172A"/>
              </a:solidFill>
              <a:latin typeface="Times New Roman" panose="02020603050405020304" charset="0"/>
              <a:ea typeface="仿宋" panose="02010609060101010101" charset="-122"/>
            </a:endParaRPr>
          </a:p>
        </p:txBody>
      </p:sp>
      <p:sp>
        <p:nvSpPr>
          <p:cNvPr id="26" name="矩形 25"/>
          <p:cNvSpPr/>
          <p:nvPr/>
        </p:nvSpPr>
        <p:spPr>
          <a:xfrm>
            <a:off x="5322570" y="1198880"/>
            <a:ext cx="6231890" cy="4587240"/>
          </a:xfrm>
          <a:prstGeom prst="rect">
            <a:avLst/>
          </a:prstGeom>
          <a:solidFill>
            <a:srgbClr val="0369A1"/>
          </a:solidFill>
        </p:spPr>
        <p:style>
          <a:lnRef idx="1">
            <a:schemeClr val="accent1"/>
          </a:lnRef>
          <a:fillRef idx="3">
            <a:schemeClr val="accent1"/>
          </a:fillRef>
          <a:effectRef idx="2">
            <a:schemeClr val="accent1"/>
          </a:effectRef>
          <a:fontRef idx="minor">
            <a:schemeClr val="lt1"/>
          </a:fontRef>
        </p:style>
        <p:txBody>
          <a:bodyPr/>
          <a:p>
            <a:endParaRPr lang="zh-CN" altLang="en-US">
              <a:solidFill>
                <a:srgbClr val="0284C7"/>
              </a:solidFill>
            </a:endParaRPr>
          </a:p>
        </p:txBody>
      </p:sp>
      <p:pic>
        <p:nvPicPr>
          <p:cNvPr id="27" name="图片 26"/>
          <p:cNvPicPr>
            <a:picLocks noChangeAspect="1"/>
          </p:cNvPicPr>
          <p:nvPr/>
        </p:nvPicPr>
        <p:blipFill>
          <a:blip r:embed="rId16"/>
          <a:stretch>
            <a:fillRect/>
          </a:stretch>
        </p:blipFill>
        <p:spPr>
          <a:xfrm>
            <a:off x="5380990" y="1256030"/>
            <a:ext cx="6115050" cy="1905000"/>
          </a:xfrm>
          <a:prstGeom prst="rect">
            <a:avLst/>
          </a:prstGeom>
        </p:spPr>
      </p:pic>
      <p:pic>
        <p:nvPicPr>
          <p:cNvPr id="28" name="图片 27"/>
          <p:cNvPicPr>
            <a:picLocks noChangeAspect="1"/>
          </p:cNvPicPr>
          <p:nvPr/>
        </p:nvPicPr>
        <p:blipFill>
          <a:blip r:embed="rId17"/>
          <a:stretch>
            <a:fillRect/>
          </a:stretch>
        </p:blipFill>
        <p:spPr>
          <a:xfrm>
            <a:off x="5380990" y="3239135"/>
            <a:ext cx="6115050" cy="2514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2" name="Rectangle 1"/>
          <p:cNvSpPr/>
          <p:nvPr>
            <p:custDataLst>
              <p:tags r:id="rId1"/>
            </p:custDataLst>
          </p:nvPr>
        </p:nvSpPr>
        <p:spPr>
          <a:xfrm>
            <a:off x="609600" y="1487318"/>
            <a:ext cx="5372100" cy="1828353"/>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3" name="Rectangle 2"/>
          <p:cNvSpPr/>
          <p:nvPr>
            <p:custDataLst>
              <p:tags r:id="rId2"/>
            </p:custDataLst>
          </p:nvPr>
        </p:nvSpPr>
        <p:spPr>
          <a:xfrm>
            <a:off x="6210300" y="1487805"/>
            <a:ext cx="5372100" cy="237299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4" name="Rectangle 3"/>
          <p:cNvSpPr/>
          <p:nvPr>
            <p:custDataLst>
              <p:tags r:id="rId3"/>
            </p:custDataLst>
          </p:nvPr>
        </p:nvSpPr>
        <p:spPr>
          <a:xfrm>
            <a:off x="609600" y="1487318"/>
            <a:ext cx="38100" cy="1828353"/>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5" name="Rectangle 4"/>
          <p:cNvSpPr/>
          <p:nvPr>
            <p:custDataLst>
              <p:tags r:id="rId4"/>
            </p:custDataLst>
          </p:nvPr>
        </p:nvSpPr>
        <p:spPr>
          <a:xfrm>
            <a:off x="6210300" y="1594028"/>
            <a:ext cx="38100" cy="1615082"/>
          </a:xfrm>
          <a:prstGeom prst="rect">
            <a:avLst/>
          </a:prstGeom>
          <a:solidFill>
            <a:srgbClr val="0369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6" name="TextBox 5"/>
          <p:cNvSpPr txBox="1"/>
          <p:nvPr/>
        </p:nvSpPr>
        <p:spPr>
          <a:xfrm>
            <a:off x="609600" y="533400"/>
            <a:ext cx="2988310" cy="276860"/>
          </a:xfrm>
          <a:prstGeom prst="rect">
            <a:avLst/>
          </a:prstGeom>
          <a:noFill/>
        </p:spPr>
        <p:txBody>
          <a:bodyPr wrap="none" lIns="0" tIns="0" rIns="0" bIns="0" anchor="t">
            <a:spAutoFit/>
          </a:bodyPr>
          <a:lstStyle/>
          <a:p>
            <a:pPr algn="l"/>
            <a:r>
              <a:rPr b="1" i="0">
                <a:solidFill>
                  <a:srgbClr val="0284C7"/>
                </a:solidFill>
                <a:latin typeface="Times New Roman" panose="02020603050405020304" charset="0"/>
                <a:ea typeface="仿宋" panose="02010609060101010101" charset="-122"/>
              </a:rPr>
              <a:t>第一節：制度概述與通函介紹</a:t>
            </a:r>
            <a:endParaRPr b="1" i="0">
              <a:solidFill>
                <a:srgbClr val="0284C7"/>
              </a:solidFill>
              <a:latin typeface="Times New Roman" panose="02020603050405020304" charset="0"/>
              <a:ea typeface="仿宋" panose="02010609060101010101" charset="-122"/>
            </a:endParaRPr>
          </a:p>
        </p:txBody>
      </p:sp>
      <p:sp>
        <p:nvSpPr>
          <p:cNvPr id="7" name="TextBox 6"/>
          <p:cNvSpPr txBox="1"/>
          <p:nvPr/>
        </p:nvSpPr>
        <p:spPr>
          <a:xfrm>
            <a:off x="609600" y="992505"/>
            <a:ext cx="2754630" cy="368935"/>
          </a:xfrm>
          <a:prstGeom prst="rect">
            <a:avLst/>
          </a:prstGeom>
          <a:noFill/>
        </p:spPr>
        <p:txBody>
          <a:bodyPr wrap="none" lIns="0" tIns="0" rIns="0" bIns="0" anchor="t">
            <a:spAutoFit/>
          </a:bodyPr>
          <a:lstStyle/>
          <a:p>
            <a:pPr algn="l"/>
            <a:r>
              <a:rPr sz="2400" b="1" i="0">
                <a:solidFill>
                  <a:srgbClr val="0F172A"/>
                </a:solidFill>
                <a:latin typeface="Times New Roman" panose="02020603050405020304" charset="0"/>
                <a:ea typeface="仿宋" panose="02010609060101010101" charset="-122"/>
              </a:rPr>
              <a:t>制度背景與演化歷程</a:t>
            </a:r>
            <a:endParaRPr sz="2400" b="1" i="0">
              <a:solidFill>
                <a:srgbClr val="0F172A"/>
              </a:solidFill>
              <a:latin typeface="Times New Roman" panose="02020603050405020304" charset="0"/>
              <a:ea typeface="仿宋" panose="02010609060101010101" charset="-122"/>
            </a:endParaRPr>
          </a:p>
        </p:txBody>
      </p:sp>
      <p:sp>
        <p:nvSpPr>
          <p:cNvPr id="8" name="TextBox 7"/>
          <p:cNvSpPr txBox="1"/>
          <p:nvPr>
            <p:custDataLst>
              <p:tags r:id="rId5"/>
            </p:custDataLst>
          </p:nvPr>
        </p:nvSpPr>
        <p:spPr>
          <a:xfrm>
            <a:off x="876300" y="1715918"/>
            <a:ext cx="1927225" cy="207645"/>
          </a:xfrm>
          <a:prstGeom prst="rect">
            <a:avLst/>
          </a:prstGeom>
          <a:noFill/>
        </p:spPr>
        <p:txBody>
          <a:bodyPr wrap="none" lIns="0" tIns="0" rIns="0" bIns="0" anchor="t">
            <a:spAutoFit/>
          </a:bodyPr>
          <a:lstStyle/>
          <a:p>
            <a:pPr algn="l"/>
            <a:r>
              <a:rPr sz="1350" b="1" i="0">
                <a:solidFill>
                  <a:srgbClr val="0F172A"/>
                </a:solidFill>
                <a:latin typeface="Times New Roman" panose="02020603050405020304" charset="0"/>
                <a:ea typeface="仿宋" panose="02010609060101010101" charset="-122"/>
              </a:rPr>
              <a:t>證券市場基礎 (HKIDR-S)</a:t>
            </a:r>
            <a:endParaRPr sz="1350" b="1" i="0">
              <a:solidFill>
                <a:srgbClr val="0F172A"/>
              </a:solidFill>
              <a:latin typeface="Times New Roman" panose="02020603050405020304" charset="0"/>
              <a:ea typeface="仿宋" panose="02010609060101010101" charset="-122"/>
            </a:endParaRPr>
          </a:p>
        </p:txBody>
      </p:sp>
      <p:sp>
        <p:nvSpPr>
          <p:cNvPr id="9" name="TextBox 8"/>
          <p:cNvSpPr txBox="1"/>
          <p:nvPr>
            <p:custDataLst>
              <p:tags r:id="rId6"/>
            </p:custDataLst>
          </p:nvPr>
        </p:nvSpPr>
        <p:spPr>
          <a:xfrm>
            <a:off x="876300" y="2020718"/>
            <a:ext cx="4972050" cy="1076960"/>
          </a:xfrm>
          <a:prstGeom prst="rect">
            <a:avLst/>
          </a:prstGeom>
          <a:noFill/>
        </p:spPr>
        <p:txBody>
          <a:bodyPr wrap="square" lIns="0" tIns="0" rIns="0" bIns="0" anchor="t">
            <a:spAutoFit/>
          </a:bodyPr>
          <a:lstStyle/>
          <a:p>
            <a:pPr algn="l">
              <a:lnSpc>
                <a:spcPts val="1680"/>
              </a:lnSpc>
            </a:pPr>
            <a:r>
              <a:rPr sz="1050" b="0" i="0">
                <a:solidFill>
                  <a:srgbClr val="475569"/>
                </a:solidFill>
                <a:latin typeface="Times New Roman" panose="02020603050405020304" charset="0"/>
                <a:ea typeface="仿宋" panose="02010609060101010101" charset="-122"/>
              </a:rPr>
              <a:t>• </a:t>
            </a:r>
            <a:r>
              <a:rPr sz="1050" b="1" i="0">
                <a:solidFill>
                  <a:srgbClr val="475569"/>
                </a:solidFill>
                <a:latin typeface="Times New Roman" panose="02020603050405020304" charset="0"/>
                <a:ea typeface="仿宋" panose="02010609060101010101" charset="-122"/>
              </a:rPr>
              <a:t>諮詢與實施：</a:t>
            </a:r>
            <a:r>
              <a:rPr sz="1050" b="0" i="0">
                <a:solidFill>
                  <a:srgbClr val="475569"/>
                </a:solidFill>
                <a:latin typeface="Times New Roman" panose="02020603050405020304" charset="0"/>
                <a:ea typeface="仿宋" panose="02010609060101010101" charset="-122"/>
              </a:rPr>
              <a:t>2020年12月諮詢，2023年3月20日正式實施。</a:t>
            </a:r>
            <a:r>
              <a:rPr>
                <a:latin typeface="Times New Roman" panose="02020603050405020304" charset="0"/>
                <a:ea typeface="仿宋" panose="02010609060101010101" charset="-122"/>
              </a:rPr>
              <a:t>
</a:t>
            </a:r>
            <a:r>
              <a:rPr sz="1050" b="0" i="0">
                <a:solidFill>
                  <a:srgbClr val="475569"/>
                </a:solidFill>
                <a:latin typeface="Times New Roman" panose="02020603050405020304" charset="0"/>
                <a:ea typeface="仿宋" panose="02010609060101010101" charset="-122"/>
              </a:rPr>
              <a:t> • </a:t>
            </a:r>
            <a:r>
              <a:rPr sz="1050" b="1" i="0">
                <a:solidFill>
                  <a:srgbClr val="475569"/>
                </a:solidFill>
                <a:latin typeface="Times New Roman" panose="02020603050405020304" charset="0"/>
                <a:ea typeface="仿宋" panose="02010609060101010101" charset="-122"/>
              </a:rPr>
              <a:t>機制要求：</a:t>
            </a:r>
            <a:r>
              <a:rPr sz="1050" b="0" i="0">
                <a:solidFill>
                  <a:srgbClr val="475569"/>
                </a:solidFill>
                <a:latin typeface="Times New Roman" panose="02020603050405020304" charset="0"/>
                <a:ea typeface="仿宋" panose="02010609060101010101" charset="-122"/>
              </a:rPr>
              <a:t>為每名客戶編配 BCAN 並附加於交易指令，提交 CID 至港交所中央數據資料庫。</a:t>
            </a:r>
            <a:r>
              <a:rPr>
                <a:latin typeface="Times New Roman" panose="02020603050405020304" charset="0"/>
                <a:ea typeface="仿宋" panose="02010609060101010101" charset="-122"/>
              </a:rPr>
              <a:t>
</a:t>
            </a:r>
            <a:r>
              <a:rPr sz="1050" b="0" i="0">
                <a:solidFill>
                  <a:srgbClr val="475569"/>
                </a:solidFill>
                <a:latin typeface="Times New Roman" panose="02020603050405020304" charset="0"/>
                <a:ea typeface="仿宋" panose="02010609060101010101" charset="-122"/>
              </a:rPr>
              <a:t> • </a:t>
            </a:r>
            <a:r>
              <a:rPr sz="1050" b="1" i="0">
                <a:solidFill>
                  <a:srgbClr val="475569"/>
                </a:solidFill>
                <a:latin typeface="Times New Roman" panose="02020603050405020304" charset="0"/>
                <a:ea typeface="仿宋" panose="02010609060101010101" charset="-122"/>
              </a:rPr>
              <a:t>成效：</a:t>
            </a:r>
            <a:r>
              <a:rPr sz="1050" b="0" i="0">
                <a:solidFill>
                  <a:srgbClr val="475569"/>
                </a:solidFill>
                <a:latin typeface="Times New Roman" panose="02020603050405020304" charset="0"/>
                <a:ea typeface="仿宋" panose="02010609060101010101" charset="-122"/>
              </a:rPr>
              <a:t>實現交易層面直接識別身份，顯著提升市場監察及時性與有效性，為延伸至衍生工具奠定基礎。</a:t>
            </a:r>
            <a:endParaRPr sz="1050" b="0" i="0">
              <a:solidFill>
                <a:srgbClr val="475569"/>
              </a:solidFill>
              <a:latin typeface="Times New Roman" panose="02020603050405020304" charset="0"/>
              <a:ea typeface="仿宋" panose="02010609060101010101" charset="-122"/>
            </a:endParaRPr>
          </a:p>
        </p:txBody>
      </p:sp>
      <p:sp>
        <p:nvSpPr>
          <p:cNvPr id="10" name="TextBox 9"/>
          <p:cNvSpPr txBox="1"/>
          <p:nvPr>
            <p:custDataLst>
              <p:tags r:id="rId7"/>
            </p:custDataLst>
          </p:nvPr>
        </p:nvSpPr>
        <p:spPr>
          <a:xfrm>
            <a:off x="6477000" y="1715948"/>
            <a:ext cx="2117725" cy="207645"/>
          </a:xfrm>
          <a:prstGeom prst="rect">
            <a:avLst/>
          </a:prstGeom>
          <a:noFill/>
        </p:spPr>
        <p:txBody>
          <a:bodyPr wrap="none" lIns="0" tIns="0" rIns="0" bIns="0" anchor="t">
            <a:spAutoFit/>
          </a:bodyPr>
          <a:lstStyle/>
          <a:p>
            <a:pPr algn="l"/>
            <a:r>
              <a:rPr sz="1350" b="1" i="0">
                <a:solidFill>
                  <a:srgbClr val="0F172A"/>
                </a:solidFill>
                <a:latin typeface="Times New Roman" panose="02020603050405020304" charset="0"/>
                <a:ea typeface="仿宋" panose="02010609060101010101" charset="-122"/>
              </a:rPr>
              <a:t>衍生工具擴展 (HKIDR-DM)</a:t>
            </a:r>
            <a:endParaRPr sz="1350" b="1" i="0">
              <a:solidFill>
                <a:srgbClr val="0F172A"/>
              </a:solidFill>
              <a:latin typeface="Times New Roman" panose="02020603050405020304" charset="0"/>
              <a:ea typeface="仿宋" panose="02010609060101010101" charset="-122"/>
            </a:endParaRPr>
          </a:p>
        </p:txBody>
      </p:sp>
      <p:sp>
        <p:nvSpPr>
          <p:cNvPr id="11" name="TextBox 10"/>
          <p:cNvSpPr txBox="1"/>
          <p:nvPr>
            <p:custDataLst>
              <p:tags r:id="rId8"/>
            </p:custDataLst>
          </p:nvPr>
        </p:nvSpPr>
        <p:spPr>
          <a:xfrm>
            <a:off x="6477000" y="1970583"/>
            <a:ext cx="4972050" cy="1723390"/>
          </a:xfrm>
          <a:prstGeom prst="rect">
            <a:avLst/>
          </a:prstGeom>
          <a:noFill/>
        </p:spPr>
        <p:txBody>
          <a:bodyPr wrap="square" lIns="0" tIns="0" rIns="0" bIns="0" anchor="t">
            <a:spAutoFit/>
          </a:bodyPr>
          <a:lstStyle/>
          <a:p>
            <a:pPr algn="l">
              <a:lnSpc>
                <a:spcPts val="1680"/>
              </a:lnSpc>
            </a:pPr>
            <a:r>
              <a:rPr sz="1050" b="0" i="0">
                <a:solidFill>
                  <a:srgbClr val="475569"/>
                </a:solidFill>
                <a:latin typeface="Times New Roman" panose="02020603050405020304" charset="0"/>
                <a:ea typeface="仿宋" panose="02010609060101010101" charset="-122"/>
              </a:rPr>
              <a:t>• </a:t>
            </a:r>
            <a:r>
              <a:rPr sz="1050" b="1" i="0">
                <a:solidFill>
                  <a:srgbClr val="475569"/>
                </a:solidFill>
                <a:latin typeface="Times New Roman" panose="02020603050405020304" charset="0"/>
                <a:ea typeface="仿宋" panose="02010609060101010101" charset="-122"/>
              </a:rPr>
              <a:t>諮詢歷程：</a:t>
            </a:r>
            <a:r>
              <a:rPr sz="1050" b="0" i="0">
                <a:solidFill>
                  <a:srgbClr val="475569"/>
                </a:solidFill>
                <a:latin typeface="Times New Roman" panose="02020603050405020304" charset="0"/>
                <a:ea typeface="仿宋" panose="02010609060101010101" charset="-122"/>
              </a:rPr>
              <a:t>2025年9月22日刊發諮詢文件，建議擴大至香港場內衍生產品市場。</a:t>
            </a:r>
            <a:r>
              <a:rPr>
                <a:latin typeface="Times New Roman" panose="02020603050405020304" charset="0"/>
                <a:ea typeface="仿宋" panose="02010609060101010101" charset="-122"/>
              </a:rPr>
              <a:t>
</a:t>
            </a:r>
            <a:r>
              <a:rPr sz="1050" b="0" i="0">
                <a:solidFill>
                  <a:srgbClr val="475569"/>
                </a:solidFill>
                <a:latin typeface="Times New Roman" panose="02020603050405020304" charset="0"/>
                <a:ea typeface="仿宋" panose="02010609060101010101" charset="-122"/>
              </a:rPr>
              <a:t>• </a:t>
            </a:r>
            <a:r>
              <a:rPr sz="1050" b="1" i="0">
                <a:solidFill>
                  <a:srgbClr val="475569"/>
                </a:solidFill>
                <a:latin typeface="Times New Roman" panose="02020603050405020304" charset="0"/>
                <a:ea typeface="仿宋" panose="02010609060101010101" charset="-122"/>
              </a:rPr>
              <a:t>諮詢總結：</a:t>
            </a:r>
            <a:r>
              <a:rPr sz="1050" b="0" i="0">
                <a:solidFill>
                  <a:srgbClr val="475569"/>
                </a:solidFill>
                <a:latin typeface="Times New Roman" panose="02020603050405020304" charset="0"/>
                <a:ea typeface="仿宋" panose="02010609060101010101" charset="-122"/>
              </a:rPr>
              <a:t>2026年6月23日發表諮詢總結，正式確認實施 HKIDR-DM。</a:t>
            </a:r>
            <a:r>
              <a:rPr>
                <a:latin typeface="Times New Roman" panose="02020603050405020304" charset="0"/>
                <a:ea typeface="仿宋" panose="02010609060101010101" charset="-122"/>
              </a:rPr>
              <a:t>
</a:t>
            </a:r>
            <a:r>
              <a:rPr sz="1050" b="0" i="0">
                <a:solidFill>
                  <a:srgbClr val="475569"/>
                </a:solidFill>
                <a:latin typeface="Times New Roman" panose="02020603050405020304" charset="0"/>
                <a:ea typeface="仿宋" panose="02010609060101010101" charset="-122"/>
              </a:rPr>
              <a:t>• </a:t>
            </a:r>
            <a:r>
              <a:rPr sz="1050" b="1" i="0">
                <a:solidFill>
                  <a:srgbClr val="475569"/>
                </a:solidFill>
                <a:latin typeface="Times New Roman" panose="02020603050405020304" charset="0"/>
                <a:ea typeface="仿宋" panose="02010609060101010101" charset="-122"/>
              </a:rPr>
              <a:t>目標時間：</a:t>
            </a:r>
            <a:r>
              <a:rPr sz="1050" b="0" i="0">
                <a:solidFill>
                  <a:srgbClr val="475569"/>
                </a:solidFill>
                <a:latin typeface="Times New Roman" panose="02020603050405020304" charset="0"/>
                <a:ea typeface="仿宋" panose="02010609060101010101" charset="-122"/>
              </a:rPr>
              <a:t>目標於 </a:t>
            </a:r>
            <a:r>
              <a:rPr sz="1050" b="1" i="0">
                <a:solidFill>
                  <a:srgbClr val="475569"/>
                </a:solidFill>
                <a:latin typeface="Times New Roman" panose="02020603050405020304" charset="0"/>
                <a:ea typeface="仿宋" panose="02010609060101010101" charset="-122"/>
              </a:rPr>
              <a:t>2028年第二季度</a:t>
            </a:r>
            <a:r>
              <a:rPr sz="1050" b="0" i="0">
                <a:solidFill>
                  <a:srgbClr val="475569"/>
                </a:solidFill>
                <a:latin typeface="Times New Roman" panose="02020603050405020304" charset="0"/>
                <a:ea typeface="仿宋" panose="02010609060101010101" charset="-122"/>
              </a:rPr>
              <a:t> 推出，配合港交所領航星衍生產品平台（ODP）上線，須視乎測試演習順利完成。</a:t>
            </a:r>
            <a:endParaRPr sz="1050" b="0" i="0">
              <a:solidFill>
                <a:srgbClr val="475569"/>
              </a:solidFill>
              <a:latin typeface="Times New Roman" panose="02020603050405020304" charset="0"/>
              <a:ea typeface="仿宋" panose="02010609060101010101" charset="-122"/>
            </a:endParaRPr>
          </a:p>
          <a:p>
            <a:pPr indent="0" algn="l">
              <a:lnSpc>
                <a:spcPts val="1680"/>
              </a:lnSpc>
              <a:buFont typeface="Arial" panose="020B0604020202020204" pitchFamily="34" charset="0"/>
              <a:buNone/>
            </a:pPr>
            <a:r>
              <a:rPr sz="1050">
                <a:solidFill>
                  <a:srgbClr val="475569"/>
                </a:solidFill>
                <a:latin typeface="Times New Roman" panose="02020603050405020304" charset="0"/>
                <a:ea typeface="仿宋" panose="02010609060101010101" charset="-122"/>
                <a:sym typeface="+mn-ea"/>
              </a:rPr>
              <a:t>• </a:t>
            </a:r>
            <a:r>
              <a:rPr lang="zh-CN" altLang="en-US" sz="1050" b="1" i="0">
                <a:solidFill>
                  <a:srgbClr val="475569"/>
                </a:solidFill>
                <a:latin typeface="Times New Roman" panose="02020603050405020304" charset="0"/>
                <a:ea typeface="仿宋" panose="02010609060101010101" charset="-122"/>
              </a:rPr>
              <a:t>適用範圍：</a:t>
            </a:r>
            <a:r>
              <a:rPr lang="zh-CN" altLang="en-US" sz="1050" b="0" i="0">
                <a:solidFill>
                  <a:srgbClr val="475569"/>
                </a:solidFill>
                <a:latin typeface="Times New Roman" panose="02020603050405020304" charset="0"/>
                <a:ea typeface="仿宋" panose="02010609060101010101" charset="-122"/>
              </a:rPr>
              <a:t>香港衍生工具市場投資者識別碼制度適用於透過期交所交易系統提交的</a:t>
            </a:r>
            <a:r>
              <a:rPr lang="zh-CN" altLang="en-US" sz="1050" b="1" i="0">
                <a:solidFill>
                  <a:srgbClr val="475569"/>
                </a:solidFill>
                <a:latin typeface="Times New Roman" panose="02020603050405020304" charset="0"/>
                <a:ea typeface="仿宋" panose="02010609060101010101" charset="-122"/>
              </a:rPr>
              <a:t>期貨及期權合約的交易指令</a:t>
            </a:r>
            <a:r>
              <a:rPr lang="zh-CN" altLang="en-US" sz="1050" b="0" i="0">
                <a:solidFill>
                  <a:srgbClr val="475569"/>
                </a:solidFill>
                <a:latin typeface="Times New Roman" panose="02020603050405020304" charset="0"/>
                <a:ea typeface="仿宋" panose="02010609060101010101" charset="-122"/>
              </a:rPr>
              <a:t>，包括：(1)股票期權；(2)期貨合約；及(3)期權合約）。在聯交所交易系統買賣的</a:t>
            </a:r>
            <a:r>
              <a:rPr lang="zh-CN" altLang="en-US" sz="1050" b="1" i="0">
                <a:solidFill>
                  <a:srgbClr val="475569"/>
                </a:solidFill>
                <a:latin typeface="Times New Roman" panose="02020603050405020304" charset="0"/>
                <a:ea typeface="仿宋" panose="02010609060101010101" charset="-122"/>
              </a:rPr>
              <a:t>衍生工具產品</a:t>
            </a:r>
            <a:r>
              <a:rPr lang="zh-CN" altLang="en-US" sz="1050" b="0" i="0">
                <a:solidFill>
                  <a:srgbClr val="475569"/>
                </a:solidFill>
                <a:latin typeface="Times New Roman" panose="02020603050405020304" charset="0"/>
                <a:ea typeface="仿宋" panose="02010609060101010101" charset="-122"/>
              </a:rPr>
              <a:t>（包括牛熊證、衍生權證及界內證），現時已納入香港證券市場投資者識別碼制度。</a:t>
            </a:r>
            <a:endParaRPr lang="zh-CN" altLang="en-US" sz="1050" b="0" i="0">
              <a:solidFill>
                <a:srgbClr val="475569"/>
              </a:solidFill>
              <a:latin typeface="Times New Roman" panose="02020603050405020304" charset="0"/>
              <a:ea typeface="仿宋" panose="02010609060101010101" charset="-122"/>
            </a:endParaRPr>
          </a:p>
        </p:txBody>
      </p:sp>
      <p:sp>
        <p:nvSpPr>
          <p:cNvPr id="12" name="TextBox 6"/>
          <p:cNvSpPr txBox="1"/>
          <p:nvPr/>
        </p:nvSpPr>
        <p:spPr>
          <a:xfrm>
            <a:off x="609600" y="3663315"/>
            <a:ext cx="4856480" cy="368935"/>
          </a:xfrm>
          <a:prstGeom prst="rect">
            <a:avLst/>
          </a:prstGeom>
          <a:noFill/>
        </p:spPr>
        <p:txBody>
          <a:bodyPr wrap="square" lIns="0" tIns="0" rIns="0" bIns="0" anchor="t">
            <a:spAutoFit/>
          </a:bodyPr>
          <a:lstStyle/>
          <a:p>
            <a:pPr algn="l"/>
            <a:r>
              <a:rPr lang="zh-CN" sz="2400" b="1" i="0">
                <a:solidFill>
                  <a:srgbClr val="0F172A"/>
                </a:solidFill>
                <a:latin typeface="Times New Roman" panose="02020603050405020304" charset="0"/>
                <a:ea typeface="仿宋" panose="02010609060101010101" charset="-122"/>
              </a:rPr>
              <a:t>兩份</a:t>
            </a:r>
            <a:r>
              <a:rPr lang="zh-CN" sz="2400" b="1" i="0">
                <a:solidFill>
                  <a:srgbClr val="0F172A"/>
                </a:solidFill>
                <a:latin typeface="Times New Roman" panose="02020603050405020304" charset="0"/>
                <a:ea typeface="仿宋" panose="02010609060101010101" charset="-122"/>
              </a:rPr>
              <a:t>通函（</a:t>
            </a:r>
            <a:r>
              <a:rPr lang="zh-CN" altLang="en-US" sz="2400" b="1" i="0">
                <a:solidFill>
                  <a:srgbClr val="0F172A"/>
                </a:solidFill>
                <a:latin typeface="Times New Roman" panose="02020603050405020304" charset="0"/>
                <a:ea typeface="仿宋" panose="02010609060101010101" charset="-122"/>
              </a:rPr>
              <a:t>2026年9月30日發出）</a:t>
            </a:r>
            <a:endParaRPr lang="zh-CN" altLang="en-US" sz="2400" b="1" i="0">
              <a:solidFill>
                <a:srgbClr val="0F172A"/>
              </a:solidFill>
              <a:latin typeface="Times New Roman" panose="02020603050405020304" charset="0"/>
              <a:ea typeface="仿宋" panose="02010609060101010101" charset="-122"/>
            </a:endParaRPr>
          </a:p>
        </p:txBody>
      </p:sp>
      <p:sp>
        <p:nvSpPr>
          <p:cNvPr id="24" name="Rectangle 1"/>
          <p:cNvSpPr/>
          <p:nvPr>
            <p:custDataLst>
              <p:tags r:id="rId9"/>
            </p:custDataLst>
          </p:nvPr>
        </p:nvSpPr>
        <p:spPr>
          <a:xfrm>
            <a:off x="609600" y="4280048"/>
            <a:ext cx="5372100" cy="1828353"/>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25" name="Rectangle 3"/>
          <p:cNvSpPr/>
          <p:nvPr>
            <p:custDataLst>
              <p:tags r:id="rId10"/>
            </p:custDataLst>
          </p:nvPr>
        </p:nvSpPr>
        <p:spPr>
          <a:xfrm>
            <a:off x="609600" y="4280048"/>
            <a:ext cx="38100" cy="1828353"/>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26" name="TextBox 7"/>
          <p:cNvSpPr txBox="1"/>
          <p:nvPr>
            <p:custDataLst>
              <p:tags r:id="rId11"/>
            </p:custDataLst>
          </p:nvPr>
        </p:nvSpPr>
        <p:spPr>
          <a:xfrm>
            <a:off x="876300" y="4508648"/>
            <a:ext cx="4318000" cy="622935"/>
          </a:xfrm>
          <a:prstGeom prst="rect">
            <a:avLst/>
          </a:prstGeom>
          <a:noFill/>
        </p:spPr>
        <p:txBody>
          <a:bodyPr wrap="none" lIns="0" tIns="0" rIns="0" bIns="0" anchor="t">
            <a:spAutoFit/>
          </a:bodyPr>
          <a:lstStyle/>
          <a:p>
            <a:pPr algn="l"/>
            <a:r>
              <a:rPr lang="zh-CN" altLang="en-US" sz="1350" b="1" i="0">
                <a:solidFill>
                  <a:srgbClr val="0F172A"/>
                </a:solidFill>
                <a:latin typeface="Times New Roman" panose="02020603050405020304" charset="0"/>
                <a:ea typeface="仿宋" panose="02010609060101010101" charset="-122"/>
              </a:rPr>
              <a:t>通函26</a:t>
            </a:r>
            <a:r>
              <a:rPr lang="en-US" altLang="zh-CN" sz="1350" b="1" i="0">
                <a:solidFill>
                  <a:srgbClr val="0F172A"/>
                </a:solidFill>
                <a:latin typeface="Times New Roman" panose="02020603050405020304" charset="0"/>
                <a:ea typeface="仿宋" panose="02010609060101010101" charset="-122"/>
              </a:rPr>
              <a:t>EC61</a:t>
            </a:r>
            <a:br>
              <a:rPr lang="en-US" altLang="zh-CN" sz="1350" b="1" i="0">
                <a:solidFill>
                  <a:srgbClr val="0F172A"/>
                </a:solidFill>
                <a:latin typeface="Times New Roman" panose="02020603050405020304" charset="0"/>
                <a:ea typeface="仿宋" panose="02010609060101010101" charset="-122"/>
              </a:rPr>
            </a:br>
            <a:r>
              <a:rPr lang="zh-CN" altLang="en-US" sz="1350" b="1" i="0">
                <a:solidFill>
                  <a:srgbClr val="0F172A"/>
                </a:solidFill>
                <a:latin typeface="Times New Roman" panose="02020603050405020304" charset="0"/>
                <a:ea typeface="仿宋" panose="02010609060101010101" charset="-122"/>
              </a:rPr>
              <a:t>致中介人的通函</a:t>
            </a:r>
            <a:endParaRPr lang="zh-CN" altLang="en-US" sz="1350" b="1" i="0">
              <a:solidFill>
                <a:srgbClr val="0F172A"/>
              </a:solidFill>
              <a:latin typeface="Times New Roman" panose="02020603050405020304" charset="0"/>
              <a:ea typeface="仿宋" panose="02010609060101010101" charset="-122"/>
            </a:endParaRPr>
          </a:p>
          <a:p>
            <a:pPr algn="l"/>
            <a:r>
              <a:rPr lang="zh-CN" altLang="en-US" sz="1350" b="1" i="0">
                <a:solidFill>
                  <a:srgbClr val="0F172A"/>
                </a:solidFill>
                <a:latin typeface="Times New Roman" panose="02020603050405020304" charset="0"/>
                <a:ea typeface="仿宋" panose="02010609060101010101" charset="-122"/>
              </a:rPr>
              <a:t>有關實施香港衍生工具市場投資者識別碼制度的說明大綱</a:t>
            </a:r>
            <a:endParaRPr lang="zh-CN" altLang="en-US" sz="1350" b="1" i="0">
              <a:solidFill>
                <a:srgbClr val="0F172A"/>
              </a:solidFill>
              <a:latin typeface="Times New Roman" panose="02020603050405020304" charset="0"/>
              <a:ea typeface="仿宋" panose="02010609060101010101" charset="-122"/>
            </a:endParaRPr>
          </a:p>
        </p:txBody>
      </p:sp>
      <p:sp>
        <p:nvSpPr>
          <p:cNvPr id="27" name="TextBox 8"/>
          <p:cNvSpPr txBox="1"/>
          <p:nvPr>
            <p:custDataLst>
              <p:tags r:id="rId12"/>
            </p:custDataLst>
          </p:nvPr>
        </p:nvSpPr>
        <p:spPr>
          <a:xfrm>
            <a:off x="876300" y="5131435"/>
            <a:ext cx="4972050" cy="318135"/>
          </a:xfrm>
          <a:prstGeom prst="rect">
            <a:avLst/>
          </a:prstGeom>
          <a:noFill/>
        </p:spPr>
        <p:txBody>
          <a:bodyPr wrap="square" lIns="0" tIns="0" rIns="0" bIns="0" anchor="t">
            <a:noAutofit/>
          </a:bodyPr>
          <a:lstStyle/>
          <a:p>
            <a:pPr algn="l">
              <a:lnSpc>
                <a:spcPts val="1680"/>
              </a:lnSpc>
            </a:pPr>
            <a:r>
              <a:rPr sz="1050" b="0" i="0">
                <a:solidFill>
                  <a:srgbClr val="475569"/>
                </a:solidFill>
                <a:latin typeface="Times New Roman" panose="02020603050405020304" charset="0"/>
                <a:ea typeface="仿宋" panose="02010609060101010101" charset="-122"/>
              </a:rPr>
              <a:t>• </a:t>
            </a:r>
            <a:r>
              <a:rPr lang="zh-CN" altLang="en-US" sz="1050" b="0" i="0">
                <a:solidFill>
                  <a:srgbClr val="475569"/>
                </a:solidFill>
                <a:latin typeface="Times New Roman" panose="02020603050405020304" charset="0"/>
                <a:ea typeface="仿宋" panose="02010609060101010101" charset="-122"/>
              </a:rPr>
              <a:t>概述實施路線圖、相關受規管中介人的主要責任、實施時間表及操守準則修訂</a:t>
            </a:r>
            <a:endParaRPr sz="1050" b="0" i="0">
              <a:solidFill>
                <a:srgbClr val="475569"/>
              </a:solidFill>
              <a:latin typeface="Times New Roman" panose="02020603050405020304" charset="0"/>
              <a:ea typeface="仿宋" panose="02010609060101010101" charset="-122"/>
            </a:endParaRPr>
          </a:p>
        </p:txBody>
      </p:sp>
      <p:sp>
        <p:nvSpPr>
          <p:cNvPr id="28" name="Rectangle 1"/>
          <p:cNvSpPr/>
          <p:nvPr>
            <p:custDataLst>
              <p:tags r:id="rId13"/>
            </p:custDataLst>
          </p:nvPr>
        </p:nvSpPr>
        <p:spPr>
          <a:xfrm>
            <a:off x="6210300" y="4280048"/>
            <a:ext cx="5372100" cy="1828353"/>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29" name="Rectangle 3"/>
          <p:cNvSpPr/>
          <p:nvPr>
            <p:custDataLst>
              <p:tags r:id="rId14"/>
            </p:custDataLst>
          </p:nvPr>
        </p:nvSpPr>
        <p:spPr>
          <a:xfrm>
            <a:off x="6210300" y="4280048"/>
            <a:ext cx="38100" cy="1828353"/>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30" name="TextBox 7"/>
          <p:cNvSpPr txBox="1"/>
          <p:nvPr>
            <p:custDataLst>
              <p:tags r:id="rId15"/>
            </p:custDataLst>
          </p:nvPr>
        </p:nvSpPr>
        <p:spPr>
          <a:xfrm>
            <a:off x="6477000" y="4508648"/>
            <a:ext cx="4145280" cy="622935"/>
          </a:xfrm>
          <a:prstGeom prst="rect">
            <a:avLst/>
          </a:prstGeom>
          <a:noFill/>
        </p:spPr>
        <p:txBody>
          <a:bodyPr wrap="none" lIns="0" tIns="0" rIns="0" bIns="0" anchor="t">
            <a:spAutoFit/>
          </a:bodyPr>
          <a:lstStyle/>
          <a:p>
            <a:pPr algn="l"/>
            <a:r>
              <a:rPr lang="zh-CN" altLang="en-US" sz="1350" b="1" i="0">
                <a:solidFill>
                  <a:srgbClr val="0F172A"/>
                </a:solidFill>
                <a:latin typeface="Times New Roman" panose="02020603050405020304" charset="0"/>
                <a:ea typeface="仿宋" panose="02010609060101010101" charset="-122"/>
              </a:rPr>
              <a:t>通函26</a:t>
            </a:r>
            <a:r>
              <a:rPr lang="en-US" altLang="zh-CN" sz="1350" b="1" i="0">
                <a:solidFill>
                  <a:srgbClr val="0F172A"/>
                </a:solidFill>
                <a:latin typeface="Times New Roman" panose="02020603050405020304" charset="0"/>
                <a:ea typeface="仿宋" panose="02010609060101010101" charset="-122"/>
              </a:rPr>
              <a:t>EC60</a:t>
            </a:r>
            <a:br>
              <a:rPr lang="en-US" altLang="zh-CN" sz="1350" b="1" i="0">
                <a:solidFill>
                  <a:srgbClr val="0F172A"/>
                </a:solidFill>
                <a:latin typeface="Times New Roman" panose="02020603050405020304" charset="0"/>
                <a:ea typeface="仿宋" panose="02010609060101010101" charset="-122"/>
              </a:rPr>
            </a:br>
            <a:r>
              <a:rPr lang="zh-CN" altLang="en-US" sz="1350" b="1" i="0">
                <a:solidFill>
                  <a:srgbClr val="0F172A"/>
                </a:solidFill>
                <a:latin typeface="Times New Roman" panose="02020603050405020304" charset="0"/>
                <a:ea typeface="仿宋" panose="02010609060101010101" charset="-122"/>
              </a:rPr>
              <a:t>致中介人的通函</a:t>
            </a:r>
            <a:endParaRPr lang="zh-CN" altLang="en-US" sz="1350" b="1" i="0">
              <a:solidFill>
                <a:srgbClr val="0F172A"/>
              </a:solidFill>
              <a:latin typeface="Times New Roman" panose="02020603050405020304" charset="0"/>
              <a:ea typeface="仿宋" panose="02010609060101010101" charset="-122"/>
            </a:endParaRPr>
          </a:p>
          <a:p>
            <a:pPr algn="l"/>
            <a:r>
              <a:rPr lang="zh-CN" altLang="en-US" sz="1350" b="1" i="0">
                <a:solidFill>
                  <a:srgbClr val="0F172A"/>
                </a:solidFill>
                <a:latin typeface="Times New Roman" panose="02020603050405020304" charset="0"/>
                <a:ea typeface="仿宋" panose="02010609060101010101" charset="-122"/>
              </a:rPr>
              <a:t>在香港衍生工具市場投資者識別碼制度下取得客戶同意</a:t>
            </a:r>
            <a:endParaRPr lang="zh-CN" altLang="en-US" sz="1350" b="1" i="0">
              <a:solidFill>
                <a:srgbClr val="0F172A"/>
              </a:solidFill>
              <a:latin typeface="Times New Roman" panose="02020603050405020304" charset="0"/>
              <a:ea typeface="仿宋" panose="02010609060101010101" charset="-122"/>
            </a:endParaRPr>
          </a:p>
        </p:txBody>
      </p:sp>
      <p:sp>
        <p:nvSpPr>
          <p:cNvPr id="31" name="TextBox 8"/>
          <p:cNvSpPr txBox="1"/>
          <p:nvPr>
            <p:custDataLst>
              <p:tags r:id="rId16"/>
            </p:custDataLst>
          </p:nvPr>
        </p:nvSpPr>
        <p:spPr>
          <a:xfrm>
            <a:off x="6477000" y="5131435"/>
            <a:ext cx="4972050" cy="368935"/>
          </a:xfrm>
          <a:prstGeom prst="rect">
            <a:avLst/>
          </a:prstGeom>
          <a:noFill/>
        </p:spPr>
        <p:txBody>
          <a:bodyPr wrap="square" lIns="0" tIns="0" rIns="0" bIns="0" anchor="t">
            <a:noAutofit/>
          </a:bodyPr>
          <a:lstStyle/>
          <a:p>
            <a:pPr algn="l">
              <a:lnSpc>
                <a:spcPts val="1680"/>
              </a:lnSpc>
            </a:pPr>
            <a:r>
              <a:rPr sz="1050" b="0" i="0">
                <a:solidFill>
                  <a:srgbClr val="475569"/>
                </a:solidFill>
                <a:latin typeface="Times New Roman" panose="02020603050405020304" charset="0"/>
                <a:ea typeface="仿宋" panose="02010609060101010101" charset="-122"/>
              </a:rPr>
              <a:t>• </a:t>
            </a:r>
            <a:r>
              <a:rPr lang="zh-CN" altLang="en-US" sz="1050" b="0" i="0">
                <a:solidFill>
                  <a:srgbClr val="475569"/>
                </a:solidFill>
                <a:latin typeface="Times New Roman" panose="02020603050405020304" charset="0"/>
                <a:ea typeface="仿宋" panose="02010609060101010101" charset="-122"/>
              </a:rPr>
              <a:t>專門載列取得客戶明示同意的具體要求、同意書內容規範及紀錄備存要求</a:t>
            </a:r>
            <a:endParaRPr lang="zh-CN" altLang="en-US" sz="1050" b="0" i="0">
              <a:solidFill>
                <a:srgbClr val="475569"/>
              </a:solidFill>
              <a:latin typeface="Times New Roman" panose="02020603050405020304" charset="0"/>
              <a:ea typeface="仿宋"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custDataLst>
              <p:tags r:id="rId1"/>
            </p:custDataLst>
          </p:nvPr>
        </p:nvSpPr>
        <p:spPr>
          <a:xfrm>
            <a:off x="609600" y="1555750"/>
            <a:ext cx="5372100" cy="325056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3" name="Rectangle 2"/>
          <p:cNvSpPr/>
          <p:nvPr>
            <p:custDataLst>
              <p:tags r:id="rId2"/>
            </p:custDataLst>
          </p:nvPr>
        </p:nvSpPr>
        <p:spPr>
          <a:xfrm>
            <a:off x="6210300" y="1556385"/>
            <a:ext cx="5372100" cy="3242310"/>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4" name="Rectangle 3"/>
          <p:cNvSpPr/>
          <p:nvPr>
            <p:custDataLst>
              <p:tags r:id="rId3"/>
            </p:custDataLst>
          </p:nvPr>
        </p:nvSpPr>
        <p:spPr>
          <a:xfrm>
            <a:off x="609600" y="1555750"/>
            <a:ext cx="36000" cy="19304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5" name="Rectangle 4"/>
          <p:cNvSpPr/>
          <p:nvPr>
            <p:custDataLst>
              <p:tags r:id="rId4"/>
            </p:custDataLst>
          </p:nvPr>
        </p:nvSpPr>
        <p:spPr>
          <a:xfrm flipH="1">
            <a:off x="6182360" y="1555750"/>
            <a:ext cx="36000" cy="1991360"/>
          </a:xfrm>
          <a:prstGeom prst="rect">
            <a:avLst/>
          </a:prstGeom>
          <a:solidFill>
            <a:srgbClr val="0369A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6" name="TextBox 5"/>
          <p:cNvSpPr txBox="1"/>
          <p:nvPr/>
        </p:nvSpPr>
        <p:spPr>
          <a:xfrm>
            <a:off x="609600" y="533400"/>
            <a:ext cx="2758440" cy="553720"/>
          </a:xfrm>
          <a:prstGeom prst="rect">
            <a:avLst/>
          </a:prstGeom>
          <a:noFill/>
        </p:spPr>
        <p:txBody>
          <a:bodyPr wrap="none" lIns="0" tIns="0" rIns="0" bIns="0" anchor="t">
            <a:spAutoFit/>
          </a:bodyPr>
          <a:lstStyle/>
          <a:p>
            <a:pPr algn="l"/>
            <a:r>
              <a:rPr lang="zh-CN" altLang="en-US" b="1" i="0">
                <a:solidFill>
                  <a:srgbClr val="0284C7"/>
                </a:solidFill>
                <a:latin typeface="Times New Roman" panose="02020603050405020304" charset="0"/>
                <a:ea typeface="仿宋" panose="02010609060101010101" charset="-122"/>
              </a:rPr>
              <a:t>第二節：兩份通函核心內容</a:t>
            </a:r>
            <a:endParaRPr lang="zh-CN" altLang="en-US" b="1" i="0">
              <a:solidFill>
                <a:srgbClr val="0284C7"/>
              </a:solidFill>
              <a:latin typeface="Times New Roman" panose="02020603050405020304" charset="0"/>
              <a:ea typeface="仿宋" panose="02010609060101010101" charset="-122"/>
            </a:endParaRPr>
          </a:p>
          <a:p>
            <a:pPr algn="l"/>
            <a:endParaRPr lang="zh-CN" altLang="en-US" b="1" i="0">
              <a:solidFill>
                <a:srgbClr val="0284C7"/>
              </a:solidFill>
              <a:latin typeface="Times New Roman" panose="02020603050405020304" charset="0"/>
              <a:ea typeface="仿宋" panose="02010609060101010101" charset="-122"/>
            </a:endParaRPr>
          </a:p>
        </p:txBody>
      </p:sp>
      <p:sp>
        <p:nvSpPr>
          <p:cNvPr id="7" name="TextBox 6"/>
          <p:cNvSpPr txBox="1"/>
          <p:nvPr/>
        </p:nvSpPr>
        <p:spPr>
          <a:xfrm>
            <a:off x="609600" y="1061085"/>
            <a:ext cx="4093845" cy="368935"/>
          </a:xfrm>
          <a:prstGeom prst="rect">
            <a:avLst/>
          </a:prstGeom>
          <a:noFill/>
        </p:spPr>
        <p:txBody>
          <a:bodyPr wrap="none" lIns="0" tIns="0" rIns="0" bIns="0" anchor="t">
            <a:spAutoFit/>
          </a:bodyPr>
          <a:lstStyle/>
          <a:p>
            <a:pPr algn="l"/>
            <a:r>
              <a:rPr lang="zh-CN" altLang="en-US" sz="2400" b="1" i="0">
                <a:solidFill>
                  <a:srgbClr val="0F172A"/>
                </a:solidFill>
                <a:latin typeface="Times New Roman" panose="02020603050405020304" charset="0"/>
                <a:ea typeface="仿宋" panose="02010609060101010101" charset="-122"/>
              </a:rPr>
              <a:t>通函26</a:t>
            </a:r>
            <a:r>
              <a:rPr lang="en-US" altLang="zh-CN" sz="2400" b="1" i="0">
                <a:solidFill>
                  <a:srgbClr val="0F172A"/>
                </a:solidFill>
                <a:latin typeface="Times New Roman" panose="02020603050405020304" charset="0"/>
                <a:ea typeface="仿宋" panose="02010609060101010101" charset="-122"/>
              </a:rPr>
              <a:t>EC61（</a:t>
            </a:r>
            <a:r>
              <a:rPr lang="zh-CN" altLang="en-US" sz="2400" b="1" i="0">
                <a:solidFill>
                  <a:srgbClr val="0F172A"/>
                </a:solidFill>
                <a:latin typeface="Times New Roman" panose="02020603050405020304" charset="0"/>
                <a:ea typeface="仿宋" panose="02010609060101010101" charset="-122"/>
              </a:rPr>
              <a:t>說明大綱通函）</a:t>
            </a:r>
            <a:endParaRPr lang="zh-CN" altLang="en-US" sz="2400" b="1" i="0">
              <a:solidFill>
                <a:srgbClr val="0F172A"/>
              </a:solidFill>
              <a:latin typeface="Times New Roman" panose="02020603050405020304" charset="0"/>
              <a:ea typeface="仿宋" panose="02010609060101010101" charset="-122"/>
            </a:endParaRPr>
          </a:p>
        </p:txBody>
      </p:sp>
      <p:sp>
        <p:nvSpPr>
          <p:cNvPr id="8" name="TextBox 7"/>
          <p:cNvSpPr txBox="1"/>
          <p:nvPr>
            <p:custDataLst>
              <p:tags r:id="rId5"/>
            </p:custDataLst>
          </p:nvPr>
        </p:nvSpPr>
        <p:spPr>
          <a:xfrm>
            <a:off x="876300" y="1784498"/>
            <a:ext cx="4032885" cy="215265"/>
          </a:xfrm>
          <a:prstGeom prst="rect">
            <a:avLst/>
          </a:prstGeom>
          <a:noFill/>
        </p:spPr>
        <p:txBody>
          <a:bodyPr wrap="none" lIns="0" tIns="0" rIns="0" bIns="0" anchor="t">
            <a:spAutoFit/>
          </a:bodyPr>
          <a:lstStyle/>
          <a:p>
            <a:pPr algn="l">
              <a:lnSpc>
                <a:spcPts val="1680"/>
              </a:lnSpc>
            </a:pPr>
            <a:r>
              <a:rPr lang="zh-CN" altLang="en-US" sz="1350" b="1">
                <a:solidFill>
                  <a:srgbClr val="475569"/>
                </a:solidFill>
                <a:latin typeface="Times New Roman" panose="02020603050405020304" charset="0"/>
                <a:ea typeface="仿宋" panose="02010609060101010101" charset="-122"/>
                <a:sym typeface="+mn-ea"/>
              </a:rPr>
              <a:t>相關受規管中介人在</a:t>
            </a:r>
            <a:r>
              <a:rPr lang="en-US" altLang="zh-CN" sz="1350" b="1">
                <a:solidFill>
                  <a:srgbClr val="475569"/>
                </a:solidFill>
                <a:latin typeface="Times New Roman" panose="02020603050405020304" charset="0"/>
                <a:ea typeface="仿宋" panose="02010609060101010101" charset="-122"/>
                <a:sym typeface="+mn-ea"/>
              </a:rPr>
              <a:t>HKIDR-DM</a:t>
            </a:r>
            <a:r>
              <a:rPr lang="zh-CN" altLang="en-US" sz="1350" b="1">
                <a:solidFill>
                  <a:srgbClr val="475569"/>
                </a:solidFill>
                <a:latin typeface="Times New Roman" panose="02020603050405020304" charset="0"/>
                <a:ea typeface="仿宋" panose="02010609060101010101" charset="-122"/>
                <a:sym typeface="+mn-ea"/>
              </a:rPr>
              <a:t>下的四項主要責任：</a:t>
            </a:r>
            <a:endParaRPr sz="1350" b="1" i="0">
              <a:solidFill>
                <a:srgbClr val="0F172A"/>
              </a:solidFill>
              <a:latin typeface="Times New Roman" panose="02020603050405020304" charset="0"/>
              <a:ea typeface="仿宋" panose="02010609060101010101" charset="-122"/>
            </a:endParaRPr>
          </a:p>
        </p:txBody>
      </p:sp>
      <p:sp>
        <p:nvSpPr>
          <p:cNvPr id="9" name="TextBox 8"/>
          <p:cNvSpPr txBox="1"/>
          <p:nvPr>
            <p:custDataLst>
              <p:tags r:id="rId6"/>
            </p:custDataLst>
          </p:nvPr>
        </p:nvSpPr>
        <p:spPr>
          <a:xfrm>
            <a:off x="876300" y="2089150"/>
            <a:ext cx="5094605" cy="1938655"/>
          </a:xfrm>
          <a:prstGeom prst="rect">
            <a:avLst/>
          </a:prstGeom>
          <a:noFill/>
        </p:spPr>
        <p:txBody>
          <a:bodyPr wrap="square" lIns="0" tIns="0" rIns="0" bIns="0" anchor="t">
            <a:spAutoFit/>
          </a:bodyPr>
          <a:lstStyle/>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確保為每名客戶編配唯一的識別碼（券商客戶編碼，</a:t>
            </a:r>
            <a:r>
              <a:rPr lang="en-US" altLang="zh-CN" sz="1200" b="1" i="0">
                <a:solidFill>
                  <a:srgbClr val="475569"/>
                </a:solidFill>
                <a:latin typeface="Times New Roman" panose="02020603050405020304" charset="0"/>
                <a:ea typeface="仿宋" panose="02010609060101010101" charset="-122"/>
              </a:rPr>
              <a:t>BCAN）；</a:t>
            </a:r>
            <a:endParaRPr lang="en-US" altLang="zh-CN"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確保已取得最新的客戶識別信息（</a:t>
            </a:r>
            <a:r>
              <a:rPr lang="en-US" altLang="zh-CN" sz="1200" b="1" i="0">
                <a:solidFill>
                  <a:srgbClr val="475569"/>
                </a:solidFill>
                <a:latin typeface="Times New Roman" panose="02020603050405020304" charset="0"/>
                <a:ea typeface="仿宋" panose="02010609060101010101" charset="-122"/>
              </a:rPr>
              <a:t>CID），</a:t>
            </a:r>
            <a:r>
              <a:rPr lang="zh-CN" altLang="en-US" sz="1200" b="1" i="0">
                <a:solidFill>
                  <a:srgbClr val="475569"/>
                </a:solidFill>
                <a:latin typeface="Times New Roman" panose="02020603050405020304" charset="0"/>
                <a:ea typeface="仿宋" panose="02010609060101010101" charset="-122"/>
              </a:rPr>
              <a:t>並在指定時間內將</a:t>
            </a:r>
            <a:r>
              <a:rPr lang="en-US" altLang="zh-CN" sz="1200" b="1" i="0">
                <a:solidFill>
                  <a:srgbClr val="475569"/>
                </a:solidFill>
                <a:latin typeface="Times New Roman" panose="02020603050405020304" charset="0"/>
                <a:ea typeface="仿宋" panose="02010609060101010101" charset="-122"/>
              </a:rPr>
              <a:t>BCAN</a:t>
            </a:r>
            <a:r>
              <a:rPr lang="zh-CN" altLang="en-US" sz="1200" b="1" i="0">
                <a:solidFill>
                  <a:srgbClr val="475569"/>
                </a:solidFill>
                <a:latin typeface="Times New Roman" panose="02020603050405020304" charset="0"/>
                <a:ea typeface="仿宋" panose="02010609060101010101" charset="-122"/>
              </a:rPr>
              <a:t>與</a:t>
            </a:r>
            <a:r>
              <a:rPr lang="en-US" altLang="zh-CN" sz="1200" b="1" i="0">
                <a:solidFill>
                  <a:srgbClr val="475569"/>
                </a:solidFill>
                <a:latin typeface="Times New Roman" panose="02020603050405020304" charset="0"/>
                <a:ea typeface="仿宋" panose="02010609060101010101" charset="-122"/>
              </a:rPr>
              <a:t>CID</a:t>
            </a:r>
            <a:r>
              <a:rPr lang="zh-CN" altLang="en-US" sz="1200" b="1" i="0">
                <a:solidFill>
                  <a:srgbClr val="475569"/>
                </a:solidFill>
                <a:latin typeface="Times New Roman" panose="02020603050405020304" charset="0"/>
                <a:ea typeface="仿宋" panose="02010609060101010101" charset="-122"/>
              </a:rPr>
              <a:t>的配對檔案提交予港交所中央數據資料庫；</a:t>
            </a:r>
            <a:endParaRPr lang="zh-CN" altLang="en-US"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確保傳送至期交所交易系統的每項交易指令資料中，均包含相關客戶的</a:t>
            </a:r>
            <a:r>
              <a:rPr lang="en-US" altLang="zh-CN" sz="1200" b="1" i="0">
                <a:solidFill>
                  <a:srgbClr val="475569"/>
                </a:solidFill>
                <a:latin typeface="Times New Roman" panose="02020603050405020304" charset="0"/>
                <a:ea typeface="仿宋" panose="02010609060101010101" charset="-122"/>
              </a:rPr>
              <a:t>BCAN；</a:t>
            </a:r>
            <a:endParaRPr lang="en-US" altLang="zh-CN"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採納穩健的資料私隱及保安措施，包括就收集及處理個人資料取得客戶的明示同意。</a:t>
            </a:r>
            <a:endParaRPr lang="zh-CN" altLang="en-US" sz="1200" b="1" i="0">
              <a:solidFill>
                <a:srgbClr val="475569"/>
              </a:solidFill>
              <a:latin typeface="Times New Roman" panose="02020603050405020304" charset="0"/>
              <a:ea typeface="仿宋" panose="02010609060101010101" charset="-122"/>
            </a:endParaRPr>
          </a:p>
        </p:txBody>
      </p:sp>
      <p:sp>
        <p:nvSpPr>
          <p:cNvPr id="10" name="TextBox 9"/>
          <p:cNvSpPr txBox="1"/>
          <p:nvPr>
            <p:custDataLst>
              <p:tags r:id="rId7"/>
            </p:custDataLst>
          </p:nvPr>
        </p:nvSpPr>
        <p:spPr>
          <a:xfrm>
            <a:off x="6477000" y="1784528"/>
            <a:ext cx="1209040" cy="207645"/>
          </a:xfrm>
          <a:prstGeom prst="rect">
            <a:avLst/>
          </a:prstGeom>
          <a:noFill/>
        </p:spPr>
        <p:txBody>
          <a:bodyPr wrap="none" lIns="0" tIns="0" rIns="0" bIns="0" anchor="t">
            <a:spAutoFit/>
          </a:bodyPr>
          <a:lstStyle/>
          <a:p>
            <a:pPr algn="l"/>
            <a:r>
              <a:rPr lang="zh-CN" altLang="en-US" sz="1350" b="1" i="0">
                <a:solidFill>
                  <a:srgbClr val="0F172A"/>
                </a:solidFill>
                <a:latin typeface="Times New Roman" panose="02020603050405020304" charset="0"/>
                <a:ea typeface="仿宋" panose="02010609060101010101" charset="-122"/>
              </a:rPr>
              <a:t>指示實施時間表</a:t>
            </a:r>
            <a:endParaRPr lang="zh-CN" altLang="en-US" sz="1350" b="1" i="0">
              <a:solidFill>
                <a:srgbClr val="0F172A"/>
              </a:solidFill>
              <a:latin typeface="Times New Roman" panose="02020603050405020304" charset="0"/>
              <a:ea typeface="仿宋" panose="02010609060101010101" charset="-122"/>
            </a:endParaRPr>
          </a:p>
        </p:txBody>
      </p:sp>
      <p:pic>
        <p:nvPicPr>
          <p:cNvPr id="13" name="图片 12"/>
          <p:cNvPicPr>
            <a:picLocks noChangeAspect="1"/>
          </p:cNvPicPr>
          <p:nvPr/>
        </p:nvPicPr>
        <p:blipFill>
          <a:blip r:embed="rId8"/>
          <a:stretch>
            <a:fillRect/>
          </a:stretch>
        </p:blipFill>
        <p:spPr>
          <a:xfrm>
            <a:off x="6477000" y="2089150"/>
            <a:ext cx="5015865" cy="25488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custDataLst>
              <p:tags r:id="rId1"/>
            </p:custDataLst>
          </p:nvPr>
        </p:nvSpPr>
        <p:spPr>
          <a:xfrm>
            <a:off x="609600" y="1275715"/>
            <a:ext cx="6697980" cy="509968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4" name="Rectangle 3"/>
          <p:cNvSpPr/>
          <p:nvPr>
            <p:custDataLst>
              <p:tags r:id="rId2"/>
            </p:custDataLst>
          </p:nvPr>
        </p:nvSpPr>
        <p:spPr>
          <a:xfrm>
            <a:off x="609600" y="1275715"/>
            <a:ext cx="36000" cy="19304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6" name="TextBox 5"/>
          <p:cNvSpPr txBox="1"/>
          <p:nvPr/>
        </p:nvSpPr>
        <p:spPr>
          <a:xfrm>
            <a:off x="609600" y="533400"/>
            <a:ext cx="1607820" cy="322580"/>
          </a:xfrm>
          <a:prstGeom prst="rect">
            <a:avLst/>
          </a:prstGeom>
          <a:noFill/>
        </p:spPr>
        <p:txBody>
          <a:bodyPr wrap="none" lIns="0" tIns="0" rIns="0" bIns="0" anchor="t">
            <a:spAutoFit/>
          </a:bodyPr>
          <a:lstStyle/>
          <a:p>
            <a:pPr algn="l"/>
            <a:r>
              <a:rPr lang="zh-CN" altLang="en-US" sz="1050" b="1" i="0">
                <a:solidFill>
                  <a:srgbClr val="0284C7"/>
                </a:solidFill>
                <a:latin typeface="Times New Roman" panose="02020603050405020304" charset="0"/>
                <a:ea typeface="仿宋" panose="02010609060101010101" charset="-122"/>
              </a:rPr>
              <a:t>第二節：兩份通函核心內容</a:t>
            </a:r>
            <a:endParaRPr lang="zh-CN" altLang="en-US" sz="1050" b="1" i="0">
              <a:solidFill>
                <a:srgbClr val="0284C7"/>
              </a:solidFill>
              <a:latin typeface="Times New Roman" panose="02020603050405020304" charset="0"/>
              <a:ea typeface="仿宋" panose="02010609060101010101" charset="-122"/>
            </a:endParaRPr>
          </a:p>
          <a:p>
            <a:pPr algn="l"/>
            <a:endParaRPr lang="zh-CN" altLang="en-US" sz="1050" b="1" i="0">
              <a:solidFill>
                <a:srgbClr val="0284C7"/>
              </a:solidFill>
              <a:latin typeface="Times New Roman" panose="02020603050405020304" charset="0"/>
              <a:ea typeface="仿宋" panose="02010609060101010101" charset="-122"/>
            </a:endParaRPr>
          </a:p>
        </p:txBody>
      </p:sp>
      <p:sp>
        <p:nvSpPr>
          <p:cNvPr id="7" name="TextBox 6"/>
          <p:cNvSpPr txBox="1"/>
          <p:nvPr/>
        </p:nvSpPr>
        <p:spPr>
          <a:xfrm>
            <a:off x="609600" y="781050"/>
            <a:ext cx="7152005" cy="368935"/>
          </a:xfrm>
          <a:prstGeom prst="rect">
            <a:avLst/>
          </a:prstGeom>
          <a:noFill/>
        </p:spPr>
        <p:txBody>
          <a:bodyPr wrap="none" lIns="0" tIns="0" rIns="0" bIns="0" anchor="t">
            <a:spAutoFit/>
          </a:bodyPr>
          <a:lstStyle/>
          <a:p>
            <a:pPr algn="l"/>
            <a:r>
              <a:rPr lang="zh-CN" altLang="en-US" sz="2400" b="1" i="0">
                <a:solidFill>
                  <a:srgbClr val="0F172A"/>
                </a:solidFill>
                <a:latin typeface="Times New Roman" panose="02020603050405020304" charset="0"/>
                <a:ea typeface="仿宋" panose="02010609060101010101" charset="-122"/>
              </a:rPr>
              <a:t>通函26</a:t>
            </a:r>
            <a:r>
              <a:rPr lang="en-US" altLang="zh-CN" sz="2400" b="1" i="0">
                <a:solidFill>
                  <a:srgbClr val="0F172A"/>
                </a:solidFill>
                <a:latin typeface="Times New Roman" panose="02020603050405020304" charset="0"/>
                <a:ea typeface="仿宋" panose="02010609060101010101" charset="-122"/>
              </a:rPr>
              <a:t>EC60（</a:t>
            </a:r>
            <a:r>
              <a:rPr lang="zh-CN" altLang="en-US" sz="2400" b="1" i="0">
                <a:solidFill>
                  <a:srgbClr val="0F172A"/>
                </a:solidFill>
                <a:latin typeface="Times New Roman" panose="02020603050405020304" charset="0"/>
                <a:ea typeface="仿宋" panose="02010609060101010101" charset="-122"/>
              </a:rPr>
              <a:t>客戶同意通函）——客戶同意核心規定</a:t>
            </a:r>
            <a:endParaRPr lang="zh-CN" altLang="en-US" sz="2400" b="1" i="0">
              <a:solidFill>
                <a:srgbClr val="0F172A"/>
              </a:solidFill>
              <a:latin typeface="Times New Roman" panose="02020603050405020304" charset="0"/>
              <a:ea typeface="仿宋" panose="02010609060101010101" charset="-122"/>
            </a:endParaRPr>
          </a:p>
        </p:txBody>
      </p:sp>
      <p:sp>
        <p:nvSpPr>
          <p:cNvPr id="9" name="TextBox 8"/>
          <p:cNvSpPr txBox="1"/>
          <p:nvPr>
            <p:custDataLst>
              <p:tags r:id="rId3"/>
            </p:custDataLst>
          </p:nvPr>
        </p:nvSpPr>
        <p:spPr>
          <a:xfrm>
            <a:off x="866775" y="1397000"/>
            <a:ext cx="6226175" cy="4708525"/>
          </a:xfrm>
          <a:prstGeom prst="rect">
            <a:avLst/>
          </a:prstGeom>
          <a:noFill/>
        </p:spPr>
        <p:txBody>
          <a:bodyPr wrap="square" lIns="0" tIns="0" rIns="0" bIns="0" anchor="t">
            <a:spAutoFit/>
          </a:bodyPr>
          <a:lstStyle/>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明示同意：客戶須明確表示同意其個人資料可按同意書所列明的用途被收集及向港交所及證監會轉移，不得以默示方式取得（如消極確認或取消預設同意選擇均不可接受）。</a:t>
            </a:r>
            <a:endParaRPr lang="zh-CN" altLang="en-US"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同意的內容：必須明確涵蓋三類使用目的——（</a:t>
            </a:r>
            <a:r>
              <a:rPr lang="en-US" altLang="zh-CN" sz="1200" b="1" i="0">
                <a:solidFill>
                  <a:srgbClr val="475569"/>
                </a:solidFill>
                <a:latin typeface="Times New Roman" panose="02020603050405020304" charset="0"/>
                <a:ea typeface="仿宋" panose="02010609060101010101" charset="-122"/>
              </a:rPr>
              <a:t>a）</a:t>
            </a:r>
            <a:r>
              <a:rPr lang="zh-CN" altLang="en-US" sz="1200" b="1" i="0">
                <a:solidFill>
                  <a:srgbClr val="475569"/>
                </a:solidFill>
                <a:latin typeface="Times New Roman" panose="02020603050405020304" charset="0"/>
                <a:ea typeface="仿宋" panose="02010609060101010101" charset="-122"/>
              </a:rPr>
              <a:t>向港交所及證監會披露及轉移客戶個人資料（包括</a:t>
            </a:r>
            <a:r>
              <a:rPr lang="en-US" altLang="zh-CN" sz="1200" b="1" i="0">
                <a:solidFill>
                  <a:srgbClr val="475569"/>
                </a:solidFill>
                <a:latin typeface="Times New Roman" panose="02020603050405020304" charset="0"/>
                <a:ea typeface="仿宋" panose="02010609060101010101" charset="-122"/>
              </a:rPr>
              <a:t>CID</a:t>
            </a:r>
            <a:r>
              <a:rPr lang="zh-CN" altLang="en-US" sz="1200" b="1" i="0">
                <a:solidFill>
                  <a:srgbClr val="475569"/>
                </a:solidFill>
                <a:latin typeface="Times New Roman" panose="02020603050405020304" charset="0"/>
                <a:ea typeface="仿宋" panose="02010609060101010101" charset="-122"/>
              </a:rPr>
              <a:t>及</a:t>
            </a:r>
            <a:r>
              <a:rPr lang="en-US" altLang="zh-CN" sz="1200" b="1" i="0">
                <a:solidFill>
                  <a:srgbClr val="475569"/>
                </a:solidFill>
                <a:latin typeface="Times New Roman" panose="02020603050405020304" charset="0"/>
                <a:ea typeface="仿宋" panose="02010609060101010101" charset="-122"/>
              </a:rPr>
              <a:t>BCAN）；（b）</a:t>
            </a:r>
            <a:r>
              <a:rPr lang="zh-CN" altLang="en-US" sz="1200" b="1" i="0">
                <a:solidFill>
                  <a:srgbClr val="475569"/>
                </a:solidFill>
                <a:latin typeface="Times New Roman" panose="02020603050405020304" charset="0"/>
                <a:ea typeface="仿宋" panose="02010609060101010101" charset="-122"/>
              </a:rPr>
              <a:t>允許港交所收集、儲存、處理及使用有關資料，以監察和監管市場並向相關監管機構披露；（</a:t>
            </a:r>
            <a:r>
              <a:rPr lang="en-US" altLang="zh-CN" sz="1200" b="1" i="0">
                <a:solidFill>
                  <a:srgbClr val="475569"/>
                </a:solidFill>
                <a:latin typeface="Times New Roman" panose="02020603050405020304" charset="0"/>
                <a:ea typeface="仿宋" panose="02010609060101010101" charset="-122"/>
              </a:rPr>
              <a:t>c）</a:t>
            </a:r>
            <a:r>
              <a:rPr lang="zh-CN" altLang="en-US" sz="1200" b="1" i="0">
                <a:solidFill>
                  <a:srgbClr val="475569"/>
                </a:solidFill>
                <a:latin typeface="Times New Roman" panose="02020603050405020304" charset="0"/>
                <a:ea typeface="仿宋" panose="02010609060101010101" charset="-122"/>
              </a:rPr>
              <a:t>允許證監會收集、儲存、處理及使用有關資料，以履行法定職能。</a:t>
            </a:r>
            <a:endParaRPr lang="zh-CN" altLang="en-US"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同意取得方式：可透過已簽署的紙本確認書、電郵、其他電子方式（例如即時通訊應用程式）或電話取得。</a:t>
            </a:r>
            <a:endParaRPr lang="zh-CN" altLang="en-US"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未取得同意的後果：不得接受任何建立新持倉的指令；只可輸入為現有未平倉持倉進行平倉的指令。</a:t>
            </a:r>
            <a:endParaRPr lang="zh-CN" altLang="en-US"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聯名帳戶：須向每名持有人各自取得同意。</a:t>
            </a:r>
            <a:endParaRPr lang="zh-CN" altLang="en-US"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非個人客戶：法人客戶及機構客戶無須取得同意。</a:t>
            </a:r>
            <a:endParaRPr lang="zh-CN" altLang="en-US"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撤回同意：撤回前已發出或執行的指令不受影響；撤回後不應向港交所提交該客戶的</a:t>
            </a:r>
            <a:r>
              <a:rPr lang="en-US" altLang="zh-CN" sz="1200" b="1" i="0">
                <a:solidFill>
                  <a:srgbClr val="475569"/>
                </a:solidFill>
                <a:latin typeface="Times New Roman" panose="02020603050405020304" charset="0"/>
                <a:ea typeface="仿宋" panose="02010609060101010101" charset="-122"/>
              </a:rPr>
              <a:t>BCAN</a:t>
            </a:r>
            <a:r>
              <a:rPr lang="zh-CN" altLang="en-US" sz="1200" b="1" i="0">
                <a:solidFill>
                  <a:srgbClr val="475569"/>
                </a:solidFill>
                <a:latin typeface="Times New Roman" panose="02020603050405020304" charset="0"/>
                <a:ea typeface="仿宋" panose="02010609060101010101" charset="-122"/>
              </a:rPr>
              <a:t>或</a:t>
            </a:r>
            <a:r>
              <a:rPr lang="en-US" altLang="zh-CN" sz="1200" b="1" i="0">
                <a:solidFill>
                  <a:srgbClr val="475569"/>
                </a:solidFill>
                <a:latin typeface="Times New Roman" panose="02020603050405020304" charset="0"/>
                <a:ea typeface="仿宋" panose="02010609060101010101" charset="-122"/>
              </a:rPr>
              <a:t>CID，</a:t>
            </a:r>
            <a:r>
              <a:rPr lang="zh-CN" altLang="en-US" sz="1200" b="1" i="0">
                <a:solidFill>
                  <a:srgbClr val="475569"/>
                </a:solidFill>
                <a:latin typeface="Times New Roman" panose="02020603050405020304" charset="0"/>
                <a:ea typeface="仿宋" panose="02010609060101010101" charset="-122"/>
              </a:rPr>
              <a:t>只可進行平倉交易。</a:t>
            </a:r>
            <a:endParaRPr lang="zh-CN" altLang="en-US"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紀錄備存：須保存所有客戶同意及撤回同意的紀錄，不論透過何種方式作出。</a:t>
            </a:r>
            <a:endParaRPr lang="zh-CN" altLang="en-US" sz="1200" b="1" i="0">
              <a:solidFill>
                <a:srgbClr val="475569"/>
              </a:solidFill>
              <a:latin typeface="Times New Roman" panose="02020603050405020304" charset="0"/>
              <a:ea typeface="仿宋" panose="02010609060101010101" charset="-122"/>
            </a:endParaRPr>
          </a:p>
          <a:p>
            <a:pPr marL="171450"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同意書範本：通函附有同意書範本（中英文版本），中介人可採用範本或自訂版本，但自訂版本必須涵蓋所有使用目的。</a:t>
            </a:r>
            <a:endParaRPr lang="zh-CN" altLang="en-US" sz="1200" b="1" i="0">
              <a:solidFill>
                <a:srgbClr val="475569"/>
              </a:solidFill>
              <a:latin typeface="Times New Roman" panose="02020603050405020304" charset="0"/>
              <a:ea typeface="仿宋" panose="02010609060101010101" charset="-122"/>
            </a:endParaRPr>
          </a:p>
        </p:txBody>
      </p:sp>
      <p:sp>
        <p:nvSpPr>
          <p:cNvPr id="3" name="Rounded Rectangle 1"/>
          <p:cNvSpPr/>
          <p:nvPr>
            <p:custDataLst>
              <p:tags r:id="rId4"/>
            </p:custDataLst>
          </p:nvPr>
        </p:nvSpPr>
        <p:spPr>
          <a:xfrm>
            <a:off x="7594600" y="1275715"/>
            <a:ext cx="3556000" cy="5099685"/>
          </a:xfrm>
          <a:prstGeom prst="roundRect">
            <a:avLst>
              <a:gd name="adj" fmla="val 3214"/>
            </a:avLst>
          </a:prstGeom>
          <a:solidFill>
            <a:srgbClr val="FFF1F2"/>
          </a:solidFill>
          <a:ln w="9525">
            <a:solidFill>
              <a:srgbClr val="FECDD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6"/>
          <p:cNvSpPr txBox="1"/>
          <p:nvPr>
            <p:custDataLst>
              <p:tags r:id="rId5"/>
            </p:custDataLst>
          </p:nvPr>
        </p:nvSpPr>
        <p:spPr>
          <a:xfrm>
            <a:off x="7662545" y="3227070"/>
            <a:ext cx="3055620" cy="198120"/>
          </a:xfrm>
          <a:prstGeom prst="rect">
            <a:avLst/>
          </a:prstGeom>
          <a:noFill/>
        </p:spPr>
        <p:txBody>
          <a:bodyPr wrap="none" lIns="0" tIns="0" rIns="0" bIns="0" anchor="t">
            <a:noAutofit/>
          </a:bodyPr>
          <a:lstStyle/>
          <a:p>
            <a:pPr algn="ctr"/>
            <a:r>
              <a:rPr sz="1400" b="1" i="0" u="none">
                <a:solidFill>
                  <a:srgbClr val="E11D48"/>
                </a:solidFill>
                <a:latin typeface="Noto Sans TC"/>
              </a:rPr>
              <a:t>未取得同意的後果</a:t>
            </a:r>
            <a:endParaRPr sz="1400" b="1" i="0" u="none">
              <a:solidFill>
                <a:srgbClr val="E11D48"/>
              </a:solidFill>
              <a:latin typeface="Noto Sans TC"/>
            </a:endParaRPr>
          </a:p>
        </p:txBody>
      </p:sp>
      <p:sp>
        <p:nvSpPr>
          <p:cNvPr id="8" name="TextBox 7"/>
          <p:cNvSpPr txBox="1"/>
          <p:nvPr>
            <p:custDataLst>
              <p:tags r:id="rId6"/>
            </p:custDataLst>
          </p:nvPr>
        </p:nvSpPr>
        <p:spPr>
          <a:xfrm>
            <a:off x="7662545" y="3540125"/>
            <a:ext cx="3249930" cy="666750"/>
          </a:xfrm>
          <a:prstGeom prst="rect">
            <a:avLst/>
          </a:prstGeom>
          <a:noFill/>
        </p:spPr>
        <p:txBody>
          <a:bodyPr wrap="square" lIns="0" tIns="0" rIns="0" bIns="0" anchor="t">
            <a:noAutofit/>
          </a:bodyPr>
          <a:lstStyle/>
          <a:p>
            <a:pPr algn="ctr">
              <a:lnSpc>
                <a:spcPts val="1560"/>
              </a:lnSpc>
            </a:pPr>
            <a:r>
              <a:rPr sz="1000" b="1" i="0" u="none">
                <a:solidFill>
                  <a:srgbClr val="9F1239"/>
                </a:solidFill>
                <a:latin typeface="Noto Sans TC"/>
              </a:rPr>
              <a:t>不得接受任何建立新持倉的指令！</a:t>
            </a:r>
            <a:r>
              <a:rPr sz="2000"/>
              <a:t>
</a:t>
            </a:r>
            <a:r>
              <a:rPr sz="1000" b="0" i="0" u="none">
                <a:solidFill>
                  <a:srgbClr val="9F1239"/>
                </a:solidFill>
                <a:latin typeface="Noto Sans TC"/>
              </a:rPr>
              <a:t> 只可接受及輸入為現有未平倉持倉進行平倉的指令。</a:t>
            </a:r>
            <a:endParaRPr sz="1000" b="0" i="0" u="none">
              <a:solidFill>
                <a:srgbClr val="9F1239"/>
              </a:solidFill>
              <a:latin typeface="Noto Sans T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custDataLst>
              <p:tags r:id="rId1"/>
            </p:custDataLst>
          </p:nvPr>
        </p:nvSpPr>
        <p:spPr>
          <a:xfrm>
            <a:off x="609600" y="1544320"/>
            <a:ext cx="10688320" cy="426783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4" name="Rectangle 3"/>
          <p:cNvSpPr/>
          <p:nvPr>
            <p:custDataLst>
              <p:tags r:id="rId2"/>
            </p:custDataLst>
          </p:nvPr>
        </p:nvSpPr>
        <p:spPr>
          <a:xfrm>
            <a:off x="609600" y="1544320"/>
            <a:ext cx="36000" cy="19304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6" name="TextBox 5"/>
          <p:cNvSpPr txBox="1"/>
          <p:nvPr/>
        </p:nvSpPr>
        <p:spPr>
          <a:xfrm>
            <a:off x="609600" y="533400"/>
            <a:ext cx="2298700" cy="553720"/>
          </a:xfrm>
          <a:prstGeom prst="rect">
            <a:avLst/>
          </a:prstGeom>
          <a:noFill/>
        </p:spPr>
        <p:txBody>
          <a:bodyPr wrap="none" lIns="0" tIns="0" rIns="0" bIns="0" anchor="t">
            <a:spAutoFit/>
          </a:bodyPr>
          <a:lstStyle/>
          <a:p>
            <a:pPr algn="l"/>
            <a:r>
              <a:rPr lang="zh-CN" altLang="en-US" b="1" i="0">
                <a:solidFill>
                  <a:srgbClr val="0284C7"/>
                </a:solidFill>
                <a:latin typeface="Times New Roman" panose="02020603050405020304" charset="0"/>
                <a:ea typeface="仿宋" panose="02010609060101010101" charset="-122"/>
              </a:rPr>
              <a:t>第三節：制度核心要求</a:t>
            </a:r>
            <a:endParaRPr lang="zh-CN" altLang="en-US" b="1" i="0">
              <a:solidFill>
                <a:srgbClr val="0284C7"/>
              </a:solidFill>
              <a:latin typeface="Times New Roman" panose="02020603050405020304" charset="0"/>
              <a:ea typeface="仿宋" panose="02010609060101010101" charset="-122"/>
            </a:endParaRPr>
          </a:p>
          <a:p>
            <a:pPr algn="l"/>
            <a:endParaRPr lang="zh-CN" altLang="en-US" b="1" i="0">
              <a:solidFill>
                <a:srgbClr val="0284C7"/>
              </a:solidFill>
              <a:latin typeface="Times New Roman" panose="02020603050405020304" charset="0"/>
              <a:ea typeface="仿宋" panose="02010609060101010101" charset="-122"/>
            </a:endParaRPr>
          </a:p>
        </p:txBody>
      </p:sp>
      <p:sp>
        <p:nvSpPr>
          <p:cNvPr id="7" name="TextBox 6"/>
          <p:cNvSpPr txBox="1"/>
          <p:nvPr/>
        </p:nvSpPr>
        <p:spPr>
          <a:xfrm>
            <a:off x="609600" y="1049655"/>
            <a:ext cx="3479165" cy="738505"/>
          </a:xfrm>
          <a:prstGeom prst="rect">
            <a:avLst/>
          </a:prstGeom>
          <a:noFill/>
        </p:spPr>
        <p:txBody>
          <a:bodyPr wrap="none" lIns="0" tIns="0" rIns="0" bIns="0" anchor="t">
            <a:spAutoFit/>
          </a:bodyPr>
          <a:lstStyle/>
          <a:p>
            <a:pPr algn="l"/>
            <a:r>
              <a:rPr lang="en-US" altLang="zh-CN" sz="2400" b="1">
                <a:solidFill>
                  <a:srgbClr val="0F172A"/>
                </a:solidFill>
                <a:latin typeface="Times New Roman" panose="02020603050405020304" charset="0"/>
                <a:ea typeface="仿宋" panose="02010609060101010101" charset="-122"/>
                <a:sym typeface="+mn-ea"/>
              </a:rPr>
              <a:t>HKIDR-DM</a:t>
            </a:r>
            <a:r>
              <a:rPr sz="2400" b="1">
                <a:solidFill>
                  <a:srgbClr val="0F172A"/>
                </a:solidFill>
                <a:latin typeface="Times New Roman" panose="02020603050405020304" charset="0"/>
                <a:ea typeface="仿宋" panose="02010609060101010101" charset="-122"/>
                <a:sym typeface="+mn-ea"/>
              </a:rPr>
              <a:t>制度核心要求</a:t>
            </a:r>
            <a:endParaRPr sz="2400" b="1" i="0">
              <a:solidFill>
                <a:srgbClr val="0F172A"/>
              </a:solidFill>
              <a:latin typeface="Times New Roman" panose="02020603050405020304" charset="0"/>
              <a:ea typeface="仿宋" panose="02010609060101010101" charset="-122"/>
            </a:endParaRPr>
          </a:p>
          <a:p>
            <a:pPr algn="l"/>
            <a:endParaRPr lang="zh-CN" altLang="en-US" sz="2400" b="1" i="0">
              <a:solidFill>
                <a:srgbClr val="0F172A"/>
              </a:solidFill>
              <a:latin typeface="Times New Roman" panose="02020603050405020304" charset="0"/>
              <a:ea typeface="仿宋" panose="02010609060101010101" charset="-122"/>
            </a:endParaRPr>
          </a:p>
        </p:txBody>
      </p:sp>
      <p:sp>
        <p:nvSpPr>
          <p:cNvPr id="9" name="TextBox 8"/>
          <p:cNvSpPr txBox="1"/>
          <p:nvPr>
            <p:custDataLst>
              <p:tags r:id="rId3"/>
            </p:custDataLst>
          </p:nvPr>
        </p:nvSpPr>
        <p:spPr>
          <a:xfrm>
            <a:off x="866775" y="1665605"/>
            <a:ext cx="10093325" cy="4154805"/>
          </a:xfrm>
          <a:prstGeom prst="rect">
            <a:avLst/>
          </a:prstGeom>
          <a:noFill/>
        </p:spPr>
        <p:txBody>
          <a:bodyPr wrap="square" lIns="0" tIns="0" rIns="0" bIns="0" anchor="t">
            <a:spAutoFit/>
          </a:bodyPr>
          <a:lstStyle/>
          <a:p>
            <a:pPr marL="285750" indent="-285750" algn="l">
              <a:lnSpc>
                <a:spcPct val="150000"/>
              </a:lnSpc>
              <a:buFont typeface="+mj-lt"/>
              <a:buAutoNum type="romanUcPeriod"/>
            </a:pPr>
            <a:r>
              <a:rPr lang="zh-CN" altLang="en-US" sz="1200" b="1" i="0">
                <a:solidFill>
                  <a:srgbClr val="475569"/>
                </a:solidFill>
                <a:latin typeface="Times New Roman" panose="02020603050405020304" charset="0"/>
                <a:ea typeface="仿宋" panose="02010609060101010101" charset="-122"/>
              </a:rPr>
              <a:t>券商客戶編碼（</a:t>
            </a:r>
            <a:r>
              <a:rPr lang="en-US" altLang="zh-CN" sz="1200" b="1" i="0">
                <a:solidFill>
                  <a:srgbClr val="475569"/>
                </a:solidFill>
                <a:latin typeface="Times New Roman" panose="02020603050405020304" charset="0"/>
                <a:ea typeface="仿宋" panose="02010609060101010101" charset="-122"/>
              </a:rPr>
              <a:t>BCAN）</a:t>
            </a:r>
            <a:endParaRPr lang="en-US" altLang="zh-CN"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須為每名客戶編配唯一的</a:t>
            </a:r>
            <a:r>
              <a:rPr lang="en-US" altLang="zh-CN" sz="1200" b="1" i="0">
                <a:solidFill>
                  <a:srgbClr val="475569"/>
                </a:solidFill>
                <a:latin typeface="Times New Roman" panose="02020603050405020304" charset="0"/>
                <a:ea typeface="仿宋" panose="02010609060101010101" charset="-122"/>
              </a:rPr>
              <a:t>BCAN，BCAN</a:t>
            </a:r>
            <a:r>
              <a:rPr lang="zh-CN" altLang="en-US" sz="1200" b="1" i="0">
                <a:solidFill>
                  <a:srgbClr val="475569"/>
                </a:solidFill>
                <a:latin typeface="Times New Roman" panose="02020603050405020304" charset="0"/>
                <a:ea typeface="仿宋" panose="02010609060101010101" charset="-122"/>
              </a:rPr>
              <a:t>一經編配不得更改，須與客戶永久及專屬掛鈎。</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如客戶同時屬於</a:t>
            </a:r>
            <a:r>
              <a:rPr lang="en-US" altLang="zh-CN" sz="1200" b="1" i="0">
                <a:solidFill>
                  <a:srgbClr val="475569"/>
                </a:solidFill>
                <a:latin typeface="Times New Roman" panose="02020603050405020304" charset="0"/>
                <a:ea typeface="仿宋" panose="02010609060101010101" charset="-122"/>
              </a:rPr>
              <a:t>HKIDR-S</a:t>
            </a:r>
            <a:r>
              <a:rPr lang="zh-CN" altLang="en-US" sz="1200" b="1" i="0">
                <a:solidFill>
                  <a:srgbClr val="475569"/>
                </a:solidFill>
                <a:latin typeface="Times New Roman" panose="02020603050405020304" charset="0"/>
                <a:ea typeface="仿宋" panose="02010609060101010101" charset="-122"/>
              </a:rPr>
              <a:t>及</a:t>
            </a:r>
            <a:r>
              <a:rPr lang="en-US" altLang="zh-CN" sz="1200" b="1" i="0">
                <a:solidFill>
                  <a:srgbClr val="475569"/>
                </a:solidFill>
                <a:latin typeface="Times New Roman" panose="02020603050405020304" charset="0"/>
                <a:ea typeface="仿宋" panose="02010609060101010101" charset="-122"/>
              </a:rPr>
              <a:t>HKIDR-DM，</a:t>
            </a:r>
            <a:r>
              <a:rPr lang="zh-CN" altLang="en-US" sz="1200" b="1" i="0">
                <a:solidFill>
                  <a:srgbClr val="475569"/>
                </a:solidFill>
                <a:latin typeface="Times New Roman" panose="02020603050405020304" charset="0"/>
                <a:ea typeface="仿宋" panose="02010609060101010101" charset="-122"/>
              </a:rPr>
              <a:t>可選擇使用相同的</a:t>
            </a:r>
            <a:r>
              <a:rPr lang="en-US" altLang="zh-CN" sz="1200" b="1" i="0">
                <a:solidFill>
                  <a:srgbClr val="475569"/>
                </a:solidFill>
                <a:latin typeface="Times New Roman" panose="02020603050405020304" charset="0"/>
                <a:ea typeface="仿宋" panose="02010609060101010101" charset="-122"/>
              </a:rPr>
              <a:t>BCAN，</a:t>
            </a:r>
            <a:r>
              <a:rPr lang="zh-CN" altLang="en-US" sz="1200" b="1" i="0">
                <a:solidFill>
                  <a:srgbClr val="475569"/>
                </a:solidFill>
                <a:latin typeface="Times New Roman" panose="02020603050405020304" charset="0"/>
                <a:ea typeface="仿宋" panose="02010609060101010101" charset="-122"/>
              </a:rPr>
              <a:t>但須符合港交所資料文件的規定。</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在</a:t>
            </a:r>
            <a:r>
              <a:rPr lang="en-US" altLang="zh-CN" sz="1200" b="1" i="0">
                <a:solidFill>
                  <a:srgbClr val="475569"/>
                </a:solidFill>
                <a:latin typeface="Times New Roman" panose="02020603050405020304" charset="0"/>
                <a:ea typeface="仿宋" panose="02010609060101010101" charset="-122"/>
              </a:rPr>
              <a:t>HKIDR-DM</a:t>
            </a:r>
            <a:r>
              <a:rPr lang="zh-CN" altLang="en-US" sz="1200" b="1" i="0">
                <a:solidFill>
                  <a:srgbClr val="475569"/>
                </a:solidFill>
                <a:latin typeface="Times New Roman" panose="02020603050405020304" charset="0"/>
                <a:ea typeface="仿宋" panose="02010609060101010101" charset="-122"/>
              </a:rPr>
              <a:t>下，須將中央編號（</a:t>
            </a:r>
            <a:r>
              <a:rPr lang="en-US" altLang="zh-CN" sz="1200" b="1" i="0">
                <a:solidFill>
                  <a:srgbClr val="475569"/>
                </a:solidFill>
                <a:latin typeface="Times New Roman" panose="02020603050405020304" charset="0"/>
                <a:ea typeface="仿宋" panose="02010609060101010101" charset="-122"/>
              </a:rPr>
              <a:t>CE Number）</a:t>
            </a:r>
            <a:r>
              <a:rPr lang="zh-CN" altLang="en-US" sz="1200" b="1" i="0">
                <a:solidFill>
                  <a:srgbClr val="475569"/>
                </a:solidFill>
                <a:latin typeface="Times New Roman" panose="02020603050405020304" charset="0"/>
                <a:ea typeface="仿宋" panose="02010609060101010101" charset="-122"/>
              </a:rPr>
              <a:t>前置於</a:t>
            </a:r>
            <a:r>
              <a:rPr lang="en-US" altLang="zh-CN" sz="1200" b="1" i="0">
                <a:solidFill>
                  <a:srgbClr val="475569"/>
                </a:solidFill>
                <a:latin typeface="Times New Roman" panose="02020603050405020304" charset="0"/>
                <a:ea typeface="仿宋" panose="02010609060101010101" charset="-122"/>
              </a:rPr>
              <a:t>BCAN，CE</a:t>
            </a:r>
            <a:r>
              <a:rPr lang="zh-CN" altLang="en-US" sz="1200" b="1" i="0">
                <a:solidFill>
                  <a:srgbClr val="475569"/>
                </a:solidFill>
                <a:latin typeface="Times New Roman" panose="02020603050405020304" charset="0"/>
                <a:ea typeface="仿宋" panose="02010609060101010101" charset="-122"/>
              </a:rPr>
              <a:t>編號首三個字母須為大寫。</a:t>
            </a:r>
            <a:endParaRPr lang="zh-CN" altLang="en-US" sz="1200" b="1" i="0">
              <a:solidFill>
                <a:srgbClr val="475569"/>
              </a:solidFill>
              <a:latin typeface="Times New Roman" panose="02020603050405020304" charset="0"/>
              <a:ea typeface="仿宋" panose="02010609060101010101" charset="-122"/>
            </a:endParaRPr>
          </a:p>
          <a:p>
            <a:pPr indent="0" algn="l">
              <a:lnSpc>
                <a:spcPct val="150000"/>
              </a:lnSpc>
              <a:buFont typeface="Arial" panose="020B0604020202020204" pitchFamily="34" charset="0"/>
              <a:buNone/>
            </a:pPr>
            <a:endParaRPr lang="zh-CN" altLang="en-US" sz="1200" b="1" i="0">
              <a:solidFill>
                <a:srgbClr val="475569"/>
              </a:solidFill>
              <a:latin typeface="Times New Roman" panose="02020603050405020304" charset="0"/>
              <a:ea typeface="仿宋" panose="02010609060101010101" charset="-122"/>
            </a:endParaRPr>
          </a:p>
          <a:p>
            <a:pPr marL="285750" indent="-285750" algn="l">
              <a:lnSpc>
                <a:spcPct val="150000"/>
              </a:lnSpc>
              <a:buClrTx/>
              <a:buSzTx/>
              <a:buFont typeface="+mj-lt"/>
              <a:buAutoNum type="romanUcPeriod" startAt="2"/>
            </a:pPr>
            <a:r>
              <a:rPr lang="zh-CN" altLang="en-US" sz="1200" b="1" i="0">
                <a:solidFill>
                  <a:srgbClr val="475569"/>
                </a:solidFill>
                <a:latin typeface="Times New Roman" panose="02020603050405020304" charset="0"/>
                <a:ea typeface="仿宋" panose="02010609060101010101" charset="-122"/>
              </a:rPr>
              <a:t>客戶識別信息（CID）</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須按強制排序表規定收集</a:t>
            </a:r>
            <a:r>
              <a:rPr lang="en-US" altLang="zh-CN" sz="1200" b="1" i="0">
                <a:solidFill>
                  <a:srgbClr val="475569"/>
                </a:solidFill>
                <a:latin typeface="Times New Roman" panose="02020603050405020304" charset="0"/>
                <a:ea typeface="仿宋" panose="02010609060101010101" charset="-122"/>
              </a:rPr>
              <a:t>CID：</a:t>
            </a:r>
            <a:r>
              <a:rPr lang="zh-CN" altLang="en-US" sz="1200" b="1" i="0">
                <a:solidFill>
                  <a:srgbClr val="475569"/>
                </a:solidFill>
                <a:latin typeface="Times New Roman" panose="02020603050405020304" charset="0"/>
                <a:ea typeface="仿宋" panose="02010609060101010101" charset="-122"/>
              </a:rPr>
              <a:t>個人客戶按（1）香港身份證、（2）國民身份證明文件、（3）護照的優先次序提供。</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如現有客戶信息不符合排序表規定，須在制度實施前為有關客戶更新</a:t>
            </a:r>
            <a:r>
              <a:rPr lang="en-US" altLang="zh-CN" sz="1200" b="1" i="0">
                <a:solidFill>
                  <a:srgbClr val="475569"/>
                </a:solidFill>
                <a:latin typeface="Times New Roman" panose="02020603050405020304" charset="0"/>
                <a:ea typeface="仿宋" panose="02010609060101010101" charset="-122"/>
              </a:rPr>
              <a:t>CID。</a:t>
            </a:r>
            <a:endParaRPr lang="en-US" altLang="zh-CN"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如已實際知悉客戶</a:t>
            </a:r>
            <a:r>
              <a:rPr lang="en-US" altLang="zh-CN" sz="1200" b="1" i="0">
                <a:solidFill>
                  <a:srgbClr val="475569"/>
                </a:solidFill>
                <a:latin typeface="Times New Roman" panose="02020603050405020304" charset="0"/>
                <a:ea typeface="仿宋" panose="02010609060101010101" charset="-122"/>
              </a:rPr>
              <a:t>CID</a:t>
            </a:r>
            <a:r>
              <a:rPr lang="zh-CN" altLang="en-US" sz="1200" b="1" i="0">
                <a:solidFill>
                  <a:srgbClr val="475569"/>
                </a:solidFill>
                <a:latin typeface="Times New Roman" panose="02020603050405020304" charset="0"/>
                <a:ea typeface="仿宋" panose="02010609060101010101" charset="-122"/>
              </a:rPr>
              <a:t>有所更改（例如護照過期），應在切實可行時間內盡快更新，而非等到下一次交易時更新。</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endParaRPr lang="zh-CN" altLang="en-US" sz="1200" b="1" i="0">
              <a:solidFill>
                <a:srgbClr val="475569"/>
              </a:solidFill>
              <a:latin typeface="Times New Roman" panose="02020603050405020304" charset="0"/>
              <a:ea typeface="仿宋" panose="02010609060101010101" charset="-122"/>
              <a:sym typeface="+mn-ea"/>
            </a:endParaRPr>
          </a:p>
          <a:p>
            <a:pPr marL="285750" lvl="0" indent="-285750" algn="l">
              <a:lnSpc>
                <a:spcPct val="150000"/>
              </a:lnSpc>
              <a:buFont typeface="+mj-lt"/>
              <a:buAutoNum type="romanUcPeriod" startAt="2"/>
            </a:pPr>
            <a:r>
              <a:rPr lang="en-US" altLang="zh-CN" sz="1200" b="1">
                <a:solidFill>
                  <a:srgbClr val="475569"/>
                </a:solidFill>
                <a:latin typeface="Times New Roman" panose="02020603050405020304" charset="0"/>
                <a:ea typeface="仿宋" panose="02010609060101010101" charset="-122"/>
                <a:sym typeface="+mn-ea"/>
              </a:rPr>
              <a:t>BCAN-CID</a:t>
            </a:r>
            <a:r>
              <a:rPr lang="zh-CN" altLang="en-US" sz="1200" b="1">
                <a:solidFill>
                  <a:srgbClr val="475569"/>
                </a:solidFill>
                <a:latin typeface="Times New Roman" panose="02020603050405020304" charset="0"/>
                <a:ea typeface="仿宋" panose="02010609060101010101" charset="-122"/>
                <a:sym typeface="+mn-ea"/>
              </a:rPr>
              <a:t>配對檔案</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a:solidFill>
                  <a:srgbClr val="475569"/>
                </a:solidFill>
                <a:latin typeface="Times New Roman" panose="02020603050405020304" charset="0"/>
                <a:ea typeface="仿宋" panose="02010609060101010101" charset="-122"/>
                <a:sym typeface="+mn-ea"/>
              </a:rPr>
              <a:t>須將</a:t>
            </a:r>
            <a:r>
              <a:rPr lang="en-US" altLang="zh-CN" sz="1200" b="1">
                <a:solidFill>
                  <a:srgbClr val="475569"/>
                </a:solidFill>
                <a:latin typeface="Times New Roman" panose="02020603050405020304" charset="0"/>
                <a:ea typeface="仿宋" panose="02010609060101010101" charset="-122"/>
                <a:sym typeface="+mn-ea"/>
              </a:rPr>
              <a:t>BCAN</a:t>
            </a:r>
            <a:r>
              <a:rPr lang="zh-CN" altLang="en-US" sz="1200" b="1">
                <a:solidFill>
                  <a:srgbClr val="475569"/>
                </a:solidFill>
                <a:latin typeface="Times New Roman" panose="02020603050405020304" charset="0"/>
                <a:ea typeface="仿宋" panose="02010609060101010101" charset="-122"/>
                <a:sym typeface="+mn-ea"/>
              </a:rPr>
              <a:t>與</a:t>
            </a:r>
            <a:r>
              <a:rPr lang="en-US" altLang="zh-CN" sz="1200" b="1">
                <a:solidFill>
                  <a:srgbClr val="475569"/>
                </a:solidFill>
                <a:latin typeface="Times New Roman" panose="02020603050405020304" charset="0"/>
                <a:ea typeface="仿宋" panose="02010609060101010101" charset="-122"/>
                <a:sym typeface="+mn-ea"/>
              </a:rPr>
              <a:t>CID</a:t>
            </a:r>
            <a:r>
              <a:rPr lang="zh-CN" altLang="en-US" sz="1200" b="1">
                <a:solidFill>
                  <a:srgbClr val="475569"/>
                </a:solidFill>
                <a:latin typeface="Times New Roman" panose="02020603050405020304" charset="0"/>
                <a:ea typeface="仿宋" panose="02010609060101010101" charset="-122"/>
                <a:sym typeface="+mn-ea"/>
              </a:rPr>
              <a:t>載入配對檔案並提交予港交所中央數據資料庫。</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a:solidFill>
                  <a:srgbClr val="475569"/>
                </a:solidFill>
                <a:latin typeface="Times New Roman" panose="02020603050405020304" charset="0"/>
                <a:ea typeface="仿宋" panose="02010609060101010101" charset="-122"/>
                <a:sym typeface="+mn-ea"/>
              </a:rPr>
              <a:t>配對檔案屬一次性提交，僅在客戶識別信息有所改動時才需更新。</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a:solidFill>
                  <a:srgbClr val="475569"/>
                </a:solidFill>
                <a:latin typeface="Times New Roman" panose="02020603050405020304" charset="0"/>
                <a:ea typeface="仿宋" panose="02010609060101010101" charset="-122"/>
                <a:sym typeface="+mn-ea"/>
              </a:rPr>
              <a:t>配對檔案內的資料須準確無誤且為最新。</a:t>
            </a:r>
            <a:endParaRPr lang="zh-CN" altLang="en-US" sz="1200" b="1">
              <a:solidFill>
                <a:srgbClr val="475569"/>
              </a:solidFill>
              <a:latin typeface="Times New Roman" panose="02020603050405020304" charset="0"/>
              <a:ea typeface="仿宋" panose="02010609060101010101" charset="-122"/>
              <a:sym typeface="+mn-ea"/>
            </a:endParaRPr>
          </a:p>
          <a:p>
            <a:pPr indent="0" algn="l">
              <a:lnSpc>
                <a:spcPct val="150000"/>
              </a:lnSpc>
              <a:buFont typeface="Arial" panose="020B0604020202020204" pitchFamily="34" charset="0"/>
              <a:buNone/>
            </a:pPr>
            <a:endParaRPr lang="zh-CN" altLang="en-US" sz="1200" b="1" i="0">
              <a:solidFill>
                <a:srgbClr val="475569"/>
              </a:solidFill>
              <a:latin typeface="Times New Roman" panose="02020603050405020304" charset="0"/>
              <a:ea typeface="仿宋" panose="02010609060101010101"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custDataLst>
              <p:tags r:id="rId1"/>
            </p:custDataLst>
          </p:nvPr>
        </p:nvSpPr>
        <p:spPr>
          <a:xfrm>
            <a:off x="608965" y="1275715"/>
            <a:ext cx="4791710" cy="5053965"/>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4" name="Rectangle 3"/>
          <p:cNvSpPr/>
          <p:nvPr>
            <p:custDataLst>
              <p:tags r:id="rId2"/>
            </p:custDataLst>
          </p:nvPr>
        </p:nvSpPr>
        <p:spPr>
          <a:xfrm>
            <a:off x="609600" y="1275715"/>
            <a:ext cx="36000" cy="19304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6" name="TextBox 5"/>
          <p:cNvSpPr txBox="1"/>
          <p:nvPr/>
        </p:nvSpPr>
        <p:spPr>
          <a:xfrm>
            <a:off x="609600" y="533400"/>
            <a:ext cx="1339850" cy="322580"/>
          </a:xfrm>
          <a:prstGeom prst="rect">
            <a:avLst/>
          </a:prstGeom>
          <a:noFill/>
        </p:spPr>
        <p:txBody>
          <a:bodyPr wrap="none" lIns="0" tIns="0" rIns="0" bIns="0" anchor="t">
            <a:spAutoFit/>
          </a:bodyPr>
          <a:lstStyle/>
          <a:p>
            <a:pPr algn="l"/>
            <a:r>
              <a:rPr lang="zh-CN" altLang="en-US" sz="1050" b="1" i="0">
                <a:solidFill>
                  <a:srgbClr val="0284C7"/>
                </a:solidFill>
                <a:latin typeface="Times New Roman" panose="02020603050405020304" charset="0"/>
                <a:ea typeface="仿宋" panose="02010609060101010101" charset="-122"/>
              </a:rPr>
              <a:t>第三節：制度核心要求</a:t>
            </a:r>
            <a:endParaRPr lang="zh-CN" altLang="en-US" sz="1050" b="1" i="0">
              <a:solidFill>
                <a:srgbClr val="0284C7"/>
              </a:solidFill>
              <a:latin typeface="Times New Roman" panose="02020603050405020304" charset="0"/>
              <a:ea typeface="仿宋" panose="02010609060101010101" charset="-122"/>
            </a:endParaRPr>
          </a:p>
          <a:p>
            <a:pPr algn="l"/>
            <a:endParaRPr lang="zh-CN" altLang="en-US" sz="1050" b="1" i="0">
              <a:solidFill>
                <a:srgbClr val="0284C7"/>
              </a:solidFill>
              <a:latin typeface="Times New Roman" panose="02020603050405020304" charset="0"/>
              <a:ea typeface="仿宋" panose="02010609060101010101" charset="-122"/>
            </a:endParaRPr>
          </a:p>
        </p:txBody>
      </p:sp>
      <p:sp>
        <p:nvSpPr>
          <p:cNvPr id="7" name="TextBox 6"/>
          <p:cNvSpPr txBox="1"/>
          <p:nvPr/>
        </p:nvSpPr>
        <p:spPr>
          <a:xfrm>
            <a:off x="609600" y="781050"/>
            <a:ext cx="4962525" cy="368935"/>
          </a:xfrm>
          <a:prstGeom prst="rect">
            <a:avLst/>
          </a:prstGeom>
          <a:noFill/>
        </p:spPr>
        <p:txBody>
          <a:bodyPr wrap="square" lIns="0" tIns="0" rIns="0" bIns="0" anchor="t">
            <a:spAutoFit/>
          </a:bodyPr>
          <a:lstStyle/>
          <a:p>
            <a:pPr algn="l"/>
            <a:r>
              <a:rPr lang="en-US" altLang="zh-CN" sz="2400" b="1">
                <a:solidFill>
                  <a:srgbClr val="0F172A"/>
                </a:solidFill>
                <a:latin typeface="Times New Roman" panose="02020603050405020304" charset="0"/>
                <a:ea typeface="仿宋" panose="02010609060101010101" charset="-122"/>
                <a:sym typeface="+mn-ea"/>
              </a:rPr>
              <a:t>HKIDR-DM</a:t>
            </a:r>
            <a:r>
              <a:rPr sz="2400" b="1">
                <a:solidFill>
                  <a:srgbClr val="0F172A"/>
                </a:solidFill>
                <a:latin typeface="Times New Roman" panose="02020603050405020304" charset="0"/>
                <a:ea typeface="仿宋" panose="02010609060101010101" charset="-122"/>
                <a:sym typeface="+mn-ea"/>
              </a:rPr>
              <a:t>制度核心要求</a:t>
            </a:r>
            <a:r>
              <a:rPr lang="en-US" sz="2400" b="1">
                <a:solidFill>
                  <a:srgbClr val="0F172A"/>
                </a:solidFill>
                <a:latin typeface="Times New Roman" panose="02020603050405020304" charset="0"/>
                <a:ea typeface="仿宋" panose="02010609060101010101" charset="-122"/>
                <a:sym typeface="+mn-ea"/>
              </a:rPr>
              <a:t> </a:t>
            </a:r>
            <a:r>
              <a:rPr lang="en-US" sz="1600">
                <a:solidFill>
                  <a:srgbClr val="0F172A"/>
                </a:solidFill>
                <a:latin typeface="Times New Roman" panose="02020603050405020304" charset="0"/>
                <a:ea typeface="仿宋" panose="02010609060101010101" charset="-122"/>
                <a:sym typeface="+mn-ea"/>
              </a:rPr>
              <a:t>cont’d</a:t>
            </a:r>
            <a:endParaRPr lang="en-US" sz="1600">
              <a:solidFill>
                <a:srgbClr val="0F172A"/>
              </a:solidFill>
              <a:latin typeface="Times New Roman" panose="02020603050405020304" charset="0"/>
              <a:ea typeface="仿宋" panose="02010609060101010101" charset="-122"/>
              <a:sym typeface="+mn-ea"/>
            </a:endParaRPr>
          </a:p>
        </p:txBody>
      </p:sp>
      <p:sp>
        <p:nvSpPr>
          <p:cNvPr id="9" name="TextBox 8"/>
          <p:cNvSpPr txBox="1"/>
          <p:nvPr>
            <p:custDataLst>
              <p:tags r:id="rId3"/>
            </p:custDataLst>
          </p:nvPr>
        </p:nvSpPr>
        <p:spPr>
          <a:xfrm>
            <a:off x="866775" y="1397000"/>
            <a:ext cx="4295775" cy="2493010"/>
          </a:xfrm>
          <a:prstGeom prst="rect">
            <a:avLst/>
          </a:prstGeom>
          <a:noFill/>
        </p:spPr>
        <p:txBody>
          <a:bodyPr wrap="square" lIns="0" tIns="0" rIns="0" bIns="0" anchor="t">
            <a:spAutoFit/>
          </a:bodyPr>
          <a:lstStyle/>
          <a:p>
            <a:pPr marL="285750" indent="-285750" algn="l">
              <a:lnSpc>
                <a:spcPct val="150000"/>
              </a:lnSpc>
              <a:buFont typeface="+mj-lt"/>
              <a:buAutoNum type="romanUcPeriod" startAt="4"/>
            </a:pPr>
            <a:r>
              <a:rPr lang="en-US" altLang="zh-CN" sz="1200" b="1" i="0">
                <a:solidFill>
                  <a:srgbClr val="475569"/>
                </a:solidFill>
                <a:latin typeface="Times New Roman" panose="02020603050405020304" charset="0"/>
                <a:ea typeface="仿宋" panose="02010609060101010101" charset="-122"/>
              </a:rPr>
              <a:t>中介人鏈條中的BCAN編配</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當中介人鏈條中涉及多個相關受規管中介人 (</a:t>
            </a:r>
            <a:r>
              <a:rPr lang="en-US" altLang="zh-CN" sz="1200" b="1" i="0">
                <a:solidFill>
                  <a:srgbClr val="475569"/>
                </a:solidFill>
                <a:latin typeface="Times New Roman" panose="02020603050405020304" charset="0"/>
                <a:ea typeface="仿宋" panose="02010609060101010101" charset="-122"/>
              </a:rPr>
              <a:t>RRI) </a:t>
            </a:r>
            <a:r>
              <a:rPr lang="zh-CN" altLang="en-US" sz="1200" b="1" i="0">
                <a:solidFill>
                  <a:srgbClr val="475569"/>
                </a:solidFill>
                <a:latin typeface="Times New Roman" panose="02020603050405020304" charset="0"/>
                <a:ea typeface="仿宋" panose="02010609060101010101" charset="-122"/>
              </a:rPr>
              <a:t>時，只有一個</a:t>
            </a:r>
            <a:r>
              <a:rPr lang="en-US" altLang="zh-CN" sz="1200" b="1" i="0">
                <a:solidFill>
                  <a:srgbClr val="475569"/>
                </a:solidFill>
                <a:latin typeface="Times New Roman" panose="02020603050405020304" charset="0"/>
                <a:ea typeface="仿宋" panose="02010609060101010101" charset="-122"/>
              </a:rPr>
              <a:t>BCAN</a:t>
            </a:r>
            <a:r>
              <a:rPr lang="zh-CN" altLang="en-US" sz="1200" b="1" i="0">
                <a:solidFill>
                  <a:srgbClr val="475569"/>
                </a:solidFill>
                <a:latin typeface="Times New Roman" panose="02020603050405020304" charset="0"/>
                <a:ea typeface="仿宋" panose="02010609060101010101" charset="-122"/>
              </a:rPr>
              <a:t>須附加於交易指令，並在中介人鏈條中傳遞至港交所。</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鏈條中最後一個</a:t>
            </a:r>
            <a:r>
              <a:rPr lang="en-US" altLang="zh-CN" sz="1200" b="1" i="0">
                <a:solidFill>
                  <a:srgbClr val="475569"/>
                </a:solidFill>
                <a:latin typeface="Times New Roman" panose="02020603050405020304" charset="0"/>
                <a:ea typeface="仿宋" panose="02010609060101010101" charset="-122"/>
              </a:rPr>
              <a:t>RRI（</a:t>
            </a:r>
            <a:r>
              <a:rPr lang="zh-CN" altLang="en-US" sz="1200" b="1" i="0">
                <a:solidFill>
                  <a:srgbClr val="475569"/>
                </a:solidFill>
                <a:latin typeface="Times New Roman" panose="02020603050405020304" charset="0"/>
                <a:ea typeface="仿宋" panose="02010609060101010101" charset="-122"/>
              </a:rPr>
              <a:t>從交易所參與者開始逆向計算）負責編配</a:t>
            </a:r>
            <a:r>
              <a:rPr lang="en-US" altLang="zh-CN" sz="1200" b="1" i="0">
                <a:solidFill>
                  <a:srgbClr val="475569"/>
                </a:solidFill>
                <a:latin typeface="Times New Roman" panose="02020603050405020304" charset="0"/>
                <a:ea typeface="仿宋" panose="02010609060101010101" charset="-122"/>
              </a:rPr>
              <a:t>BCAN、</a:t>
            </a:r>
            <a:r>
              <a:rPr lang="zh-CN" altLang="en-US" sz="1200" b="1" i="0">
                <a:solidFill>
                  <a:srgbClr val="475569"/>
                </a:solidFill>
                <a:latin typeface="Times New Roman" panose="02020603050405020304" charset="0"/>
                <a:ea typeface="仿宋" panose="02010609060101010101" charset="-122"/>
              </a:rPr>
              <a:t>收集</a:t>
            </a:r>
            <a:r>
              <a:rPr lang="en-US" altLang="zh-CN" sz="1200" b="1" i="0">
                <a:solidFill>
                  <a:srgbClr val="475569"/>
                </a:solidFill>
                <a:latin typeface="Times New Roman" panose="02020603050405020304" charset="0"/>
                <a:ea typeface="仿宋" panose="02010609060101010101" charset="-122"/>
              </a:rPr>
              <a:t>CID</a:t>
            </a:r>
            <a:r>
              <a:rPr lang="zh-CN" altLang="en-US" sz="1200" b="1" i="0">
                <a:solidFill>
                  <a:srgbClr val="475569"/>
                </a:solidFill>
                <a:latin typeface="Times New Roman" panose="02020603050405020304" charset="0"/>
                <a:ea typeface="仿宋" panose="02010609060101010101" charset="-122"/>
              </a:rPr>
              <a:t>及提交配對檔案。</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i="0">
                <a:solidFill>
                  <a:srgbClr val="475569"/>
                </a:solidFill>
                <a:latin typeface="Times New Roman" panose="02020603050405020304" charset="0"/>
                <a:ea typeface="仿宋" panose="02010609060101010101" charset="-122"/>
              </a:rPr>
              <a:t>其他</a:t>
            </a:r>
            <a:r>
              <a:rPr lang="en-US" altLang="zh-CN" sz="1200" b="1" i="0">
                <a:solidFill>
                  <a:srgbClr val="475569"/>
                </a:solidFill>
                <a:latin typeface="Times New Roman" panose="02020603050405020304" charset="0"/>
                <a:ea typeface="仿宋" panose="02010609060101010101" charset="-122"/>
              </a:rPr>
              <a:t>RRI</a:t>
            </a:r>
            <a:r>
              <a:rPr lang="zh-CN" altLang="en-US" sz="1200" b="1" i="0">
                <a:solidFill>
                  <a:srgbClr val="475569"/>
                </a:solidFill>
                <a:latin typeface="Times New Roman" panose="02020603050405020304" charset="0"/>
                <a:ea typeface="仿宋" panose="02010609060101010101" charset="-122"/>
              </a:rPr>
              <a:t>的義務是確保其所接收及傳遞的交易指令已附加</a:t>
            </a:r>
            <a:r>
              <a:rPr lang="en-US" altLang="zh-CN" sz="1200" b="1" i="0">
                <a:solidFill>
                  <a:srgbClr val="475569"/>
                </a:solidFill>
                <a:latin typeface="Times New Roman" panose="02020603050405020304" charset="0"/>
                <a:ea typeface="仿宋" panose="02010609060101010101" charset="-122"/>
              </a:rPr>
              <a:t>BCAN。</a:t>
            </a:r>
            <a:endParaRPr lang="en-US" altLang="zh-CN" sz="1200" b="1" i="0">
              <a:solidFill>
                <a:srgbClr val="475569"/>
              </a:solidFill>
              <a:latin typeface="Times New Roman" panose="02020603050405020304" charset="0"/>
              <a:ea typeface="仿宋" panose="02010609060101010101" charset="-122"/>
            </a:endParaRPr>
          </a:p>
          <a:p>
            <a:pPr indent="0" algn="l">
              <a:lnSpc>
                <a:spcPct val="150000"/>
              </a:lnSpc>
              <a:buFont typeface="Arial" panose="020B0604020202020204" pitchFamily="34" charset="0"/>
              <a:buNone/>
            </a:pPr>
            <a:endParaRPr lang="zh-CN" altLang="en-US" sz="1200" b="1" i="0">
              <a:solidFill>
                <a:srgbClr val="475569"/>
              </a:solidFill>
              <a:latin typeface="Times New Roman" panose="02020603050405020304" charset="0"/>
              <a:ea typeface="仿宋" panose="02010609060101010101" charset="-122"/>
            </a:endParaRPr>
          </a:p>
        </p:txBody>
      </p:sp>
      <p:pic>
        <p:nvPicPr>
          <p:cNvPr id="3" name="图片 2"/>
          <p:cNvPicPr>
            <a:picLocks noChangeAspect="1"/>
          </p:cNvPicPr>
          <p:nvPr/>
        </p:nvPicPr>
        <p:blipFill>
          <a:blip r:embed="rId4"/>
          <a:stretch>
            <a:fillRect/>
          </a:stretch>
        </p:blipFill>
        <p:spPr>
          <a:xfrm>
            <a:off x="5383530" y="1275715"/>
            <a:ext cx="6539230" cy="1348105"/>
          </a:xfrm>
          <a:prstGeom prst="rect">
            <a:avLst/>
          </a:prstGeom>
        </p:spPr>
      </p:pic>
      <p:pic>
        <p:nvPicPr>
          <p:cNvPr id="5" name="图片 4"/>
          <p:cNvPicPr>
            <a:picLocks noChangeAspect="1"/>
          </p:cNvPicPr>
          <p:nvPr/>
        </p:nvPicPr>
        <p:blipFill>
          <a:blip r:embed="rId5"/>
          <a:stretch>
            <a:fillRect/>
          </a:stretch>
        </p:blipFill>
        <p:spPr>
          <a:xfrm>
            <a:off x="5400675" y="2804160"/>
            <a:ext cx="6496050" cy="349123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custDataLst>
              <p:tags r:id="rId1"/>
            </p:custDataLst>
          </p:nvPr>
        </p:nvSpPr>
        <p:spPr>
          <a:xfrm>
            <a:off x="608965" y="1275715"/>
            <a:ext cx="11055350" cy="4104640"/>
          </a:xfrm>
          <a:prstGeom prst="rect">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4" name="Rectangle 3"/>
          <p:cNvSpPr/>
          <p:nvPr>
            <p:custDataLst>
              <p:tags r:id="rId2"/>
            </p:custDataLst>
          </p:nvPr>
        </p:nvSpPr>
        <p:spPr>
          <a:xfrm>
            <a:off x="609600" y="1275715"/>
            <a:ext cx="36000" cy="19304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6" name="TextBox 5"/>
          <p:cNvSpPr txBox="1"/>
          <p:nvPr/>
        </p:nvSpPr>
        <p:spPr>
          <a:xfrm>
            <a:off x="609600" y="533400"/>
            <a:ext cx="1339850" cy="322580"/>
          </a:xfrm>
          <a:prstGeom prst="rect">
            <a:avLst/>
          </a:prstGeom>
          <a:noFill/>
        </p:spPr>
        <p:txBody>
          <a:bodyPr wrap="none" lIns="0" tIns="0" rIns="0" bIns="0" anchor="t">
            <a:spAutoFit/>
          </a:bodyPr>
          <a:lstStyle/>
          <a:p>
            <a:pPr algn="l"/>
            <a:r>
              <a:rPr lang="zh-CN" altLang="en-US" sz="1050" b="1" i="0">
                <a:solidFill>
                  <a:srgbClr val="0284C7"/>
                </a:solidFill>
                <a:latin typeface="Times New Roman" panose="02020603050405020304" charset="0"/>
                <a:ea typeface="仿宋" panose="02010609060101010101" charset="-122"/>
              </a:rPr>
              <a:t>第三節：制度核心要求</a:t>
            </a:r>
            <a:endParaRPr lang="zh-CN" altLang="en-US" sz="1050" b="1" i="0">
              <a:solidFill>
                <a:srgbClr val="0284C7"/>
              </a:solidFill>
              <a:latin typeface="Times New Roman" panose="02020603050405020304" charset="0"/>
              <a:ea typeface="仿宋" panose="02010609060101010101" charset="-122"/>
            </a:endParaRPr>
          </a:p>
          <a:p>
            <a:pPr algn="l"/>
            <a:endParaRPr lang="zh-CN" altLang="en-US" sz="1050" b="1" i="0">
              <a:solidFill>
                <a:srgbClr val="0284C7"/>
              </a:solidFill>
              <a:latin typeface="Times New Roman" panose="02020603050405020304" charset="0"/>
              <a:ea typeface="仿宋" panose="02010609060101010101" charset="-122"/>
            </a:endParaRPr>
          </a:p>
        </p:txBody>
      </p:sp>
      <p:sp>
        <p:nvSpPr>
          <p:cNvPr id="7" name="TextBox 6"/>
          <p:cNvSpPr txBox="1"/>
          <p:nvPr/>
        </p:nvSpPr>
        <p:spPr>
          <a:xfrm>
            <a:off x="609600" y="781050"/>
            <a:ext cx="4962525" cy="368935"/>
          </a:xfrm>
          <a:prstGeom prst="rect">
            <a:avLst/>
          </a:prstGeom>
          <a:noFill/>
        </p:spPr>
        <p:txBody>
          <a:bodyPr wrap="square" lIns="0" tIns="0" rIns="0" bIns="0" anchor="t">
            <a:spAutoFit/>
          </a:bodyPr>
          <a:lstStyle/>
          <a:p>
            <a:pPr algn="l"/>
            <a:r>
              <a:rPr lang="en-US" altLang="zh-CN" sz="2400" b="1">
                <a:solidFill>
                  <a:srgbClr val="0F172A"/>
                </a:solidFill>
                <a:latin typeface="Times New Roman" panose="02020603050405020304" charset="0"/>
                <a:ea typeface="仿宋" panose="02010609060101010101" charset="-122"/>
                <a:sym typeface="+mn-ea"/>
              </a:rPr>
              <a:t>HKIDR-DM</a:t>
            </a:r>
            <a:r>
              <a:rPr sz="2400" b="1">
                <a:solidFill>
                  <a:srgbClr val="0F172A"/>
                </a:solidFill>
                <a:latin typeface="Times New Roman" panose="02020603050405020304" charset="0"/>
                <a:ea typeface="仿宋" panose="02010609060101010101" charset="-122"/>
                <a:sym typeface="+mn-ea"/>
              </a:rPr>
              <a:t>制度核心要求</a:t>
            </a:r>
            <a:r>
              <a:rPr lang="en-US" sz="2400" b="1">
                <a:solidFill>
                  <a:srgbClr val="0F172A"/>
                </a:solidFill>
                <a:latin typeface="Times New Roman" panose="02020603050405020304" charset="0"/>
                <a:ea typeface="仿宋" panose="02010609060101010101" charset="-122"/>
                <a:sym typeface="+mn-ea"/>
              </a:rPr>
              <a:t> </a:t>
            </a:r>
            <a:r>
              <a:rPr lang="en-US" sz="1600">
                <a:solidFill>
                  <a:srgbClr val="0F172A"/>
                </a:solidFill>
                <a:latin typeface="Times New Roman" panose="02020603050405020304" charset="0"/>
                <a:ea typeface="仿宋" panose="02010609060101010101" charset="-122"/>
                <a:sym typeface="+mn-ea"/>
              </a:rPr>
              <a:t>cont’d</a:t>
            </a:r>
            <a:endParaRPr lang="en-US" sz="1600">
              <a:solidFill>
                <a:srgbClr val="0F172A"/>
              </a:solidFill>
              <a:latin typeface="Times New Roman" panose="02020603050405020304" charset="0"/>
              <a:ea typeface="仿宋" panose="02010609060101010101" charset="-122"/>
              <a:sym typeface="+mn-ea"/>
            </a:endParaRPr>
          </a:p>
        </p:txBody>
      </p:sp>
      <p:sp>
        <p:nvSpPr>
          <p:cNvPr id="9" name="TextBox 8"/>
          <p:cNvSpPr txBox="1"/>
          <p:nvPr>
            <p:custDataLst>
              <p:tags r:id="rId3"/>
            </p:custDataLst>
          </p:nvPr>
        </p:nvSpPr>
        <p:spPr>
          <a:xfrm>
            <a:off x="866775" y="1397000"/>
            <a:ext cx="4516755" cy="3601085"/>
          </a:xfrm>
          <a:prstGeom prst="rect">
            <a:avLst/>
          </a:prstGeom>
          <a:noFill/>
        </p:spPr>
        <p:txBody>
          <a:bodyPr wrap="square" lIns="0" tIns="0" rIns="0" bIns="0" anchor="t">
            <a:spAutoFit/>
          </a:bodyPr>
          <a:lstStyle/>
          <a:p>
            <a:pPr marL="285750" indent="-285750" algn="l">
              <a:lnSpc>
                <a:spcPct val="150000"/>
              </a:lnSpc>
              <a:buFont typeface="+mj-lt"/>
              <a:buAutoNum type="romanUcPeriod" startAt="5"/>
            </a:pPr>
            <a:r>
              <a:rPr lang="zh-CN" altLang="en-US" sz="1200" b="1">
                <a:solidFill>
                  <a:srgbClr val="475569"/>
                </a:solidFill>
                <a:latin typeface="Times New Roman" panose="02020603050405020304" charset="0"/>
                <a:ea typeface="仿宋" panose="02010609060101010101" charset="-122"/>
                <a:sym typeface="+mn-ea"/>
              </a:rPr>
              <a:t>誰屬於「相關受規管中介人」（</a:t>
            </a:r>
            <a:r>
              <a:rPr lang="en-US" altLang="zh-CN" sz="1200" b="1">
                <a:solidFill>
                  <a:srgbClr val="475569"/>
                </a:solidFill>
                <a:latin typeface="Times New Roman" panose="02020603050405020304" charset="0"/>
                <a:ea typeface="仿宋" panose="02010609060101010101" charset="-122"/>
                <a:sym typeface="+mn-ea"/>
              </a:rPr>
              <a:t>RRI）</a:t>
            </a:r>
            <a:endParaRPr lang="en-US" altLang="zh-CN"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a:solidFill>
                  <a:srgbClr val="475569"/>
                </a:solidFill>
                <a:latin typeface="Times New Roman" panose="02020603050405020304" charset="0"/>
                <a:ea typeface="仿宋" panose="02010609060101010101" charset="-122"/>
                <a:sym typeface="+mn-ea"/>
              </a:rPr>
              <a:t>操守準則第5.6</a:t>
            </a:r>
            <a:r>
              <a:rPr lang="en-US" altLang="zh-CN" sz="1200" b="1">
                <a:solidFill>
                  <a:srgbClr val="475569"/>
                </a:solidFill>
                <a:latin typeface="Times New Roman" panose="02020603050405020304" charset="0"/>
                <a:ea typeface="仿宋" panose="02010609060101010101" charset="-122"/>
                <a:sym typeface="+mn-ea"/>
              </a:rPr>
              <a:t>A</a:t>
            </a:r>
            <a:r>
              <a:rPr lang="zh-CN" altLang="en-US" sz="1200" b="1">
                <a:solidFill>
                  <a:srgbClr val="475569"/>
                </a:solidFill>
                <a:latin typeface="Times New Roman" panose="02020603050405020304" charset="0"/>
                <a:ea typeface="仿宋" panose="02010609060101010101" charset="-122"/>
                <a:sym typeface="+mn-ea"/>
              </a:rPr>
              <a:t>段僅適用於</a:t>
            </a:r>
            <a:r>
              <a:rPr lang="en-US" altLang="zh-CN" sz="1200" b="1">
                <a:solidFill>
                  <a:srgbClr val="475569"/>
                </a:solidFill>
                <a:latin typeface="Times New Roman" panose="02020603050405020304" charset="0"/>
                <a:ea typeface="仿宋" panose="02010609060101010101" charset="-122"/>
                <a:sym typeface="+mn-ea"/>
              </a:rPr>
              <a:t>RRI，</a:t>
            </a:r>
            <a:r>
              <a:rPr lang="zh-CN" altLang="en-US" sz="1200" b="1">
                <a:solidFill>
                  <a:srgbClr val="475569"/>
                </a:solidFill>
                <a:latin typeface="Times New Roman" panose="02020603050405020304" charset="0"/>
                <a:ea typeface="仿宋" panose="02010609060101010101" charset="-122"/>
                <a:sym typeface="+mn-ea"/>
              </a:rPr>
              <a:t>即在以下情況下提交或安排提交自動對盤交易指令或執行大手交易指令的持牌法團或註冊機構：</a:t>
            </a:r>
            <a:endParaRPr lang="zh-CN" altLang="en-US" sz="1200" b="1">
              <a:solidFill>
                <a:srgbClr val="475569"/>
              </a:solidFill>
              <a:latin typeface="Times New Roman" panose="02020603050405020304" charset="0"/>
              <a:ea typeface="仿宋" panose="02010609060101010101" charset="-122"/>
              <a:sym typeface="+mn-ea"/>
            </a:endParaRPr>
          </a:p>
          <a:p>
            <a:pPr lvl="2" indent="0" algn="l">
              <a:lnSpc>
                <a:spcPct val="150000"/>
              </a:lnSpc>
              <a:buNone/>
            </a:pPr>
            <a:r>
              <a:rPr lang="en-US" altLang="zh-CN" sz="1200" b="1">
                <a:solidFill>
                  <a:srgbClr val="475569"/>
                </a:solidFill>
                <a:latin typeface="Times New Roman" panose="02020603050405020304" charset="0"/>
                <a:ea typeface="仿宋" panose="02010609060101010101" charset="-122"/>
                <a:sym typeface="+mn-ea"/>
              </a:rPr>
              <a:t>（i）</a:t>
            </a:r>
            <a:r>
              <a:rPr lang="zh-CN" altLang="en-US" sz="1200" b="1">
                <a:solidFill>
                  <a:srgbClr val="475569"/>
                </a:solidFill>
                <a:latin typeface="Times New Roman" panose="02020603050405020304" charset="0"/>
                <a:ea typeface="仿宋" panose="02010609060101010101" charset="-122"/>
                <a:sym typeface="+mn-ea"/>
              </a:rPr>
              <a:t>就第1類受規管活動（涉及股票期權）或第2類受規管活動（涉及期貨合約或其他期權合約）進行自營交易；或</a:t>
            </a:r>
            <a:endParaRPr lang="zh-CN" altLang="en-US" sz="1200" b="1" i="0">
              <a:solidFill>
                <a:srgbClr val="475569"/>
              </a:solidFill>
              <a:latin typeface="Times New Roman" panose="02020603050405020304" charset="0"/>
              <a:ea typeface="仿宋" panose="02010609060101010101" charset="-122"/>
            </a:endParaRPr>
          </a:p>
          <a:p>
            <a:pPr lvl="2" indent="0" algn="l" defTabSz="457200">
              <a:lnSpc>
                <a:spcPct val="150000"/>
              </a:lnSpc>
              <a:buNone/>
              <a:tabLst>
                <a:tab pos="179070" algn="l"/>
              </a:tabLst>
            </a:pPr>
            <a:r>
              <a:rPr lang="en-US" altLang="zh-CN" sz="1200" b="1">
                <a:solidFill>
                  <a:srgbClr val="475569"/>
                </a:solidFill>
                <a:latin typeface="Times New Roman" panose="02020603050405020304" charset="0"/>
                <a:ea typeface="仿宋" panose="02010609060101010101" charset="-122"/>
                <a:sym typeface="+mn-ea"/>
              </a:rPr>
              <a:t>（ii）</a:t>
            </a:r>
            <a:r>
              <a:rPr lang="zh-CN" altLang="en-US" sz="1200" b="1">
                <a:solidFill>
                  <a:srgbClr val="475569"/>
                </a:solidFill>
                <a:latin typeface="Times New Roman" panose="02020603050405020304" charset="0"/>
                <a:ea typeface="仿宋" panose="02010609060101010101" charset="-122"/>
                <a:sym typeface="+mn-ea"/>
              </a:rPr>
              <a:t>就透過為另一人開立和維持的帳戶所發出的交易指令而向該人提供衍生工具經紀服務。</a:t>
            </a:r>
            <a:endParaRPr lang="zh-CN" altLang="en-US" sz="1200" b="1" i="0">
              <a:solidFill>
                <a:srgbClr val="475569"/>
              </a:solidFill>
              <a:latin typeface="Times New Roman" panose="02020603050405020304" charset="0"/>
              <a:ea typeface="仿宋" panose="02010609060101010101" charset="-122"/>
            </a:endParaRPr>
          </a:p>
          <a:p>
            <a:pPr marL="628650" lvl="1" indent="-171450" algn="l">
              <a:lnSpc>
                <a:spcPct val="150000"/>
              </a:lnSpc>
              <a:buFont typeface="Arial" panose="020B0604020202020204" pitchFamily="34" charset="0"/>
              <a:buChar char="•"/>
            </a:pPr>
            <a:r>
              <a:rPr lang="zh-CN" altLang="en-US" sz="1200" b="1">
                <a:solidFill>
                  <a:srgbClr val="475569"/>
                </a:solidFill>
                <a:latin typeface="Times New Roman" panose="02020603050405020304" charset="0"/>
                <a:ea typeface="仿宋" panose="02010609060101010101" charset="-122"/>
                <a:sym typeface="+mn-ea"/>
              </a:rPr>
              <a:t>若持牌法團不從事上述任何活動（不論其持有第1類、第2類、第9類或其他牌照），則不屬於</a:t>
            </a:r>
            <a:r>
              <a:rPr lang="en-US" altLang="zh-CN" sz="1200" b="1">
                <a:solidFill>
                  <a:srgbClr val="475569"/>
                </a:solidFill>
                <a:latin typeface="Times New Roman" panose="02020603050405020304" charset="0"/>
                <a:ea typeface="仿宋" panose="02010609060101010101" charset="-122"/>
                <a:sym typeface="+mn-ea"/>
              </a:rPr>
              <a:t>RRI，</a:t>
            </a:r>
            <a:r>
              <a:rPr lang="zh-CN" altLang="en-US" sz="1200" b="1">
                <a:solidFill>
                  <a:srgbClr val="475569"/>
                </a:solidFill>
                <a:latin typeface="Times New Roman" panose="02020603050405020304" charset="0"/>
                <a:ea typeface="仿宋" panose="02010609060101010101" charset="-122"/>
                <a:sym typeface="+mn-ea"/>
              </a:rPr>
              <a:t>無須編配</a:t>
            </a:r>
            <a:r>
              <a:rPr lang="en-US" altLang="zh-CN" sz="1200" b="1">
                <a:solidFill>
                  <a:srgbClr val="475569"/>
                </a:solidFill>
                <a:latin typeface="Times New Roman" panose="02020603050405020304" charset="0"/>
                <a:ea typeface="仿宋" panose="02010609060101010101" charset="-122"/>
                <a:sym typeface="+mn-ea"/>
              </a:rPr>
              <a:t>BCAN</a:t>
            </a:r>
            <a:r>
              <a:rPr lang="zh-CN" altLang="en-US" sz="1200" b="1">
                <a:solidFill>
                  <a:srgbClr val="475569"/>
                </a:solidFill>
                <a:latin typeface="Times New Roman" panose="02020603050405020304" charset="0"/>
                <a:ea typeface="仿宋" panose="02010609060101010101" charset="-122"/>
                <a:sym typeface="+mn-ea"/>
              </a:rPr>
              <a:t>或提交配對檔案。</a:t>
            </a:r>
            <a:endParaRPr lang="zh-CN" altLang="en-US" sz="1200" b="1">
              <a:solidFill>
                <a:srgbClr val="475569"/>
              </a:solidFill>
              <a:latin typeface="Times New Roman" panose="02020603050405020304" charset="0"/>
              <a:ea typeface="仿宋" panose="02010609060101010101" charset="-122"/>
              <a:sym typeface="+mn-ea"/>
            </a:endParaRPr>
          </a:p>
          <a:p>
            <a:pPr indent="0" algn="l">
              <a:lnSpc>
                <a:spcPct val="150000"/>
              </a:lnSpc>
              <a:buFont typeface="Arial" panose="020B0604020202020204" pitchFamily="34" charset="0"/>
              <a:buNone/>
            </a:pPr>
            <a:endParaRPr lang="zh-CN" altLang="en-US" sz="1200" b="1" i="0">
              <a:solidFill>
                <a:srgbClr val="475569"/>
              </a:solidFill>
              <a:latin typeface="Times New Roman" panose="02020603050405020304" charset="0"/>
              <a:ea typeface="仿宋" panose="02010609060101010101" charset="-122"/>
            </a:endParaRPr>
          </a:p>
        </p:txBody>
      </p:sp>
      <p:sp>
        <p:nvSpPr>
          <p:cNvPr id="17" name="Rounded Rectangle 1"/>
          <p:cNvSpPr/>
          <p:nvPr>
            <p:custDataLst>
              <p:tags r:id="rId4"/>
            </p:custDataLst>
          </p:nvPr>
        </p:nvSpPr>
        <p:spPr>
          <a:xfrm>
            <a:off x="6143625" y="1397000"/>
            <a:ext cx="5391150" cy="1228090"/>
          </a:xfrm>
          <a:prstGeom prst="roundRect">
            <a:avLst>
              <a:gd name="adj" fmla="val 2439"/>
            </a:avLst>
          </a:prstGeom>
          <a:solidFill>
            <a:srgbClr val="F0FDF4"/>
          </a:solidFill>
          <a:ln w="9525">
            <a:solidFill>
              <a:srgbClr val="BBF7D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8" name="Picture 3" descr="image.png"/>
          <p:cNvPicPr>
            <a:picLocks noChangeAspect="1"/>
          </p:cNvPicPr>
          <p:nvPr>
            <p:custDataLst>
              <p:tags r:id="rId5"/>
            </p:custDataLst>
          </p:nvPr>
        </p:nvPicPr>
        <p:blipFill>
          <a:blip r:embed="rId6"/>
          <a:stretch>
            <a:fillRect/>
          </a:stretch>
        </p:blipFill>
        <p:spPr>
          <a:xfrm>
            <a:off x="6381750" y="1564610"/>
            <a:ext cx="163115" cy="209550"/>
          </a:xfrm>
          <a:prstGeom prst="rect">
            <a:avLst/>
          </a:prstGeom>
        </p:spPr>
      </p:pic>
      <p:sp>
        <p:nvSpPr>
          <p:cNvPr id="19" name="TextBox 8"/>
          <p:cNvSpPr txBox="1"/>
          <p:nvPr>
            <p:custDataLst>
              <p:tags r:id="rId7"/>
            </p:custDataLst>
          </p:nvPr>
        </p:nvSpPr>
        <p:spPr>
          <a:xfrm>
            <a:off x="6381750" y="1878935"/>
            <a:ext cx="5010150" cy="594270"/>
          </a:xfrm>
          <a:prstGeom prst="rect">
            <a:avLst/>
          </a:prstGeom>
          <a:noFill/>
        </p:spPr>
        <p:txBody>
          <a:bodyPr wrap="square" lIns="0" tIns="0" rIns="0" bIns="0" anchor="t">
            <a:spAutoFit/>
          </a:bodyPr>
          <a:lstStyle/>
          <a:p>
            <a:pPr algn="l">
              <a:lnSpc>
                <a:spcPts val="1560"/>
              </a:lnSpc>
            </a:pPr>
            <a:r>
              <a:rPr sz="975" b="0" i="0" u="none">
                <a:solidFill>
                  <a:srgbClr val="166534"/>
                </a:solidFill>
                <a:latin typeface="Noto Sans TC"/>
              </a:rPr>
              <a:t>從事以下任一活動：</a:t>
            </a:r>
            <a:r>
              <a:t>
</a:t>
            </a:r>
            <a:r>
              <a:rPr sz="975" b="0" i="0" u="none">
                <a:solidFill>
                  <a:srgbClr val="166534"/>
                </a:solidFill>
                <a:latin typeface="Noto Sans TC"/>
              </a:rPr>
              <a:t> 1. </a:t>
            </a:r>
            <a:r>
              <a:rPr sz="975" b="1" i="0" u="none">
                <a:solidFill>
                  <a:srgbClr val="166534"/>
                </a:solidFill>
                <a:latin typeface="Noto Sans TC"/>
              </a:rPr>
              <a:t>自營交易：</a:t>
            </a:r>
            <a:r>
              <a:rPr sz="975" b="0" i="0" u="none">
                <a:solidFill>
                  <a:srgbClr val="166534"/>
                </a:solidFill>
                <a:latin typeface="Noto Sans TC"/>
              </a:rPr>
              <a:t>就第 1 類（股票期權）或第 2 類（期貨合約/期權）進行自營交易。</a:t>
            </a:r>
            <a:r>
              <a:t>
</a:t>
            </a:r>
            <a:r>
              <a:rPr sz="975" b="0" i="0" u="none">
                <a:solidFill>
                  <a:srgbClr val="166534"/>
                </a:solidFill>
                <a:latin typeface="Noto Sans TC"/>
              </a:rPr>
              <a:t> 2. </a:t>
            </a:r>
            <a:r>
              <a:rPr sz="975" b="1" i="0" u="none">
                <a:solidFill>
                  <a:srgbClr val="166534"/>
                </a:solidFill>
                <a:latin typeface="Noto Sans TC"/>
              </a:rPr>
              <a:t>經紀服務：</a:t>
            </a:r>
            <a:r>
              <a:rPr sz="975" b="0" i="0" u="none">
                <a:solidFill>
                  <a:srgbClr val="166534"/>
                </a:solidFill>
                <a:latin typeface="Noto Sans TC"/>
              </a:rPr>
              <a:t>透過為他人開立和維持的帳戶提供衍生工具經紀服務。</a:t>
            </a:r>
            <a:endParaRPr sz="975" b="0" i="0" u="none">
              <a:solidFill>
                <a:srgbClr val="166534"/>
              </a:solidFill>
              <a:latin typeface="Noto Sans TC"/>
            </a:endParaRPr>
          </a:p>
        </p:txBody>
      </p:sp>
      <p:sp>
        <p:nvSpPr>
          <p:cNvPr id="20" name="TextBox 10"/>
          <p:cNvSpPr txBox="1"/>
          <p:nvPr>
            <p:custDataLst>
              <p:tags r:id="rId8"/>
            </p:custDataLst>
          </p:nvPr>
        </p:nvSpPr>
        <p:spPr>
          <a:xfrm>
            <a:off x="6621065" y="1555085"/>
            <a:ext cx="2475309" cy="228600"/>
          </a:xfrm>
          <a:prstGeom prst="rect">
            <a:avLst/>
          </a:prstGeom>
          <a:noFill/>
        </p:spPr>
        <p:txBody>
          <a:bodyPr wrap="none" lIns="0" tIns="0" rIns="0" bIns="0" anchor="t">
            <a:spAutoFit/>
          </a:bodyPr>
          <a:lstStyle/>
          <a:p>
            <a:pPr algn="l"/>
            <a:r>
              <a:rPr sz="1350" b="1" i="0" u="none">
                <a:solidFill>
                  <a:srgbClr val="14532D"/>
                </a:solidFill>
                <a:latin typeface="Noto Sans TC"/>
              </a:rPr>
              <a:t>屬於 RRI（須履行義務）</a:t>
            </a:r>
            <a:endParaRPr sz="1350" b="1" i="0" u="none">
              <a:solidFill>
                <a:srgbClr val="14532D"/>
              </a:solidFill>
              <a:latin typeface="Noto Sans TC"/>
            </a:endParaRPr>
          </a:p>
        </p:txBody>
      </p:sp>
      <p:sp>
        <p:nvSpPr>
          <p:cNvPr id="21" name="Rounded Rectangle 2"/>
          <p:cNvSpPr/>
          <p:nvPr>
            <p:custDataLst>
              <p:tags r:id="rId9"/>
            </p:custDataLst>
          </p:nvPr>
        </p:nvSpPr>
        <p:spPr>
          <a:xfrm>
            <a:off x="6143625" y="3096260"/>
            <a:ext cx="5391150" cy="1891030"/>
          </a:xfrm>
          <a:prstGeom prst="roundRect">
            <a:avLst>
              <a:gd name="adj" fmla="val 2439"/>
            </a:avLst>
          </a:prstGeom>
          <a:solidFill>
            <a:srgbClr val="FEF2F2"/>
          </a:solidFill>
          <a:ln w="9525">
            <a:solidFill>
              <a:srgbClr val="FECAC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2" name="Picture 4" descr="image.png"/>
          <p:cNvPicPr>
            <a:picLocks noChangeAspect="1"/>
          </p:cNvPicPr>
          <p:nvPr>
            <p:custDataLst>
              <p:tags r:id="rId10"/>
            </p:custDataLst>
          </p:nvPr>
        </p:nvPicPr>
        <p:blipFill>
          <a:blip r:embed="rId11"/>
          <a:stretch>
            <a:fillRect/>
          </a:stretch>
        </p:blipFill>
        <p:spPr>
          <a:xfrm>
            <a:off x="6381750" y="3296344"/>
            <a:ext cx="163115" cy="209550"/>
          </a:xfrm>
          <a:prstGeom prst="rect">
            <a:avLst/>
          </a:prstGeom>
        </p:spPr>
      </p:pic>
      <p:sp>
        <p:nvSpPr>
          <p:cNvPr id="23" name="TextBox 9"/>
          <p:cNvSpPr txBox="1"/>
          <p:nvPr>
            <p:custDataLst>
              <p:tags r:id="rId12"/>
            </p:custDataLst>
          </p:nvPr>
        </p:nvSpPr>
        <p:spPr>
          <a:xfrm>
            <a:off x="6381750" y="3610669"/>
            <a:ext cx="5010150" cy="800100"/>
          </a:xfrm>
          <a:prstGeom prst="rect">
            <a:avLst/>
          </a:prstGeom>
          <a:noFill/>
        </p:spPr>
        <p:txBody>
          <a:bodyPr wrap="square" lIns="0" tIns="0" rIns="0" bIns="0" anchor="t">
            <a:spAutoFit/>
          </a:bodyPr>
          <a:lstStyle/>
          <a:p>
            <a:pPr algn="l">
              <a:lnSpc>
                <a:spcPts val="1560"/>
              </a:lnSpc>
            </a:pPr>
            <a:r>
              <a:rPr sz="975" b="0" i="0" u="none">
                <a:solidFill>
                  <a:srgbClr val="991B1B"/>
                </a:solidFill>
                <a:latin typeface="Noto Sans TC"/>
              </a:rPr>
              <a:t>不從事上述自營交易或經紀服務。</a:t>
            </a:r>
            <a:r>
              <a:t>
</a:t>
            </a:r>
            <a:r>
              <a:rPr sz="975" b="1" i="0" u="none">
                <a:solidFill>
                  <a:srgbClr val="991B1B"/>
                </a:solidFill>
                <a:latin typeface="Noto Sans TC"/>
              </a:rPr>
              <a:t>例</a:t>
            </a:r>
            <a:r>
              <a:rPr lang="zh-CN" sz="975" b="1" i="0" u="none">
                <a:solidFill>
                  <a:srgbClr val="991B1B"/>
                </a:solidFill>
                <a:latin typeface="Noto Sans TC"/>
              </a:rPr>
              <a:t>如</a:t>
            </a:r>
            <a:r>
              <a:rPr sz="975" b="1" i="0" u="none">
                <a:solidFill>
                  <a:srgbClr val="991B1B"/>
                </a:solidFill>
                <a:latin typeface="Noto Sans TC"/>
              </a:rPr>
              <a:t>：純基金管理公司</a:t>
            </a:r>
            <a:r>
              <a:rPr sz="975" b="0" i="0" u="none">
                <a:solidFill>
                  <a:srgbClr val="991B1B"/>
                </a:solidFill>
                <a:latin typeface="Noto Sans TC"/>
              </a:rPr>
              <a:t>（持第 9 類牌照且僅管理基金，不提供經紀服務亦不進行自營交易）。</a:t>
            </a:r>
            <a:r>
              <a:t>
</a:t>
            </a:r>
            <a:r>
              <a:rPr sz="975" b="1" i="0" u="none">
                <a:solidFill>
                  <a:srgbClr val="991B1B"/>
                </a:solidFill>
                <a:latin typeface="Noto Sans TC"/>
              </a:rPr>
              <a:t>無須編配 BCAN 或提交配對檔案。</a:t>
            </a:r>
            <a:endParaRPr sz="975" b="1" i="0" u="none">
              <a:solidFill>
                <a:srgbClr val="991B1B"/>
              </a:solidFill>
              <a:latin typeface="Noto Sans TC"/>
            </a:endParaRPr>
          </a:p>
        </p:txBody>
      </p:sp>
      <p:sp>
        <p:nvSpPr>
          <p:cNvPr id="24" name="TextBox 11"/>
          <p:cNvSpPr txBox="1"/>
          <p:nvPr>
            <p:custDataLst>
              <p:tags r:id="rId13"/>
            </p:custDataLst>
          </p:nvPr>
        </p:nvSpPr>
        <p:spPr>
          <a:xfrm>
            <a:off x="6621065" y="3286819"/>
            <a:ext cx="2475309" cy="228600"/>
          </a:xfrm>
          <a:prstGeom prst="rect">
            <a:avLst/>
          </a:prstGeom>
          <a:noFill/>
        </p:spPr>
        <p:txBody>
          <a:bodyPr wrap="none" lIns="0" tIns="0" rIns="0" bIns="0" anchor="t">
            <a:spAutoFit/>
          </a:bodyPr>
          <a:lstStyle/>
          <a:p>
            <a:pPr algn="l"/>
            <a:r>
              <a:rPr sz="1350" b="1" i="0" u="none">
                <a:solidFill>
                  <a:srgbClr val="7F1D1D"/>
                </a:solidFill>
                <a:latin typeface="Noto Sans TC"/>
              </a:rPr>
              <a:t>不屬於 RRI（豁免義務）</a:t>
            </a:r>
            <a:endParaRPr sz="1350" b="1" i="0" u="none">
              <a:solidFill>
                <a:srgbClr val="7F1D1D"/>
              </a:solidFill>
              <a:latin typeface="Noto Sans T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p:sp>
        <p:nvSpPr>
          <p:cNvPr id="14" name="Rounded Rectangle 2"/>
          <p:cNvSpPr/>
          <p:nvPr/>
        </p:nvSpPr>
        <p:spPr>
          <a:xfrm>
            <a:off x="7044055" y="1007745"/>
            <a:ext cx="2156460" cy="4933950"/>
          </a:xfrm>
          <a:prstGeom prst="roundRect">
            <a:avLst>
              <a:gd name="adj" fmla="val 289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13" name="Rounded Rectangle 2"/>
          <p:cNvSpPr/>
          <p:nvPr/>
        </p:nvSpPr>
        <p:spPr>
          <a:xfrm>
            <a:off x="4874260" y="1007745"/>
            <a:ext cx="2032635" cy="4933950"/>
          </a:xfrm>
          <a:prstGeom prst="roundRect">
            <a:avLst>
              <a:gd name="adj" fmla="val 289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2" name="Rounded Rectangle 1"/>
          <p:cNvSpPr/>
          <p:nvPr/>
        </p:nvSpPr>
        <p:spPr>
          <a:xfrm>
            <a:off x="609600" y="1007745"/>
            <a:ext cx="1967865" cy="4933950"/>
          </a:xfrm>
          <a:prstGeom prst="roundRect">
            <a:avLst>
              <a:gd name="adj" fmla="val 340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3" name="Rounded Rectangle 2"/>
          <p:cNvSpPr/>
          <p:nvPr/>
        </p:nvSpPr>
        <p:spPr>
          <a:xfrm>
            <a:off x="2729865" y="1007745"/>
            <a:ext cx="1991360" cy="4933950"/>
          </a:xfrm>
          <a:prstGeom prst="roundRect">
            <a:avLst>
              <a:gd name="adj" fmla="val 289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5" name="TextBox 4"/>
          <p:cNvSpPr txBox="1"/>
          <p:nvPr/>
        </p:nvSpPr>
        <p:spPr>
          <a:xfrm>
            <a:off x="609600" y="533400"/>
            <a:ext cx="4464050" cy="276860"/>
          </a:xfrm>
          <a:prstGeom prst="rect">
            <a:avLst/>
          </a:prstGeom>
          <a:noFill/>
        </p:spPr>
        <p:txBody>
          <a:bodyPr wrap="none" lIns="0" tIns="0" rIns="0" bIns="0" anchor="t">
            <a:spAutoFit/>
          </a:bodyPr>
          <a:lstStyle/>
          <a:p>
            <a:pPr algn="l"/>
            <a:r>
              <a:rPr b="1" i="0">
                <a:solidFill>
                  <a:srgbClr val="0284C7"/>
                </a:solidFill>
                <a:latin typeface="Times New Roman" panose="02020603050405020304" charset="0"/>
                <a:ea typeface="仿宋" panose="02010609060101010101" charset="-122"/>
              </a:rPr>
              <a:t>第四節：公司當前需採取的行動 (2026 Q3起)</a:t>
            </a:r>
            <a:endParaRPr b="1" i="0">
              <a:solidFill>
                <a:srgbClr val="0284C7"/>
              </a:solidFill>
              <a:latin typeface="Times New Roman" panose="02020603050405020304" charset="0"/>
              <a:ea typeface="仿宋" panose="02010609060101010101" charset="-122"/>
            </a:endParaRPr>
          </a:p>
        </p:txBody>
      </p:sp>
      <p:sp>
        <p:nvSpPr>
          <p:cNvPr id="7" name="TextBox 6"/>
          <p:cNvSpPr txBox="1"/>
          <p:nvPr/>
        </p:nvSpPr>
        <p:spPr>
          <a:xfrm>
            <a:off x="609600" y="1962785"/>
            <a:ext cx="1891665" cy="215265"/>
          </a:xfrm>
          <a:prstGeom prst="rect">
            <a:avLst/>
          </a:prstGeom>
          <a:noFill/>
        </p:spPr>
        <p:txBody>
          <a:bodyPr wrap="square" lIns="0" tIns="0" rIns="0" bIns="0" anchor="t">
            <a:spAutoFit/>
          </a:bodyPr>
          <a:lstStyle/>
          <a:p>
            <a:pPr algn="ctr"/>
            <a:r>
              <a:rPr sz="1400" b="1" i="0">
                <a:solidFill>
                  <a:srgbClr val="0284C7"/>
                </a:solidFill>
                <a:latin typeface="Times New Roman" panose="02020603050405020304" charset="0"/>
                <a:ea typeface="仿宋" panose="02010609060101010101" charset="-122"/>
              </a:rPr>
              <a:t>確認公司是否為 RRI</a:t>
            </a:r>
            <a:endParaRPr sz="1400" b="1" i="0">
              <a:solidFill>
                <a:srgbClr val="0284C7"/>
              </a:solidFill>
              <a:latin typeface="Times New Roman" panose="02020603050405020304" charset="0"/>
              <a:ea typeface="仿宋" panose="02010609060101010101" charset="-122"/>
            </a:endParaRPr>
          </a:p>
        </p:txBody>
      </p:sp>
      <p:sp>
        <p:nvSpPr>
          <p:cNvPr id="8" name="TextBox 7"/>
          <p:cNvSpPr txBox="1"/>
          <p:nvPr/>
        </p:nvSpPr>
        <p:spPr>
          <a:xfrm>
            <a:off x="699770" y="2279015"/>
            <a:ext cx="1784350" cy="561340"/>
          </a:xfrm>
          <a:prstGeom prst="rect">
            <a:avLst/>
          </a:prstGeom>
          <a:noFill/>
        </p:spPr>
        <p:txBody>
          <a:bodyPr wrap="square" lIns="0" tIns="0" rIns="0" bIns="0" anchor="t">
            <a:spAutoFit/>
          </a:bodyPr>
          <a:lstStyle/>
          <a:p>
            <a:pPr marL="171450" indent="-171450" algn="l">
              <a:lnSpc>
                <a:spcPts val="1460"/>
              </a:lnSpc>
              <a:buFont typeface="Arial" panose="020B0604020202020204" pitchFamily="34" charset="0"/>
              <a:buChar char="•"/>
            </a:pPr>
            <a:r>
              <a:rPr sz="1000" b="0" i="0">
                <a:solidFill>
                  <a:srgbClr val="475569"/>
                </a:solidFill>
                <a:latin typeface="Times New Roman" panose="02020603050405020304" charset="0"/>
                <a:ea typeface="仿宋" panose="02010609060101010101" charset="-122"/>
              </a:rPr>
              <a:t>核實第1/2類自營或經紀業務。</a:t>
            </a:r>
            <a:endParaRPr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sz="1000" b="0" i="0">
                <a:solidFill>
                  <a:srgbClr val="475569"/>
                </a:solidFill>
                <a:latin typeface="Times New Roman" panose="02020603050405020304" charset="0"/>
                <a:ea typeface="仿宋" panose="02010609060101010101" charset="-122"/>
              </a:rPr>
              <a:t>若僅持 9 號牌管理基金且無自營/經紀，即可確認非 RRI。</a:t>
            </a:r>
            <a:endParaRPr sz="1000" b="0" i="0">
              <a:solidFill>
                <a:srgbClr val="475569"/>
              </a:solidFill>
              <a:latin typeface="Times New Roman" panose="02020603050405020304" charset="0"/>
              <a:ea typeface="仿宋" panose="02010609060101010101" charset="-122"/>
            </a:endParaRPr>
          </a:p>
        </p:txBody>
      </p:sp>
      <p:sp>
        <p:nvSpPr>
          <p:cNvPr id="9" name="TextBox 8"/>
          <p:cNvSpPr txBox="1"/>
          <p:nvPr/>
        </p:nvSpPr>
        <p:spPr>
          <a:xfrm>
            <a:off x="2875915" y="1962785"/>
            <a:ext cx="1621790" cy="215265"/>
          </a:xfrm>
          <a:prstGeom prst="rect">
            <a:avLst/>
          </a:prstGeom>
          <a:noFill/>
        </p:spPr>
        <p:txBody>
          <a:bodyPr wrap="square" lIns="0" tIns="0" rIns="0" bIns="0" anchor="t">
            <a:spAutoFit/>
          </a:bodyPr>
          <a:lstStyle/>
          <a:p>
            <a:pPr algn="ctr"/>
            <a:r>
              <a:rPr sz="1400" b="1" i="0">
                <a:solidFill>
                  <a:srgbClr val="0284C7"/>
                </a:solidFill>
                <a:latin typeface="Times New Roman" panose="02020603050405020304" charset="0"/>
                <a:ea typeface="仿宋" panose="02010609060101010101" charset="-122"/>
              </a:rPr>
              <a:t>客戶同意準備</a:t>
            </a:r>
            <a:endParaRPr sz="1400" b="1" i="0">
              <a:solidFill>
                <a:srgbClr val="0284C7"/>
              </a:solidFill>
              <a:latin typeface="Times New Roman" panose="02020603050405020304" charset="0"/>
              <a:ea typeface="仿宋" panose="02010609060101010101" charset="-122"/>
            </a:endParaRPr>
          </a:p>
        </p:txBody>
      </p:sp>
      <p:sp>
        <p:nvSpPr>
          <p:cNvPr id="10" name="TextBox 9"/>
          <p:cNvSpPr txBox="1"/>
          <p:nvPr/>
        </p:nvSpPr>
        <p:spPr>
          <a:xfrm>
            <a:off x="2875915" y="2279015"/>
            <a:ext cx="1622425" cy="1497330"/>
          </a:xfrm>
          <a:prstGeom prst="rect">
            <a:avLst/>
          </a:prstGeom>
          <a:noFill/>
        </p:spPr>
        <p:txBody>
          <a:bodyPr wrap="square" lIns="0" tIns="0" rIns="0" bIns="0" anchor="t">
            <a:spAutoFit/>
          </a:bodyPr>
          <a:lstStyle/>
          <a:p>
            <a:pPr marL="171450" indent="-171450" algn="l">
              <a:lnSpc>
                <a:spcPts val="1460"/>
              </a:lnSpc>
              <a:buFont typeface="Arial" panose="020B0604020202020204" pitchFamily="34" charset="0"/>
              <a:buChar char="•"/>
            </a:pPr>
            <a:r>
              <a:rPr sz="1000" b="0" i="0">
                <a:solidFill>
                  <a:srgbClr val="475569"/>
                </a:solidFill>
                <a:latin typeface="Times New Roman" panose="02020603050405020304" charset="0"/>
                <a:ea typeface="仿宋" panose="02010609060101010101" charset="-122"/>
              </a:rPr>
              <a:t>檢討同意書範本，涵蓋全部個人資料用途；不足須補取。</a:t>
            </a:r>
            <a:endParaRPr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sz="1000" b="0" i="0">
                <a:solidFill>
                  <a:srgbClr val="475569"/>
                </a:solidFill>
                <a:latin typeface="Times New Roman" panose="02020603050405020304" charset="0"/>
                <a:ea typeface="仿宋" panose="02010609060101010101" charset="-122"/>
              </a:rPr>
              <a:t>增設開戶同意環節，建立同意/撤回紀錄保存機制。</a:t>
            </a:r>
            <a:endParaRPr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sz="1000" b="0" i="0">
                <a:solidFill>
                  <a:srgbClr val="475569"/>
                </a:solidFill>
                <a:latin typeface="Times New Roman" panose="02020603050405020304" charset="0"/>
                <a:ea typeface="仿宋" panose="02010609060101010101" charset="-122"/>
              </a:rPr>
              <a:t>制定話術解釋僅可平倉之影響，就 CID 尋求私隱法律意見。</a:t>
            </a:r>
            <a:endParaRPr sz="1000" b="0" i="0">
              <a:solidFill>
                <a:srgbClr val="475569"/>
              </a:solidFill>
              <a:latin typeface="Times New Roman" panose="02020603050405020304" charset="0"/>
              <a:ea typeface="仿宋" panose="02010609060101010101" charset="-122"/>
            </a:endParaRPr>
          </a:p>
        </p:txBody>
      </p:sp>
      <p:sp>
        <p:nvSpPr>
          <p:cNvPr id="11" name="TextBox 10"/>
          <p:cNvSpPr txBox="1"/>
          <p:nvPr/>
        </p:nvSpPr>
        <p:spPr>
          <a:xfrm>
            <a:off x="4966335" y="1962785"/>
            <a:ext cx="1831975" cy="215265"/>
          </a:xfrm>
          <a:prstGeom prst="rect">
            <a:avLst/>
          </a:prstGeom>
          <a:noFill/>
        </p:spPr>
        <p:txBody>
          <a:bodyPr wrap="square" lIns="0" tIns="0" rIns="0" bIns="0" anchor="t">
            <a:spAutoFit/>
          </a:bodyPr>
          <a:lstStyle/>
          <a:p>
            <a:pPr algn="ctr"/>
            <a:r>
              <a:rPr sz="1400" b="1" i="0">
                <a:solidFill>
                  <a:srgbClr val="0284C7"/>
                </a:solidFill>
                <a:latin typeface="Times New Roman" panose="02020603050405020304" charset="0"/>
                <a:ea typeface="仿宋" panose="02010609060101010101" charset="-122"/>
              </a:rPr>
              <a:t>CID 整理</a:t>
            </a:r>
            <a:endParaRPr sz="1400" b="1" i="0">
              <a:solidFill>
                <a:srgbClr val="0284C7"/>
              </a:solidFill>
              <a:latin typeface="Times New Roman" panose="02020603050405020304" charset="0"/>
              <a:ea typeface="仿宋" panose="02010609060101010101" charset="-122"/>
            </a:endParaRPr>
          </a:p>
        </p:txBody>
      </p:sp>
      <p:sp>
        <p:nvSpPr>
          <p:cNvPr id="12" name="TextBox 11"/>
          <p:cNvSpPr txBox="1"/>
          <p:nvPr/>
        </p:nvSpPr>
        <p:spPr>
          <a:xfrm>
            <a:off x="4977765" y="2279015"/>
            <a:ext cx="1816735" cy="748665"/>
          </a:xfrm>
          <a:prstGeom prst="rect">
            <a:avLst/>
          </a:prstGeom>
          <a:noFill/>
        </p:spPr>
        <p:txBody>
          <a:bodyPr wrap="square" lIns="0" tIns="0" rIns="0" bIns="0" anchor="t">
            <a:spAutoFit/>
          </a:bodyPr>
          <a:lstStyle/>
          <a:p>
            <a:pPr marL="171450" indent="-171450" algn="l">
              <a:lnSpc>
                <a:spcPts val="1460"/>
              </a:lnSpc>
              <a:buFont typeface="Arial" panose="020B0604020202020204" pitchFamily="34" charset="0"/>
              <a:buChar char="•"/>
            </a:pPr>
            <a:r>
              <a:rPr sz="1000" b="0" i="0">
                <a:solidFill>
                  <a:srgbClr val="475569"/>
                </a:solidFill>
                <a:latin typeface="Times New Roman" panose="02020603050405020304" charset="0"/>
                <a:ea typeface="仿宋" panose="02010609060101010101" charset="-122"/>
              </a:rPr>
              <a:t>排查不符合排序表（如通行證/單程證）及過期證件。</a:t>
            </a:r>
            <a:endParaRPr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sz="1000" b="0" i="0">
                <a:solidFill>
                  <a:srgbClr val="475569"/>
                </a:solidFill>
                <a:latin typeface="Times New Roman" panose="02020603050405020304" charset="0"/>
                <a:ea typeface="仿宋" panose="02010609060101010101" charset="-122"/>
              </a:rPr>
              <a:t>制定 CID 更新計劃，建立客戶主動通知更新機制。</a:t>
            </a:r>
            <a:endParaRPr sz="1000" b="0" i="0">
              <a:solidFill>
                <a:srgbClr val="475569"/>
              </a:solidFill>
              <a:latin typeface="Times New Roman" panose="02020603050405020304" charset="0"/>
              <a:ea typeface="仿宋" panose="02010609060101010101" charset="-122"/>
            </a:endParaRPr>
          </a:p>
        </p:txBody>
      </p:sp>
      <p:sp>
        <p:nvSpPr>
          <p:cNvPr id="15" name="Rounded Rectangle 2"/>
          <p:cNvSpPr/>
          <p:nvPr/>
        </p:nvSpPr>
        <p:spPr>
          <a:xfrm>
            <a:off x="9391650" y="1007745"/>
            <a:ext cx="2084705" cy="4933950"/>
          </a:xfrm>
          <a:prstGeom prst="roundRect">
            <a:avLst>
              <a:gd name="adj" fmla="val 289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16" name="TextBox 10"/>
          <p:cNvSpPr txBox="1"/>
          <p:nvPr/>
        </p:nvSpPr>
        <p:spPr>
          <a:xfrm>
            <a:off x="7168515" y="1962785"/>
            <a:ext cx="1946275" cy="430530"/>
          </a:xfrm>
          <a:prstGeom prst="rect">
            <a:avLst/>
          </a:prstGeom>
          <a:noFill/>
        </p:spPr>
        <p:txBody>
          <a:bodyPr wrap="square" lIns="0" tIns="0" rIns="0" bIns="0" anchor="t">
            <a:spAutoFit/>
          </a:bodyPr>
          <a:lstStyle/>
          <a:p>
            <a:pPr algn="ctr"/>
            <a:r>
              <a:rPr lang="zh-CN" altLang="en-US" sz="1400" b="1" i="0">
                <a:solidFill>
                  <a:srgbClr val="0284C7"/>
                </a:solidFill>
                <a:latin typeface="Times New Roman" panose="02020603050405020304" charset="0"/>
                <a:ea typeface="仿宋" panose="02010609060101010101" charset="-122"/>
              </a:rPr>
              <a:t>系統評估與規劃</a:t>
            </a:r>
            <a:endParaRPr lang="zh-CN" altLang="en-US" sz="1400" b="1" i="0">
              <a:solidFill>
                <a:srgbClr val="0284C7"/>
              </a:solidFill>
              <a:latin typeface="Times New Roman" panose="02020603050405020304" charset="0"/>
              <a:ea typeface="仿宋" panose="02010609060101010101" charset="-122"/>
            </a:endParaRPr>
          </a:p>
          <a:p>
            <a:pPr algn="ctr"/>
            <a:endParaRPr lang="zh-CN" altLang="en-US" sz="1400" b="1" i="0">
              <a:solidFill>
                <a:srgbClr val="0284C7"/>
              </a:solidFill>
              <a:latin typeface="Times New Roman" panose="02020603050405020304" charset="0"/>
              <a:ea typeface="仿宋" panose="02010609060101010101" charset="-122"/>
            </a:endParaRPr>
          </a:p>
        </p:txBody>
      </p:sp>
      <p:sp>
        <p:nvSpPr>
          <p:cNvPr id="17" name="TextBox 11"/>
          <p:cNvSpPr txBox="1"/>
          <p:nvPr/>
        </p:nvSpPr>
        <p:spPr>
          <a:xfrm>
            <a:off x="7193915" y="2279015"/>
            <a:ext cx="1910080" cy="1871980"/>
          </a:xfrm>
          <a:prstGeom prst="rect">
            <a:avLst/>
          </a:prstGeom>
          <a:noFill/>
        </p:spPr>
        <p:txBody>
          <a:bodyPr wrap="square" lIns="0" tIns="0" rIns="0" bIns="0" anchor="t">
            <a:spAutoFit/>
          </a:bodyPr>
          <a:lstStyle/>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交易系統評估：與供應商溝通，評估現有系統是否具備將 </a:t>
            </a:r>
            <a:r>
              <a:rPr lang="en-US" altLang="zh-CN" sz="1000" b="0" i="0">
                <a:solidFill>
                  <a:srgbClr val="475569"/>
                </a:solidFill>
                <a:latin typeface="Times New Roman" panose="02020603050405020304" charset="0"/>
                <a:ea typeface="仿宋" panose="02010609060101010101" charset="-122"/>
              </a:rPr>
              <a:t>BCAN </a:t>
            </a:r>
            <a:r>
              <a:rPr lang="zh-CN" altLang="en-US" sz="1000" b="0" i="0">
                <a:solidFill>
                  <a:srgbClr val="475569"/>
                </a:solidFill>
                <a:latin typeface="Times New Roman" panose="02020603050405020304" charset="0"/>
                <a:ea typeface="仿宋" panose="02010609060101010101" charset="-122"/>
              </a:rPr>
              <a:t>附加於衍生工具指令能力。</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en-US" altLang="zh-CN" sz="1000" b="0" i="0">
                <a:solidFill>
                  <a:srgbClr val="475569"/>
                </a:solidFill>
                <a:latin typeface="Times New Roman" panose="02020603050405020304" charset="0"/>
                <a:ea typeface="仿宋" panose="02010609060101010101" charset="-122"/>
              </a:rPr>
              <a:t>ODP </a:t>
            </a:r>
            <a:r>
              <a:rPr lang="zh-CN" altLang="en-US" sz="1000" b="0" i="0">
                <a:solidFill>
                  <a:srgbClr val="475569"/>
                </a:solidFill>
                <a:latin typeface="Times New Roman" panose="02020603050405020304" charset="0"/>
                <a:ea typeface="仿宋" panose="02010609060101010101" charset="-122"/>
              </a:rPr>
              <a:t>平台優化：規劃因應港交所推出 </a:t>
            </a:r>
            <a:r>
              <a:rPr lang="en-US" altLang="zh-CN" sz="1000" b="0" i="0">
                <a:solidFill>
                  <a:srgbClr val="475569"/>
                </a:solidFill>
                <a:latin typeface="Times New Roman" panose="02020603050405020304" charset="0"/>
                <a:ea typeface="仿宋" panose="02010609060101010101" charset="-122"/>
              </a:rPr>
              <a:t>ODP </a:t>
            </a:r>
            <a:r>
              <a:rPr lang="zh-CN" altLang="en-US" sz="1000" b="0" i="0">
                <a:solidFill>
                  <a:srgbClr val="475569"/>
                </a:solidFill>
                <a:latin typeface="Times New Roman" panose="02020603050405020304" charset="0"/>
                <a:ea typeface="仿宋" panose="02010609060101010101" charset="-122"/>
              </a:rPr>
              <a:t>所需之交易指令管理系統優化。</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en-US" altLang="zh-CN" sz="1000" b="0" i="0">
                <a:solidFill>
                  <a:srgbClr val="475569"/>
                </a:solidFill>
                <a:latin typeface="Times New Roman" panose="02020603050405020304" charset="0"/>
                <a:ea typeface="仿宋" panose="02010609060101010101" charset="-122"/>
              </a:rPr>
              <a:t>SFTP </a:t>
            </a:r>
            <a:r>
              <a:rPr lang="zh-CN" altLang="en-US" sz="1000" b="0" i="0">
                <a:solidFill>
                  <a:srgbClr val="475569"/>
                </a:solidFill>
                <a:latin typeface="Times New Roman" panose="02020603050405020304" charset="0"/>
                <a:ea typeface="仿宋" panose="02010609060101010101" charset="-122"/>
              </a:rPr>
              <a:t>渠道升級：評估升級 </a:t>
            </a:r>
            <a:r>
              <a:rPr lang="en-US" altLang="zh-CN" sz="1000" b="0" i="0">
                <a:solidFill>
                  <a:srgbClr val="475569"/>
                </a:solidFill>
                <a:latin typeface="Times New Roman" panose="02020603050405020304" charset="0"/>
                <a:ea typeface="仿宋" panose="02010609060101010101" charset="-122"/>
              </a:rPr>
              <a:t>SFTP </a:t>
            </a:r>
            <a:r>
              <a:rPr lang="zh-CN" altLang="en-US" sz="1000" b="0" i="0">
                <a:solidFill>
                  <a:srgbClr val="475569"/>
                </a:solidFill>
                <a:latin typeface="Times New Roman" panose="02020603050405020304" charset="0"/>
                <a:ea typeface="仿宋" panose="02010609060101010101" charset="-122"/>
              </a:rPr>
              <a:t>通訊渠道，以便提交 </a:t>
            </a:r>
            <a:r>
              <a:rPr lang="en-US" altLang="zh-CN" sz="1000" b="0" i="0">
                <a:solidFill>
                  <a:srgbClr val="475569"/>
                </a:solidFill>
                <a:latin typeface="Times New Roman" panose="02020603050405020304" charset="0"/>
                <a:ea typeface="仿宋" panose="02010609060101010101" charset="-122"/>
              </a:rPr>
              <a:t>BCAN-CID </a:t>
            </a:r>
            <a:r>
              <a:rPr lang="zh-CN" altLang="en-US" sz="1000" b="0" i="0">
                <a:solidFill>
                  <a:srgbClr val="475569"/>
                </a:solidFill>
                <a:latin typeface="Times New Roman" panose="02020603050405020304" charset="0"/>
                <a:ea typeface="仿宋" panose="02010609060101010101" charset="-122"/>
              </a:rPr>
              <a:t>配對檔及報告表格。</a:t>
            </a:r>
            <a:endParaRPr lang="zh-CN" altLang="en-US" sz="1000" b="0" i="0">
              <a:solidFill>
                <a:srgbClr val="475569"/>
              </a:solidFill>
              <a:latin typeface="Times New Roman" panose="02020603050405020304" charset="0"/>
              <a:ea typeface="仿宋" panose="02010609060101010101" charset="-122"/>
            </a:endParaRPr>
          </a:p>
        </p:txBody>
      </p:sp>
      <p:sp>
        <p:nvSpPr>
          <p:cNvPr id="18" name="TextBox 10"/>
          <p:cNvSpPr txBox="1"/>
          <p:nvPr/>
        </p:nvSpPr>
        <p:spPr>
          <a:xfrm>
            <a:off x="9490710" y="1962785"/>
            <a:ext cx="1831975" cy="430530"/>
          </a:xfrm>
          <a:prstGeom prst="rect">
            <a:avLst/>
          </a:prstGeom>
          <a:noFill/>
        </p:spPr>
        <p:txBody>
          <a:bodyPr wrap="square" lIns="0" tIns="0" rIns="0" bIns="0" anchor="t">
            <a:spAutoFit/>
          </a:bodyPr>
          <a:lstStyle/>
          <a:p>
            <a:pPr algn="ctr"/>
            <a:r>
              <a:rPr lang="zh-CN" altLang="en-US" sz="1400" b="1" i="0">
                <a:solidFill>
                  <a:srgbClr val="0284C7"/>
                </a:solidFill>
                <a:latin typeface="Times New Roman" panose="02020603050405020304" charset="0"/>
                <a:ea typeface="仿宋" panose="02010609060101010101" charset="-122"/>
              </a:rPr>
              <a:t>內部培訓</a:t>
            </a:r>
            <a:endParaRPr lang="zh-CN" altLang="en-US" sz="1400" b="1" i="0">
              <a:solidFill>
                <a:srgbClr val="0284C7"/>
              </a:solidFill>
              <a:latin typeface="Times New Roman" panose="02020603050405020304" charset="0"/>
              <a:ea typeface="仿宋" panose="02010609060101010101" charset="-122"/>
            </a:endParaRPr>
          </a:p>
          <a:p>
            <a:pPr algn="ctr"/>
            <a:endParaRPr lang="zh-CN" altLang="en-US" sz="1400" b="1" i="0">
              <a:solidFill>
                <a:srgbClr val="0284C7"/>
              </a:solidFill>
              <a:latin typeface="Times New Roman" panose="02020603050405020304" charset="0"/>
              <a:ea typeface="仿宋" panose="02010609060101010101" charset="-122"/>
            </a:endParaRPr>
          </a:p>
        </p:txBody>
      </p:sp>
      <p:sp>
        <p:nvSpPr>
          <p:cNvPr id="19" name="TextBox 11"/>
          <p:cNvSpPr txBox="1"/>
          <p:nvPr/>
        </p:nvSpPr>
        <p:spPr>
          <a:xfrm>
            <a:off x="9521825" y="2279015"/>
            <a:ext cx="1816735" cy="1123315"/>
          </a:xfrm>
          <a:prstGeom prst="rect">
            <a:avLst/>
          </a:prstGeom>
          <a:noFill/>
        </p:spPr>
        <p:txBody>
          <a:bodyPr wrap="square" lIns="0" tIns="0" rIns="0" bIns="0" anchor="t">
            <a:spAutoFit/>
          </a:bodyPr>
          <a:lstStyle/>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前線團隊（</a:t>
            </a:r>
            <a:r>
              <a:rPr lang="en-US" altLang="zh-CN" sz="1000" b="0" i="0">
                <a:solidFill>
                  <a:srgbClr val="475569"/>
                </a:solidFill>
                <a:latin typeface="Times New Roman" panose="02020603050405020304" charset="0"/>
                <a:ea typeface="仿宋" panose="02010609060101010101" charset="-122"/>
              </a:rPr>
              <a:t>CS/Sales）：</a:t>
            </a:r>
            <a:r>
              <a:rPr lang="zh-CN" altLang="en-US" sz="1000" b="0" i="0">
                <a:solidFill>
                  <a:srgbClr val="475569"/>
                </a:solidFill>
                <a:latin typeface="Times New Roman" panose="02020603050405020304" charset="0"/>
                <a:ea typeface="仿宋" panose="02010609060101010101" charset="-122"/>
              </a:rPr>
              <a:t>培訓使其了解客戶同意要求、解釋話術及僅可平倉之限制。</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合規與營運團隊：培訓使其掌握 </a:t>
            </a:r>
            <a:r>
              <a:rPr lang="en-US" altLang="zh-CN" sz="1000" b="0" i="0">
                <a:solidFill>
                  <a:srgbClr val="475569"/>
                </a:solidFill>
                <a:latin typeface="Times New Roman" panose="02020603050405020304" charset="0"/>
                <a:ea typeface="仿宋" panose="02010609060101010101" charset="-122"/>
              </a:rPr>
              <a:t>BCAN </a:t>
            </a:r>
            <a:r>
              <a:rPr lang="zh-CN" altLang="en-US" sz="1000" b="0" i="0">
                <a:solidFill>
                  <a:srgbClr val="475569"/>
                </a:solidFill>
                <a:latin typeface="Times New Roman" panose="02020603050405020304" charset="0"/>
                <a:ea typeface="仿宋" panose="02010609060101010101" charset="-122"/>
              </a:rPr>
              <a:t>編配規則、</a:t>
            </a:r>
            <a:r>
              <a:rPr lang="en-US" altLang="zh-CN" sz="1000" b="0" i="0">
                <a:solidFill>
                  <a:srgbClr val="475569"/>
                </a:solidFill>
                <a:latin typeface="Times New Roman" panose="02020603050405020304" charset="0"/>
                <a:ea typeface="仿宋" panose="02010609060101010101" charset="-122"/>
              </a:rPr>
              <a:t>CID </a:t>
            </a:r>
            <a:r>
              <a:rPr lang="zh-CN" altLang="en-US" sz="1000" b="0" i="0">
                <a:solidFill>
                  <a:srgbClr val="475569"/>
                </a:solidFill>
                <a:latin typeface="Times New Roman" panose="02020603050405020304" charset="0"/>
                <a:ea typeface="仿宋" panose="02010609060101010101" charset="-122"/>
              </a:rPr>
              <a:t>收集要求及配對檔提交流程。</a:t>
            </a:r>
            <a:endParaRPr lang="zh-CN" altLang="en-US" sz="1000" b="0" i="0">
              <a:solidFill>
                <a:srgbClr val="475569"/>
              </a:solidFill>
              <a:latin typeface="Times New Roman" panose="02020603050405020304" charset="0"/>
              <a:ea typeface="仿宋" panose="02010609060101010101"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 name="Rounded Rectangle 2"/>
          <p:cNvSpPr/>
          <p:nvPr/>
        </p:nvSpPr>
        <p:spPr>
          <a:xfrm>
            <a:off x="7044055" y="1007745"/>
            <a:ext cx="2156460" cy="4933950"/>
          </a:xfrm>
          <a:prstGeom prst="roundRect">
            <a:avLst>
              <a:gd name="adj" fmla="val 289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13" name="Rounded Rectangle 2"/>
          <p:cNvSpPr/>
          <p:nvPr/>
        </p:nvSpPr>
        <p:spPr>
          <a:xfrm>
            <a:off x="4874260" y="1007745"/>
            <a:ext cx="2032635" cy="4933950"/>
          </a:xfrm>
          <a:prstGeom prst="roundRect">
            <a:avLst>
              <a:gd name="adj" fmla="val 289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2" name="Rounded Rectangle 1"/>
          <p:cNvSpPr/>
          <p:nvPr/>
        </p:nvSpPr>
        <p:spPr>
          <a:xfrm>
            <a:off x="609600" y="1007745"/>
            <a:ext cx="1967865" cy="4933950"/>
          </a:xfrm>
          <a:prstGeom prst="roundRect">
            <a:avLst>
              <a:gd name="adj" fmla="val 340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3" name="Rounded Rectangle 2"/>
          <p:cNvSpPr/>
          <p:nvPr/>
        </p:nvSpPr>
        <p:spPr>
          <a:xfrm>
            <a:off x="2729865" y="1007745"/>
            <a:ext cx="1991360" cy="4933950"/>
          </a:xfrm>
          <a:prstGeom prst="roundRect">
            <a:avLst>
              <a:gd name="adj" fmla="val 289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ea typeface="仿宋" panose="02010609060101010101" charset="-122"/>
            </a:endParaRPr>
          </a:p>
        </p:txBody>
      </p:sp>
      <p:sp>
        <p:nvSpPr>
          <p:cNvPr id="5" name="TextBox 4"/>
          <p:cNvSpPr txBox="1"/>
          <p:nvPr/>
        </p:nvSpPr>
        <p:spPr>
          <a:xfrm>
            <a:off x="609600" y="533400"/>
            <a:ext cx="4716780" cy="553720"/>
          </a:xfrm>
          <a:prstGeom prst="rect">
            <a:avLst/>
          </a:prstGeom>
          <a:noFill/>
        </p:spPr>
        <p:txBody>
          <a:bodyPr wrap="none" lIns="0" tIns="0" rIns="0" bIns="0" anchor="t">
            <a:spAutoFit/>
          </a:bodyPr>
          <a:lstStyle/>
          <a:p>
            <a:pPr algn="l"/>
            <a:r>
              <a:rPr lang="zh-CN" altLang="en-US" b="1" i="0">
                <a:solidFill>
                  <a:srgbClr val="0284C7"/>
                </a:solidFill>
                <a:latin typeface="Times New Roman" panose="02020603050405020304" charset="0"/>
                <a:ea typeface="仿宋" panose="02010609060101010101" charset="-122"/>
              </a:rPr>
              <a:t>第五節：公司未來需採取的行動 (2027 </a:t>
            </a:r>
            <a:r>
              <a:rPr lang="en-US" altLang="zh-CN" b="1" i="0">
                <a:solidFill>
                  <a:srgbClr val="0284C7"/>
                </a:solidFill>
                <a:latin typeface="Times New Roman" panose="02020603050405020304" charset="0"/>
                <a:ea typeface="仿宋" panose="02010609060101010101" charset="-122"/>
              </a:rPr>
              <a:t>Q3 - Q4)</a:t>
            </a:r>
            <a:endParaRPr lang="en-US" altLang="zh-CN" b="1" i="0">
              <a:solidFill>
                <a:srgbClr val="0284C7"/>
              </a:solidFill>
              <a:latin typeface="Times New Roman" panose="02020603050405020304" charset="0"/>
              <a:ea typeface="仿宋" panose="02010609060101010101" charset="-122"/>
            </a:endParaRPr>
          </a:p>
          <a:p>
            <a:pPr algn="l"/>
            <a:endParaRPr lang="en-US" altLang="zh-CN" b="1" i="0">
              <a:solidFill>
                <a:srgbClr val="0284C7"/>
              </a:solidFill>
              <a:latin typeface="Times New Roman" panose="02020603050405020304" charset="0"/>
              <a:ea typeface="仿宋" panose="02010609060101010101" charset="-122"/>
            </a:endParaRPr>
          </a:p>
        </p:txBody>
      </p:sp>
      <p:sp>
        <p:nvSpPr>
          <p:cNvPr id="7" name="TextBox 6"/>
          <p:cNvSpPr txBox="1"/>
          <p:nvPr/>
        </p:nvSpPr>
        <p:spPr>
          <a:xfrm>
            <a:off x="609600" y="1962785"/>
            <a:ext cx="1891665" cy="215265"/>
          </a:xfrm>
          <a:prstGeom prst="rect">
            <a:avLst/>
          </a:prstGeom>
          <a:noFill/>
        </p:spPr>
        <p:txBody>
          <a:bodyPr wrap="square" lIns="0" tIns="0" rIns="0" bIns="0" anchor="t">
            <a:spAutoFit/>
          </a:bodyPr>
          <a:lstStyle/>
          <a:p>
            <a:pPr algn="ctr"/>
            <a:r>
              <a:rPr lang="zh-CN" altLang="en-US" sz="1400" b="1" i="0">
                <a:solidFill>
                  <a:srgbClr val="0284C7"/>
                </a:solidFill>
                <a:latin typeface="Times New Roman" panose="02020603050405020304" charset="0"/>
                <a:ea typeface="仿宋" panose="02010609060101010101" charset="-122"/>
              </a:rPr>
              <a:t>編配 </a:t>
            </a:r>
            <a:r>
              <a:rPr lang="en-US" altLang="zh-CN" sz="1400" b="1" i="0">
                <a:solidFill>
                  <a:srgbClr val="0284C7"/>
                </a:solidFill>
                <a:latin typeface="Times New Roman" panose="02020603050405020304" charset="0"/>
                <a:ea typeface="仿宋" panose="02010609060101010101" charset="-122"/>
              </a:rPr>
              <a:t>BCAN </a:t>
            </a:r>
            <a:r>
              <a:rPr lang="zh-CN" altLang="en-US" sz="1400" b="1" i="0">
                <a:solidFill>
                  <a:srgbClr val="0284C7"/>
                </a:solidFill>
                <a:latin typeface="Times New Roman" panose="02020603050405020304" charset="0"/>
                <a:ea typeface="仿宋" panose="02010609060101010101" charset="-122"/>
              </a:rPr>
              <a:t>實務細節</a:t>
            </a:r>
            <a:endParaRPr lang="zh-CN" altLang="en-US" sz="1400" b="1" i="0">
              <a:solidFill>
                <a:srgbClr val="0284C7"/>
              </a:solidFill>
              <a:latin typeface="Times New Roman" panose="02020603050405020304" charset="0"/>
              <a:ea typeface="仿宋" panose="02010609060101010101" charset="-122"/>
            </a:endParaRPr>
          </a:p>
        </p:txBody>
      </p:sp>
      <p:sp>
        <p:nvSpPr>
          <p:cNvPr id="8" name="TextBox 7"/>
          <p:cNvSpPr txBox="1"/>
          <p:nvPr/>
        </p:nvSpPr>
        <p:spPr>
          <a:xfrm>
            <a:off x="699770" y="2279015"/>
            <a:ext cx="1784350" cy="2059305"/>
          </a:xfrm>
          <a:prstGeom prst="rect">
            <a:avLst/>
          </a:prstGeom>
          <a:noFill/>
        </p:spPr>
        <p:txBody>
          <a:bodyPr wrap="square" lIns="0" tIns="0" rIns="0" bIns="0" anchor="t">
            <a:spAutoFit/>
          </a:bodyPr>
          <a:lstStyle/>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前置 </a:t>
            </a:r>
            <a:r>
              <a:rPr lang="en-US" altLang="zh-CN" sz="1000" b="0" i="0">
                <a:solidFill>
                  <a:srgbClr val="475569"/>
                </a:solidFill>
                <a:latin typeface="Times New Roman" panose="02020603050405020304" charset="0"/>
                <a:ea typeface="仿宋" panose="02010609060101010101" charset="-122"/>
              </a:rPr>
              <a:t>CE </a:t>
            </a:r>
            <a:r>
              <a:rPr lang="zh-CN" altLang="en-US" sz="1000" b="0" i="0">
                <a:solidFill>
                  <a:srgbClr val="475569"/>
                </a:solidFill>
                <a:latin typeface="Times New Roman" panose="02020603050405020304" charset="0"/>
                <a:ea typeface="仿宋" panose="02010609060101010101" charset="-122"/>
              </a:rPr>
              <a:t>編號：前置 </a:t>
            </a:r>
            <a:r>
              <a:rPr lang="en-US" altLang="zh-CN" sz="1000" b="0" i="0">
                <a:solidFill>
                  <a:srgbClr val="475569"/>
                </a:solidFill>
                <a:latin typeface="Times New Roman" panose="02020603050405020304" charset="0"/>
                <a:ea typeface="仿宋" panose="02010609060101010101" charset="-122"/>
              </a:rPr>
              <a:t>CE </a:t>
            </a:r>
            <a:r>
              <a:rPr lang="zh-CN" altLang="en-US" sz="1000" b="0" i="0">
                <a:solidFill>
                  <a:srgbClr val="475569"/>
                </a:solidFill>
                <a:latin typeface="Times New Roman" panose="02020603050405020304" charset="0"/>
                <a:ea typeface="仿宋" panose="02010609060101010101" charset="-122"/>
              </a:rPr>
              <a:t>編號且首 3 字母大寫。</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沿用 </a:t>
            </a:r>
            <a:r>
              <a:rPr lang="en-US" altLang="zh-CN" sz="1000" b="0" i="0">
                <a:solidFill>
                  <a:srgbClr val="475569"/>
                </a:solidFill>
                <a:latin typeface="Times New Roman" panose="02020603050405020304" charset="0"/>
                <a:ea typeface="仿宋" panose="02010609060101010101" charset="-122"/>
              </a:rPr>
              <a:t>HKIDR-S：</a:t>
            </a:r>
            <a:r>
              <a:rPr lang="zh-CN" altLang="en-US" sz="1000" b="0" i="0">
                <a:solidFill>
                  <a:srgbClr val="475569"/>
                </a:solidFill>
                <a:latin typeface="Times New Roman" panose="02020603050405020304" charset="0"/>
                <a:ea typeface="仿宋" panose="02010609060101010101" charset="-122"/>
              </a:rPr>
              <a:t>同客戶可選擇沿用相同 </a:t>
            </a:r>
            <a:r>
              <a:rPr lang="en-US" altLang="zh-CN" sz="1000" b="0" i="0">
                <a:solidFill>
                  <a:srgbClr val="475569"/>
                </a:solidFill>
                <a:latin typeface="Times New Roman" panose="02020603050405020304" charset="0"/>
                <a:ea typeface="仿宋" panose="02010609060101010101" charset="-122"/>
              </a:rPr>
              <a:t>BCAN。</a:t>
            </a:r>
            <a:endParaRPr lang="en-US" altLang="zh-CN"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聯名帳戶：指令來自聯名帳戶，編配予帳戶本身。</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授權人/資管人：發起人與持有人不同時（如獲授權交易者、外部資產管理者），</a:t>
            </a:r>
            <a:r>
              <a:rPr lang="en-US" altLang="zh-CN" sz="1000" b="0" i="0">
                <a:solidFill>
                  <a:srgbClr val="475569"/>
                </a:solidFill>
                <a:latin typeface="Times New Roman" panose="02020603050405020304" charset="0"/>
                <a:ea typeface="仿宋" panose="02010609060101010101" charset="-122"/>
              </a:rPr>
              <a:t>BCAN </a:t>
            </a:r>
            <a:r>
              <a:rPr lang="zh-CN" altLang="en-US" sz="1000" b="0" i="0">
                <a:solidFill>
                  <a:srgbClr val="475569"/>
                </a:solidFill>
                <a:latin typeface="Times New Roman" panose="02020603050405020304" charset="0"/>
                <a:ea typeface="仿宋" panose="02010609060101010101" charset="-122"/>
              </a:rPr>
              <a:t>應編配予帳戶持有人（直接客戶）。</a:t>
            </a:r>
            <a:endParaRPr lang="en-US" altLang="zh-CN" sz="1000" b="0" i="0">
              <a:solidFill>
                <a:srgbClr val="475569"/>
              </a:solidFill>
              <a:latin typeface="Times New Roman" panose="02020603050405020304" charset="0"/>
              <a:ea typeface="仿宋" panose="02010609060101010101" charset="-122"/>
            </a:endParaRPr>
          </a:p>
        </p:txBody>
      </p:sp>
      <p:sp>
        <p:nvSpPr>
          <p:cNvPr id="9" name="TextBox 8"/>
          <p:cNvSpPr txBox="1"/>
          <p:nvPr/>
        </p:nvSpPr>
        <p:spPr>
          <a:xfrm>
            <a:off x="2875915" y="1962785"/>
            <a:ext cx="1736090" cy="430530"/>
          </a:xfrm>
          <a:prstGeom prst="rect">
            <a:avLst/>
          </a:prstGeom>
          <a:noFill/>
        </p:spPr>
        <p:txBody>
          <a:bodyPr wrap="square" lIns="0" tIns="0" rIns="0" bIns="0" anchor="t">
            <a:spAutoFit/>
          </a:bodyPr>
          <a:lstStyle/>
          <a:p>
            <a:pPr algn="ctr"/>
            <a:r>
              <a:rPr lang="zh-CN" altLang="en-US" sz="1400" b="1" i="0">
                <a:solidFill>
                  <a:srgbClr val="0284C7"/>
                </a:solidFill>
                <a:latin typeface="Times New Roman" panose="02020603050405020304" charset="0"/>
                <a:ea typeface="仿宋" panose="02010609060101010101" charset="-122"/>
              </a:rPr>
              <a:t>編製及提交配對檔案</a:t>
            </a:r>
            <a:endParaRPr lang="zh-CN" altLang="en-US" sz="1400" b="1" i="0">
              <a:solidFill>
                <a:srgbClr val="0284C7"/>
              </a:solidFill>
              <a:latin typeface="Times New Roman" panose="02020603050405020304" charset="0"/>
              <a:ea typeface="仿宋" panose="02010609060101010101" charset="-122"/>
            </a:endParaRPr>
          </a:p>
          <a:p>
            <a:pPr algn="ctr"/>
            <a:endParaRPr lang="zh-CN" altLang="en-US" sz="1400" b="1" i="0">
              <a:solidFill>
                <a:srgbClr val="0284C7"/>
              </a:solidFill>
              <a:latin typeface="Times New Roman" panose="02020603050405020304" charset="0"/>
              <a:ea typeface="仿宋" panose="02010609060101010101" charset="-122"/>
            </a:endParaRPr>
          </a:p>
        </p:txBody>
      </p:sp>
      <p:sp>
        <p:nvSpPr>
          <p:cNvPr id="10" name="TextBox 9"/>
          <p:cNvSpPr txBox="1"/>
          <p:nvPr/>
        </p:nvSpPr>
        <p:spPr>
          <a:xfrm>
            <a:off x="2875915" y="2279015"/>
            <a:ext cx="1622425" cy="1497330"/>
          </a:xfrm>
          <a:prstGeom prst="rect">
            <a:avLst/>
          </a:prstGeom>
          <a:noFill/>
        </p:spPr>
        <p:txBody>
          <a:bodyPr wrap="square" lIns="0" tIns="0" rIns="0" bIns="0" anchor="t">
            <a:spAutoFit/>
          </a:bodyPr>
          <a:lstStyle/>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載入與提交：將 </a:t>
            </a:r>
            <a:r>
              <a:rPr lang="en-US" altLang="zh-CN" sz="1000" b="0" i="0">
                <a:solidFill>
                  <a:srgbClr val="475569"/>
                </a:solidFill>
                <a:latin typeface="Times New Roman" panose="02020603050405020304" charset="0"/>
                <a:ea typeface="仿宋" panose="02010609060101010101" charset="-122"/>
              </a:rPr>
              <a:t>BCAN </a:t>
            </a:r>
            <a:r>
              <a:rPr lang="zh-CN" altLang="en-US" sz="1000" b="0" i="0">
                <a:solidFill>
                  <a:srgbClr val="475569"/>
                </a:solidFill>
                <a:latin typeface="Times New Roman" panose="02020603050405020304" charset="0"/>
                <a:ea typeface="仿宋" panose="02010609060101010101" charset="-122"/>
              </a:rPr>
              <a:t>與 </a:t>
            </a:r>
            <a:r>
              <a:rPr lang="en-US" altLang="zh-CN" sz="1000" b="0" i="0">
                <a:solidFill>
                  <a:srgbClr val="475569"/>
                </a:solidFill>
                <a:latin typeface="Times New Roman" panose="02020603050405020304" charset="0"/>
                <a:ea typeface="仿宋" panose="02010609060101010101" charset="-122"/>
              </a:rPr>
              <a:t>CID </a:t>
            </a:r>
            <a:r>
              <a:rPr lang="zh-CN" altLang="en-US" sz="1000" b="0" i="0">
                <a:solidFill>
                  <a:srgbClr val="475569"/>
                </a:solidFill>
                <a:latin typeface="Times New Roman" panose="02020603050405020304" charset="0"/>
                <a:ea typeface="仿宋" panose="02010609060101010101" charset="-122"/>
              </a:rPr>
              <a:t>載入配對檔案，提交至港交所中央數據資料庫。</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更新機制：屬一次性提交，僅在客戶識別信息有所改動時才需更新。</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品質要求：確保配對檔案內資料準確無誤且為最新。</a:t>
            </a:r>
            <a:endParaRPr lang="en-US" altLang="zh-CN" sz="1000" b="0" i="0">
              <a:solidFill>
                <a:srgbClr val="475569"/>
              </a:solidFill>
              <a:latin typeface="Times New Roman" panose="02020603050405020304" charset="0"/>
              <a:ea typeface="仿宋" panose="02010609060101010101" charset="-122"/>
            </a:endParaRPr>
          </a:p>
        </p:txBody>
      </p:sp>
      <p:sp>
        <p:nvSpPr>
          <p:cNvPr id="11" name="TextBox 10"/>
          <p:cNvSpPr txBox="1"/>
          <p:nvPr/>
        </p:nvSpPr>
        <p:spPr>
          <a:xfrm>
            <a:off x="4966335" y="1962785"/>
            <a:ext cx="1831975" cy="430530"/>
          </a:xfrm>
          <a:prstGeom prst="rect">
            <a:avLst/>
          </a:prstGeom>
          <a:noFill/>
        </p:spPr>
        <p:txBody>
          <a:bodyPr wrap="square" lIns="0" tIns="0" rIns="0" bIns="0" anchor="t">
            <a:spAutoFit/>
          </a:bodyPr>
          <a:lstStyle/>
          <a:p>
            <a:pPr algn="ctr"/>
            <a:r>
              <a:rPr lang="zh-CN" altLang="en-US" sz="1400" b="1" i="0">
                <a:solidFill>
                  <a:srgbClr val="0284C7"/>
                </a:solidFill>
                <a:latin typeface="Times New Roman" panose="02020603050405020304" charset="0"/>
                <a:ea typeface="仿宋" panose="02010609060101010101" charset="-122"/>
              </a:rPr>
              <a:t>系統測試與市場演習</a:t>
            </a:r>
            <a:endParaRPr lang="zh-CN" altLang="en-US" sz="1400" b="1" i="0">
              <a:solidFill>
                <a:srgbClr val="0284C7"/>
              </a:solidFill>
              <a:latin typeface="Times New Roman" panose="02020603050405020304" charset="0"/>
              <a:ea typeface="仿宋" panose="02010609060101010101" charset="-122"/>
            </a:endParaRPr>
          </a:p>
          <a:p>
            <a:pPr algn="ctr"/>
            <a:endParaRPr lang="zh-CN" altLang="en-US" sz="1400" b="1" i="0">
              <a:solidFill>
                <a:srgbClr val="0284C7"/>
              </a:solidFill>
              <a:latin typeface="Times New Roman" panose="02020603050405020304" charset="0"/>
              <a:ea typeface="仿宋" panose="02010609060101010101" charset="-122"/>
            </a:endParaRPr>
          </a:p>
        </p:txBody>
      </p:sp>
      <p:sp>
        <p:nvSpPr>
          <p:cNvPr id="12" name="TextBox 11"/>
          <p:cNvSpPr txBox="1"/>
          <p:nvPr/>
        </p:nvSpPr>
        <p:spPr>
          <a:xfrm>
            <a:off x="4977765" y="2279015"/>
            <a:ext cx="1816735" cy="1310640"/>
          </a:xfrm>
          <a:prstGeom prst="rect">
            <a:avLst/>
          </a:prstGeom>
          <a:noFill/>
        </p:spPr>
        <p:txBody>
          <a:bodyPr wrap="square" lIns="0" tIns="0" rIns="0" bIns="0" anchor="t">
            <a:spAutoFit/>
          </a:bodyPr>
          <a:lstStyle/>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證監會與港交所將定出測試時段並舉辦培訓。</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積極參與測試及演習，驗證系統準備就緒。</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留意技術規格（檔案接口及交易接口規範）。</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endParaRPr lang="zh-CN" altLang="en-US" sz="1000" b="0" i="0">
              <a:solidFill>
                <a:srgbClr val="475569"/>
              </a:solidFill>
              <a:latin typeface="Times New Roman" panose="02020603050405020304" charset="0"/>
              <a:ea typeface="仿宋" panose="02010609060101010101" charset="-122"/>
            </a:endParaRPr>
          </a:p>
        </p:txBody>
      </p:sp>
      <p:sp>
        <p:nvSpPr>
          <p:cNvPr id="16" name="TextBox 10"/>
          <p:cNvSpPr txBox="1"/>
          <p:nvPr/>
        </p:nvSpPr>
        <p:spPr>
          <a:xfrm>
            <a:off x="7168515" y="1962785"/>
            <a:ext cx="1946275" cy="430530"/>
          </a:xfrm>
          <a:prstGeom prst="rect">
            <a:avLst/>
          </a:prstGeom>
          <a:noFill/>
        </p:spPr>
        <p:txBody>
          <a:bodyPr wrap="square" lIns="0" tIns="0" rIns="0" bIns="0" anchor="t">
            <a:spAutoFit/>
          </a:bodyPr>
          <a:lstStyle/>
          <a:p>
            <a:pPr algn="ctr"/>
            <a:r>
              <a:rPr lang="zh-CN" altLang="en-US" sz="1400" b="1" i="0">
                <a:solidFill>
                  <a:srgbClr val="0284C7"/>
                </a:solidFill>
                <a:latin typeface="Times New Roman" panose="02020603050405020304" charset="0"/>
                <a:ea typeface="仿宋" panose="02010609060101010101" charset="-122"/>
              </a:rPr>
              <a:t>持續合規與撤回處理</a:t>
            </a:r>
            <a:endParaRPr lang="zh-CN" altLang="en-US" sz="1400" b="1" i="0">
              <a:solidFill>
                <a:srgbClr val="0284C7"/>
              </a:solidFill>
              <a:latin typeface="Times New Roman" panose="02020603050405020304" charset="0"/>
              <a:ea typeface="仿宋" panose="02010609060101010101" charset="-122"/>
            </a:endParaRPr>
          </a:p>
          <a:p>
            <a:pPr algn="ctr"/>
            <a:endParaRPr lang="zh-CN" altLang="en-US" sz="1400" b="1" i="0">
              <a:solidFill>
                <a:srgbClr val="0284C7"/>
              </a:solidFill>
              <a:latin typeface="Times New Roman" panose="02020603050405020304" charset="0"/>
              <a:ea typeface="仿宋" panose="02010609060101010101" charset="-122"/>
            </a:endParaRPr>
          </a:p>
        </p:txBody>
      </p:sp>
      <p:sp>
        <p:nvSpPr>
          <p:cNvPr id="17" name="TextBox 11"/>
          <p:cNvSpPr txBox="1"/>
          <p:nvPr/>
        </p:nvSpPr>
        <p:spPr>
          <a:xfrm>
            <a:off x="7193915" y="2279015"/>
            <a:ext cx="1910080" cy="1310640"/>
          </a:xfrm>
          <a:prstGeom prst="rect">
            <a:avLst/>
          </a:prstGeom>
          <a:noFill/>
        </p:spPr>
        <p:txBody>
          <a:bodyPr wrap="square" lIns="0" tIns="0" rIns="0" bIns="0" anchor="t">
            <a:spAutoFit/>
          </a:bodyPr>
          <a:lstStyle/>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確保提交之 </a:t>
            </a:r>
            <a:r>
              <a:rPr lang="en-US" altLang="zh-CN" sz="1000" b="0" i="0">
                <a:solidFill>
                  <a:srgbClr val="475569"/>
                </a:solidFill>
                <a:latin typeface="Times New Roman" panose="02020603050405020304" charset="0"/>
                <a:ea typeface="仿宋" panose="02010609060101010101" charset="-122"/>
              </a:rPr>
              <a:t>BCAN/CID </a:t>
            </a:r>
            <a:r>
              <a:rPr lang="zh-CN" altLang="en-US" sz="1000" b="0" i="0">
                <a:solidFill>
                  <a:srgbClr val="475569"/>
                </a:solidFill>
                <a:latin typeface="Times New Roman" panose="02020603050405020304" charset="0"/>
                <a:ea typeface="仿宋" panose="02010609060101010101" charset="-122"/>
              </a:rPr>
              <a:t>準確且保持最新。</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客戶撤回同意須即時停止提交 </a:t>
            </a:r>
            <a:r>
              <a:rPr lang="en-US" altLang="zh-CN" sz="1000" b="0" i="0">
                <a:solidFill>
                  <a:srgbClr val="475569"/>
                </a:solidFill>
                <a:latin typeface="Times New Roman" panose="02020603050405020304" charset="0"/>
                <a:ea typeface="仿宋" panose="02010609060101010101" charset="-122"/>
              </a:rPr>
              <a:t>CID/BCAN </a:t>
            </a:r>
            <a:r>
              <a:rPr lang="zh-CN" altLang="en-US" sz="1000" b="0" i="0">
                <a:solidFill>
                  <a:srgbClr val="475569"/>
                </a:solidFill>
                <a:latin typeface="Times New Roman" panose="02020603050405020304" charset="0"/>
                <a:ea typeface="仿宋" panose="02010609060101010101" charset="-122"/>
              </a:rPr>
              <a:t>並限制僅可平倉。</a:t>
            </a:r>
            <a:endParaRPr lang="zh-CN" altLang="en-US"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r>
              <a:rPr lang="zh-CN" altLang="en-US" sz="1000" b="0" i="0">
                <a:solidFill>
                  <a:srgbClr val="475569"/>
                </a:solidFill>
                <a:latin typeface="Times New Roman" panose="02020603050405020304" charset="0"/>
                <a:ea typeface="仿宋" panose="02010609060101010101" charset="-122"/>
              </a:rPr>
              <a:t>關注證監會/港交所後續指引摘要及 </a:t>
            </a:r>
            <a:r>
              <a:rPr lang="en-US" altLang="zh-CN" sz="1000" b="0" i="0">
                <a:solidFill>
                  <a:srgbClr val="475569"/>
                </a:solidFill>
                <a:latin typeface="Times New Roman" panose="02020603050405020304" charset="0"/>
                <a:ea typeface="仿宋" panose="02010609060101010101" charset="-122"/>
              </a:rPr>
              <a:t>FAQ。</a:t>
            </a:r>
            <a:endParaRPr lang="en-US" altLang="zh-CN" sz="1000" b="0" i="0">
              <a:solidFill>
                <a:srgbClr val="475569"/>
              </a:solidFill>
              <a:latin typeface="Times New Roman" panose="02020603050405020304" charset="0"/>
              <a:ea typeface="仿宋" panose="02010609060101010101" charset="-122"/>
            </a:endParaRPr>
          </a:p>
          <a:p>
            <a:pPr marL="171450" indent="-171450" algn="l">
              <a:lnSpc>
                <a:spcPts val="1460"/>
              </a:lnSpc>
              <a:buFont typeface="Arial" panose="020B0604020202020204" pitchFamily="34" charset="0"/>
              <a:buChar char="•"/>
            </a:pPr>
            <a:endParaRPr lang="en-US" altLang="zh-CN" sz="1000" b="0" i="0">
              <a:solidFill>
                <a:srgbClr val="475569"/>
              </a:solidFill>
              <a:latin typeface="Times New Roman" panose="02020603050405020304" charset="0"/>
              <a:ea typeface="仿宋" panose="02010609060101010101" charset="-122"/>
            </a:endParaRPr>
          </a:p>
        </p:txBody>
      </p:sp>
      <p:sp>
        <p:nvSpPr>
          <p:cNvPr id="4" name="Rounded Rectangle 3"/>
          <p:cNvSpPr/>
          <p:nvPr/>
        </p:nvSpPr>
        <p:spPr>
          <a:xfrm>
            <a:off x="9337675" y="1007745"/>
            <a:ext cx="2326640" cy="4933950"/>
          </a:xfrm>
          <a:prstGeom prst="roundRect">
            <a:avLst>
              <a:gd name="adj" fmla="val 3225"/>
            </a:avLst>
          </a:prstGeom>
          <a:solidFill>
            <a:srgbClr val="FFF1F2"/>
          </a:solidFill>
          <a:ln w="9525">
            <a:solidFill>
              <a:srgbClr val="FECDD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11"/>
          <p:cNvSpPr txBox="1"/>
          <p:nvPr/>
        </p:nvSpPr>
        <p:spPr>
          <a:xfrm>
            <a:off x="9450070" y="2228850"/>
            <a:ext cx="2126615" cy="561340"/>
          </a:xfrm>
          <a:prstGeom prst="rect">
            <a:avLst/>
          </a:prstGeom>
          <a:noFill/>
        </p:spPr>
        <p:txBody>
          <a:bodyPr wrap="square" lIns="0" tIns="0" rIns="0" bIns="0" anchor="t">
            <a:spAutoFit/>
          </a:bodyPr>
          <a:lstStyle/>
          <a:p>
            <a:pPr algn="l">
              <a:lnSpc>
                <a:spcPts val="1460"/>
              </a:lnSpc>
            </a:pPr>
            <a:r>
              <a:rPr sz="975" b="0" i="0" u="none">
                <a:solidFill>
                  <a:srgbClr val="9F1239"/>
                </a:solidFill>
                <a:latin typeface="Noto Sans TC"/>
              </a:rPr>
              <a:t>如未能於指定時間提交配對檔，</a:t>
            </a:r>
            <a:r>
              <a:rPr sz="975" b="1" i="0" u="none">
                <a:solidFill>
                  <a:srgbClr val="9F1239"/>
                </a:solidFill>
                <a:latin typeface="Noto Sans TC"/>
              </a:rPr>
              <a:t>有關交易指令不會因此失效</a:t>
            </a:r>
            <a:r>
              <a:rPr sz="975" b="0" i="0" u="none">
                <a:solidFill>
                  <a:srgbClr val="9F1239"/>
                </a:solidFill>
                <a:latin typeface="Noto Sans TC"/>
              </a:rPr>
              <a:t>，但可能構成違反《操守準則》及《交易所規則》。</a:t>
            </a:r>
            <a:endParaRPr sz="975" b="0" i="0" u="none">
              <a:solidFill>
                <a:srgbClr val="9F1239"/>
              </a:solidFill>
              <a:latin typeface="Noto Sans TC"/>
            </a:endParaRPr>
          </a:p>
        </p:txBody>
      </p:sp>
      <p:sp>
        <p:nvSpPr>
          <p:cNvPr id="20" name="TextBox 10"/>
          <p:cNvSpPr txBox="1"/>
          <p:nvPr/>
        </p:nvSpPr>
        <p:spPr>
          <a:xfrm>
            <a:off x="9517380" y="1991360"/>
            <a:ext cx="1932940" cy="186690"/>
          </a:xfrm>
          <a:prstGeom prst="rect">
            <a:avLst/>
          </a:prstGeom>
          <a:noFill/>
        </p:spPr>
        <p:txBody>
          <a:bodyPr wrap="none" lIns="0" tIns="0" rIns="0" bIns="0" anchor="t">
            <a:noAutofit/>
          </a:bodyPr>
          <a:lstStyle/>
          <a:p>
            <a:pPr algn="l"/>
            <a:r>
              <a:rPr sz="1200" b="1" i="0" u="none">
                <a:solidFill>
                  <a:srgbClr val="E11D48"/>
                </a:solidFill>
                <a:latin typeface="Noto Sans TC"/>
              </a:rPr>
              <a:t>違規風險提示</a:t>
            </a:r>
            <a:endParaRPr sz="1200" b="1" i="0" u="none">
              <a:solidFill>
                <a:srgbClr val="E11D48"/>
              </a:solidFill>
              <a:latin typeface="Noto Sans T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p:sp>
        <p:nvSpPr>
          <p:cNvPr id="2" name="Rectangle 1"/>
          <p:cNvSpPr/>
          <p:nvPr/>
        </p:nvSpPr>
        <p:spPr>
          <a:xfrm>
            <a:off x="5867400" y="3318192"/>
            <a:ext cx="457200" cy="3810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Times New Roman" panose="02020603050405020304" charset="0"/>
              <a:ea typeface="仿宋" panose="02010609060101010101" charset="-122"/>
            </a:endParaRPr>
          </a:p>
        </p:txBody>
      </p:sp>
      <p:sp>
        <p:nvSpPr>
          <p:cNvPr id="3" name="TextBox 2"/>
          <p:cNvSpPr txBox="1"/>
          <p:nvPr/>
        </p:nvSpPr>
        <p:spPr>
          <a:xfrm>
            <a:off x="5197718" y="2671762"/>
            <a:ext cx="1796415" cy="461645"/>
          </a:xfrm>
          <a:prstGeom prst="rect">
            <a:avLst/>
          </a:prstGeom>
          <a:noFill/>
        </p:spPr>
        <p:txBody>
          <a:bodyPr wrap="none" lIns="0" tIns="0" rIns="0" bIns="0" anchor="t">
            <a:spAutoFit/>
          </a:bodyPr>
          <a:lstStyle/>
          <a:p>
            <a:pPr algn="ctr"/>
            <a:r>
              <a:rPr lang="en-US" sz="3000" b="1" i="0">
                <a:solidFill>
                  <a:srgbClr val="FFFFFF"/>
                </a:solidFill>
                <a:latin typeface="Times New Roman" panose="02020603050405020304" charset="0"/>
                <a:ea typeface="仿宋" panose="02010609060101010101" charset="-122"/>
              </a:rPr>
              <a:t>Thank You</a:t>
            </a:r>
            <a:endParaRPr lang="en-US" sz="3000" b="1" i="0">
              <a:solidFill>
                <a:srgbClr val="FFFFFF"/>
              </a:solidFill>
              <a:latin typeface="Times New Roman" panose="02020603050405020304" charset="0"/>
              <a:ea typeface="仿宋" panose="02010609060101010101" charset="-122"/>
            </a:endParaRPr>
          </a:p>
        </p:txBody>
      </p:sp>
    </p:spTree>
  </p:cSld>
  <p:clrMapOvr>
    <a:masterClrMapping/>
  </p:clrMapOvr>
</p:sld>
</file>

<file path=ppt/tags/tag1.xml><?xml version="1.0" encoding="utf-8"?>
<p:tagLst xmlns:p="http://schemas.openxmlformats.org/presentationml/2006/main">
  <p:tag name="KSO_WM_DIAGRAM_VIRTUALLY_FRAME" val="{&quot;height&quot;:294.7749606299213,&quot;left&quot;:48,&quot;top&quot;:105.8,&quot;width&quot;:359.39527559055114}"/>
</p:tagLst>
</file>

<file path=ppt/tags/tag2.xml><?xml version="1.0" encoding="utf-8"?>
<p:tagLst xmlns:p="http://schemas.openxmlformats.org/presentationml/2006/main">
  <p:tag name="KSO_WM_DIAGRAM_VIRTUALLY_FRAME" val="{&quot;height&quot;:294.7749606299213,&quot;left&quot;:48,&quot;top&quot;:105.8,&quot;width&quot;:359.39527559055114}"/>
</p:tagLst>
</file>

<file path=ppt/tags/tag3.xml><?xml version="1.0" encoding="utf-8"?>
<p:tagLst xmlns:p="http://schemas.openxmlformats.org/presentationml/2006/main">
  <p:tag name="KSO_WM_DIAGRAM_VIRTUALLY_FRAME" val="{&quot;height&quot;:294.7749606299213,&quot;left&quot;:48,&quot;top&quot;:105.8,&quot;width&quot;:359.39527559055114}"/>
</p:tagLst>
</file>

<file path=ppt/tags/tag4.xml><?xml version="1.0" encoding="utf-8"?>
<p:tagLst xmlns:p="http://schemas.openxmlformats.org/presentationml/2006/main">
  <p:tag name="KSO_WM_DIAGRAM_VIRTUALLY_FRAME" val="{&quot;height&quot;:294.7749606299213,&quot;left&quot;:48,&quot;top&quot;:105.8,&quot;width&quot;:359.39527559055114}"/>
</p:tagLst>
</file>

<file path=ppt/tags/tag5.xml><?xml version="1.0" encoding="utf-8"?>
<p:tagLst xmlns:p="http://schemas.openxmlformats.org/presentationml/2006/main">
  <p:tag name="KSO_WM_DIAGRAM_VIRTUALLY_FRAME" val="{&quot;height&quot;:294.7749606299213,&quot;left&quot;:48,&quot;top&quot;:105.8,&quot;width&quot;:359.39527559055114}"/>
</p:tagLst>
</file>

<file path=ppt/tags/tag6.xml><?xml version="1.0" encoding="utf-8"?>
<p:tagLst xmlns:p="http://schemas.openxmlformats.org/presentationml/2006/main">
  <p:tag name="KSO_WM_DIAGRAM_VIRTUALLY_FRAME" val="{&quot;height&quot;:294.7749606299213,&quot;left&quot;:48,&quot;top&quot;:105.8,&quot;width&quot;:359.39527559055114}"/>
</p:tagLst>
</file>

<file path=ppt/tags/tag7.xml><?xml version="1.0" encoding="utf-8"?>
<p:tagLst xmlns:p="http://schemas.openxmlformats.org/presentationml/2006/main">
  <p:tag name="KSO_WM_DIAGRAM_VIRTUALLY_FRAME" val="{&quot;height&quot;:294.7749606299213,&quot;left&quot;:48,&quot;top&quot;:105.8,&quot;width&quot;:359.39527559055114}"/>
</p:tagLst>
</file>

<file path=ppt/tags/tag8.xml><?xml version="1.0" encoding="utf-8"?>
<p:tagLst xmlns:p="http://schemas.openxmlformats.org/presentationml/2006/main">
  <p:tag name="KSO_WM_DIAGRAM_VIRTUALLY_FRAME" val="{&quot;height&quot;:294.7749606299213,&quot;left&quot;:48,&quot;top&quot;:105.8,&quot;width&quot;:359.39527559055114}"/>
</p:tagLst>
</file>

<file path=ppt/tags/tag9.xml><?xml version="1.0" encoding="utf-8"?>
<p:tagLst xmlns:p="http://schemas.openxmlformats.org/presentationml/2006/main">
  <p:tag name="KSO_WM_DIAGRAM_VIRTUALLY_FRAME" val="{&quot;height&quot;:294.7749606299213,&quot;left&quot;:48,&quot;top&quot;:105.8,&quot;width&quot;:359.39527559055114}"/>
</p:tagLst>
</file>

<file path=ppt/tags/tag10.xml><?xml version="1.0" encoding="utf-8"?>
<p:tagLst xmlns:p="http://schemas.openxmlformats.org/presentationml/2006/main">
  <p:tag name="KSO_WM_DIAGRAM_VIRTUALLY_FRAME" val="{&quot;height&quot;:294.7749606299213,&quot;left&quot;:48,&quot;top&quot;:105.8,&quot;width&quot;:359.39527559055114}"/>
</p:tagLst>
</file>

<file path=ppt/tags/tag11.xml><?xml version="1.0" encoding="utf-8"?>
<p:tagLst xmlns:p="http://schemas.openxmlformats.org/presentationml/2006/main">
  <p:tag name="KSO_WM_DIAGRAM_VIRTUALLY_FRAME" val="{&quot;height&quot;:294.7749606299213,&quot;left&quot;:48,&quot;top&quot;:105.8,&quot;width&quot;:359.39527559055114}"/>
</p:tagLst>
</file>

<file path=ppt/tags/tag12.xml><?xml version="1.0" encoding="utf-8"?>
<p:tagLst xmlns:p="http://schemas.openxmlformats.org/presentationml/2006/main">
  <p:tag name="KSO_WM_DIAGRAM_VIRTUALLY_FRAME" val="{&quot;height&quot;:294.7749606299213,&quot;left&quot;:48,&quot;top&quot;:105.8,&quot;width&quot;:359.39527559055114}"/>
</p:tagLst>
</file>

<file path=ppt/tags/tag13.xml><?xml version="1.0" encoding="utf-8"?>
<p:tagLst xmlns:p="http://schemas.openxmlformats.org/presentationml/2006/main">
  <p:tag name="KSO_WM_DIAGRAM_VIRTUALLY_FRAME" val="{&quot;height&quot;:294.7749606299213,&quot;left&quot;:48,&quot;top&quot;:105.8,&quot;width&quot;:359.39527559055114}"/>
</p:tagLst>
</file>

<file path=ppt/tags/tag14.xml><?xml version="1.0" encoding="utf-8"?>
<p:tagLst xmlns:p="http://schemas.openxmlformats.org/presentationml/2006/main">
  <p:tag name="KSO_WM_DIAGRAM_VIRTUALLY_FRAME" val="{&quot;height&quot;:294.7749606299213,&quot;left&quot;:48,&quot;top&quot;:105.8,&quot;width&quot;:359.39527559055114}"/>
</p:tagLst>
</file>

<file path=ppt/tags/tag15.xml><?xml version="1.0" encoding="utf-8"?>
<p:tagLst xmlns:p="http://schemas.openxmlformats.org/presentationml/2006/main">
  <p:tag name="KSO_WM_DIAGRAM_VIRTUALLY_FRAME" val="{&quot;height&quot;:294.7749606299213,&quot;left&quot;:48,&quot;top&quot;:105.8,&quot;width&quot;:359.39527559055114}"/>
</p:tagLst>
</file>

<file path=ppt/tags/tag16.xml><?xml version="1.0" encoding="utf-8"?>
<p:tagLst xmlns:p="http://schemas.openxmlformats.org/presentationml/2006/main">
  <p:tag name="KSO_WM_DIAGRAM_VIRTUALLY_FRAME" val="{&quot;height&quot;:143.96480314960627,&quot;left&quot;:48,&quot;top&quot;:100.4616535433071,&quot;width&quot;:864}"/>
</p:tagLst>
</file>

<file path=ppt/tags/tag17.xml><?xml version="1.0" encoding="utf-8"?>
<p:tagLst xmlns:p="http://schemas.openxmlformats.org/presentationml/2006/main">
  <p:tag name="KSO_WM_DIAGRAM_VIRTUALLY_FRAME" val="{&quot;height&quot;:143.96480314960627,&quot;left&quot;:48,&quot;top&quot;:100.4616535433071,&quot;width&quot;:864}"/>
</p:tagLst>
</file>

<file path=ppt/tags/tag18.xml><?xml version="1.0" encoding="utf-8"?>
<p:tagLst xmlns:p="http://schemas.openxmlformats.org/presentationml/2006/main">
  <p:tag name="KSO_WM_DIAGRAM_VIRTUALLY_FRAME" val="{&quot;height&quot;:143.96480314960627,&quot;left&quot;:48,&quot;top&quot;:100.4616535433071,&quot;width&quot;:864}"/>
</p:tagLst>
</file>

<file path=ppt/tags/tag19.xml><?xml version="1.0" encoding="utf-8"?>
<p:tagLst xmlns:p="http://schemas.openxmlformats.org/presentationml/2006/main">
  <p:tag name="KSO_WM_DIAGRAM_VIRTUALLY_FRAME" val="{&quot;height&quot;:143.96480314960627,&quot;left&quot;:48,&quot;top&quot;:100.4616535433071,&quot;width&quot;:864}"/>
</p:tagLst>
</file>

<file path=ppt/tags/tag20.xml><?xml version="1.0" encoding="utf-8"?>
<p:tagLst xmlns:p="http://schemas.openxmlformats.org/presentationml/2006/main">
  <p:tag name="KSO_WM_DIAGRAM_VIRTUALLY_FRAME" val="{&quot;height&quot;:143.96480314960627,&quot;left&quot;:48,&quot;top&quot;:100.4616535433071,&quot;width&quot;:864}"/>
</p:tagLst>
</file>

<file path=ppt/tags/tag21.xml><?xml version="1.0" encoding="utf-8"?>
<p:tagLst xmlns:p="http://schemas.openxmlformats.org/presentationml/2006/main">
  <p:tag name="KSO_WM_DIAGRAM_VIRTUALLY_FRAME" val="{&quot;height&quot;:143.96480314960627,&quot;left&quot;:48,&quot;top&quot;:100.4616535433071,&quot;width&quot;:864}"/>
</p:tagLst>
</file>

<file path=ppt/tags/tag22.xml><?xml version="1.0" encoding="utf-8"?>
<p:tagLst xmlns:p="http://schemas.openxmlformats.org/presentationml/2006/main">
  <p:tag name="KSO_WM_DIAGRAM_VIRTUALLY_FRAME" val="{&quot;height&quot;:143.96480314960627,&quot;left&quot;:48,&quot;top&quot;:100.4616535433071,&quot;width&quot;:864}"/>
</p:tagLst>
</file>

<file path=ppt/tags/tag23.xml><?xml version="1.0" encoding="utf-8"?>
<p:tagLst xmlns:p="http://schemas.openxmlformats.org/presentationml/2006/main">
  <p:tag name="KSO_WM_DIAGRAM_VIRTUALLY_FRAME" val="{&quot;height&quot;:143.96480314960627,&quot;left&quot;:48,&quot;top&quot;:100.4616535433071,&quot;width&quot;:864}"/>
</p:tagLst>
</file>

<file path=ppt/tags/tag24.xml><?xml version="1.0" encoding="utf-8"?>
<p:tagLst xmlns:p="http://schemas.openxmlformats.org/presentationml/2006/main">
  <p:tag name="KSO_WM_DIAGRAM_VIRTUALLY_FRAME" val="{&quot;height&quot;:143.96480314960627,&quot;left&quot;:48,&quot;top&quot;:100.4616535433071,&quot;width&quot;:864}"/>
</p:tagLst>
</file>

<file path=ppt/tags/tag25.xml><?xml version="1.0" encoding="utf-8"?>
<p:tagLst xmlns:p="http://schemas.openxmlformats.org/presentationml/2006/main">
  <p:tag name="KSO_WM_DIAGRAM_VIRTUALLY_FRAME" val="{&quot;height&quot;:143.96480314960627,&quot;left&quot;:48,&quot;top&quot;:100.4616535433071,&quot;width&quot;:864}"/>
</p:tagLst>
</file>

<file path=ppt/tags/tag26.xml><?xml version="1.0" encoding="utf-8"?>
<p:tagLst xmlns:p="http://schemas.openxmlformats.org/presentationml/2006/main">
  <p:tag name="KSO_WM_DIAGRAM_VIRTUALLY_FRAME" val="{&quot;height&quot;:143.96480314960627,&quot;left&quot;:48,&quot;top&quot;:100.4616535433071,&quot;width&quot;:864}"/>
</p:tagLst>
</file>

<file path=ppt/tags/tag27.xml><?xml version="1.0" encoding="utf-8"?>
<p:tagLst xmlns:p="http://schemas.openxmlformats.org/presentationml/2006/main">
  <p:tag name="KSO_WM_DIAGRAM_VIRTUALLY_FRAME" val="{&quot;height&quot;:143.96480314960627,&quot;left&quot;:48,&quot;top&quot;:100.4616535433071,&quot;width&quot;:864}"/>
</p:tagLst>
</file>

<file path=ppt/tags/tag28.xml><?xml version="1.0" encoding="utf-8"?>
<p:tagLst xmlns:p="http://schemas.openxmlformats.org/presentationml/2006/main">
  <p:tag name="KSO_WM_DIAGRAM_VIRTUALLY_FRAME" val="{&quot;height&quot;:143.96480314960627,&quot;left&quot;:48,&quot;top&quot;:100.4616535433071,&quot;width&quot;:864}"/>
</p:tagLst>
</file>

<file path=ppt/tags/tag29.xml><?xml version="1.0" encoding="utf-8"?>
<p:tagLst xmlns:p="http://schemas.openxmlformats.org/presentationml/2006/main">
  <p:tag name="KSO_WM_DIAGRAM_VIRTUALLY_FRAME" val="{&quot;height&quot;:143.96480314960627,&quot;left&quot;:48,&quot;top&quot;:100.4616535433071,&quot;width&quot;:864}"/>
</p:tagLst>
</file>

<file path=ppt/tags/tag30.xml><?xml version="1.0" encoding="utf-8"?>
<p:tagLst xmlns:p="http://schemas.openxmlformats.org/presentationml/2006/main">
  <p:tag name="KSO_WM_DIAGRAM_VIRTUALLY_FRAME" val="{&quot;height&quot;:143.96480314960627,&quot;left&quot;:48,&quot;top&quot;:100.4616535433071,&quot;width&quot;:864}"/>
</p:tagLst>
</file>

<file path=ppt/tags/tag31.xml><?xml version="1.0" encoding="utf-8"?>
<p:tagLst xmlns:p="http://schemas.openxmlformats.org/presentationml/2006/main">
  <p:tag name="KSO_WM_DIAGRAM_VIRTUALLY_FRAME" val="{&quot;height&quot;:143.96480314960627,&quot;left&quot;:48,&quot;top&quot;:100.4616535433071,&quot;width&quot;:864}"/>
</p:tagLst>
</file>

<file path=ppt/tags/tag32.xml><?xml version="1.0" encoding="utf-8"?>
<p:tagLst xmlns:p="http://schemas.openxmlformats.org/presentationml/2006/main">
  <p:tag name="KSO_WM_DIAGRAM_VIRTUALLY_FRAME" val="{&quot;height&quot;:353.7264566929134,&quot;left&quot;:48,&quot;top&quot;:100.45,&quot;width&quot;:864}"/>
</p:tagLst>
</file>

<file path=ppt/tags/tag33.xml><?xml version="1.0" encoding="utf-8"?>
<p:tagLst xmlns:p="http://schemas.openxmlformats.org/presentationml/2006/main">
  <p:tag name="KSO_WM_DIAGRAM_VIRTUALLY_FRAME" val="{&quot;height&quot;:353.7264566929134,&quot;left&quot;:48,&quot;top&quot;:100.45,&quot;width&quot;:864}"/>
</p:tagLst>
</file>

<file path=ppt/tags/tag34.xml><?xml version="1.0" encoding="utf-8"?>
<p:tagLst xmlns:p="http://schemas.openxmlformats.org/presentationml/2006/main">
  <p:tag name="KSO_WM_DIAGRAM_VIRTUALLY_FRAME" val="{&quot;height&quot;:353.7264566929134,&quot;left&quot;:48,&quot;top&quot;:100.45,&quot;width&quot;:864}"/>
</p:tagLst>
</file>

<file path=ppt/tags/tag35.xml><?xml version="1.0" encoding="utf-8"?>
<p:tagLst xmlns:p="http://schemas.openxmlformats.org/presentationml/2006/main">
  <p:tag name="KSO_WM_DIAGRAM_VIRTUALLY_FRAME" val="{&quot;height&quot;:353.7264566929134,&quot;left&quot;:48,&quot;top&quot;:100.45,&quot;width&quot;:864}"/>
</p:tagLst>
</file>

<file path=ppt/tags/tag36.xml><?xml version="1.0" encoding="utf-8"?>
<p:tagLst xmlns:p="http://schemas.openxmlformats.org/presentationml/2006/main">
  <p:tag name="KSO_WM_DIAGRAM_VIRTUALLY_FRAME" val="{&quot;height&quot;:353.7264566929134,&quot;left&quot;:48,&quot;top&quot;:100.45,&quot;width&quot;:864}"/>
</p:tagLst>
</file>

<file path=ppt/tags/tag37.xml><?xml version="1.0" encoding="utf-8"?>
<p:tagLst xmlns:p="http://schemas.openxmlformats.org/presentationml/2006/main">
  <p:tag name="KSO_WM_DIAGRAM_VIRTUALLY_FRAME" val="{&quot;height&quot;:143.96480314960627,&quot;left&quot;:48,&quot;top&quot;:100.4616535433071,&quot;width&quot;:864}"/>
</p:tagLst>
</file>

<file path=ppt/tags/tag38.xml><?xml version="1.0" encoding="utf-8"?>
<p:tagLst xmlns:p="http://schemas.openxmlformats.org/presentationml/2006/main">
  <p:tag name="KSO_WM_DIAGRAM_VIRTUALLY_FRAME" val="{&quot;height&quot;:353.7264566929134,&quot;left&quot;:48,&quot;top&quot;:100.45,&quot;width&quot;:864}"/>
</p:tagLst>
</file>

<file path=ppt/tags/tag39.xml><?xml version="1.0" encoding="utf-8"?>
<p:tagLst xmlns:p="http://schemas.openxmlformats.org/presentationml/2006/main">
  <p:tag name="KSO_WM_DIAGRAM_VIRTUALLY_FRAME" val="{&quot;height&quot;:353.7264566929134,&quot;left&quot;:48,&quot;top&quot;:100.45,&quot;width&quot;:864}"/>
</p:tagLst>
</file>

<file path=ppt/tags/tag40.xml><?xml version="1.0" encoding="utf-8"?>
<p:tagLst xmlns:p="http://schemas.openxmlformats.org/presentationml/2006/main">
  <p:tag name="KSO_WM_DIAGRAM_VIRTUALLY_FRAME" val="{&quot;height&quot;:353.7264566929134,&quot;left&quot;:48,&quot;top&quot;:100.45,&quot;width&quot;:864}"/>
</p:tagLst>
</file>

<file path=ppt/tags/tag41.xml><?xml version="1.0" encoding="utf-8"?>
<p:tagLst xmlns:p="http://schemas.openxmlformats.org/presentationml/2006/main">
  <p:tag name="KSO_WM_DIAGRAM_VIRTUALLY_FRAME" val="{&quot;height&quot;:143.96480314960627,&quot;left&quot;:48,&quot;top&quot;:100.4616535433071,&quot;width&quot;:864}"/>
</p:tagLst>
</file>

<file path=ppt/tags/tag42.xml><?xml version="1.0" encoding="utf-8"?>
<p:tagLst xmlns:p="http://schemas.openxmlformats.org/presentationml/2006/main">
  <p:tag name="KSO_WM_DIAGRAM_VIRTUALLY_FRAME" val="{&quot;height&quot;:385.5,&quot;left&quot;:48,&quot;top&quot;:112.5,&quot;width&quot;:911.9999212598425}"/>
</p:tagLst>
</file>

<file path=ppt/tags/tag43.xml><?xml version="1.0" encoding="utf-8"?>
<p:tagLst xmlns:p="http://schemas.openxmlformats.org/presentationml/2006/main">
  <p:tag name="KSO_WM_DIAGRAM_VIRTUALLY_FRAME" val="{&quot;height&quot;:385.5,&quot;left&quot;:48,&quot;top&quot;:112.5,&quot;width&quot;:911.9999212598425}"/>
</p:tagLst>
</file>

<file path=ppt/tags/tag44.xml><?xml version="1.0" encoding="utf-8"?>
<p:tagLst xmlns:p="http://schemas.openxmlformats.org/presentationml/2006/main">
  <p:tag name="KSO_WM_DIAGRAM_VIRTUALLY_FRAME" val="{&quot;height&quot;:385.5,&quot;left&quot;:48,&quot;top&quot;:112.5,&quot;width&quot;:911.9999212598425}"/>
</p:tagLst>
</file>

<file path=ppt/tags/tag45.xml><?xml version="1.0" encoding="utf-8"?>
<p:tagLst xmlns:p="http://schemas.openxmlformats.org/presentationml/2006/main">
  <p:tag name="KSO_WM_DIAGRAM_VIRTUALLY_FRAME" val="{&quot;height&quot;:353.7264566929134,&quot;left&quot;:48,&quot;top&quot;:100.45,&quot;width&quot;:864}"/>
</p:tagLst>
</file>

<file path=ppt/tags/tag46.xml><?xml version="1.0" encoding="utf-8"?>
<p:tagLst xmlns:p="http://schemas.openxmlformats.org/presentationml/2006/main">
  <p:tag name="KSO_WM_DIAGRAM_VIRTUALLY_FRAME" val="{&quot;height&quot;:353.7264566929134,&quot;left&quot;:48,&quot;top&quot;:100.45,&quot;width&quot;:864}"/>
</p:tagLst>
</file>

<file path=ppt/tags/tag47.xml><?xml version="1.0" encoding="utf-8"?>
<p:tagLst xmlns:p="http://schemas.openxmlformats.org/presentationml/2006/main">
  <p:tag name="KSO_WM_DIAGRAM_VIRTUALLY_FRAME" val="{&quot;height&quot;:143.96480314960627,&quot;left&quot;:48,&quot;top&quot;:100.4616535433071,&quot;width&quot;:864}"/>
</p:tagLst>
</file>

<file path=ppt/tags/tag48.xml><?xml version="1.0" encoding="utf-8"?>
<p:tagLst xmlns:p="http://schemas.openxmlformats.org/presentationml/2006/main">
  <p:tag name="KSO_WM_DIAGRAM_VIRTUALLY_FRAME" val="{&quot;height&quot;:353.7264566929134,&quot;left&quot;:48,&quot;top&quot;:100.45,&quot;width&quot;:864}"/>
</p:tagLst>
</file>

<file path=ppt/tags/tag49.xml><?xml version="1.0" encoding="utf-8"?>
<p:tagLst xmlns:p="http://schemas.openxmlformats.org/presentationml/2006/main">
  <p:tag name="KSO_WM_DIAGRAM_VIRTUALLY_FRAME" val="{&quot;height&quot;:353.7264566929134,&quot;left&quot;:48,&quot;top&quot;:100.45,&quot;width&quot;:864}"/>
</p:tagLst>
</file>

<file path=ppt/tags/tag50.xml><?xml version="1.0" encoding="utf-8"?>
<p:tagLst xmlns:p="http://schemas.openxmlformats.org/presentationml/2006/main">
  <p:tag name="KSO_WM_DIAGRAM_VIRTUALLY_FRAME" val="{&quot;height&quot;:143.96480314960627,&quot;left&quot;:48,&quot;top&quot;:100.4616535433071,&quot;width&quot;:864}"/>
</p:tagLst>
</file>

<file path=ppt/tags/tag51.xml><?xml version="1.0" encoding="utf-8"?>
<p:tagLst xmlns:p="http://schemas.openxmlformats.org/presentationml/2006/main">
  <p:tag name="KSO_WM_DIAGRAM_VIRTUALLY_FRAME" val="{&quot;height&quot;:353.7264566929134,&quot;left&quot;:48,&quot;top&quot;:100.45,&quot;width&quot;:864}"/>
</p:tagLst>
</file>

<file path=ppt/tags/tag52.xml><?xml version="1.0" encoding="utf-8"?>
<p:tagLst xmlns:p="http://schemas.openxmlformats.org/presentationml/2006/main">
  <p:tag name="KSO_WM_DIAGRAM_VIRTUALLY_FRAME" val="{&quot;height&quot;:353.7264566929134,&quot;left&quot;:48,&quot;top&quot;:100.45,&quot;width&quot;:864}"/>
</p:tagLst>
</file>

<file path=ppt/tags/tag53.xml><?xml version="1.0" encoding="utf-8"?>
<p:tagLst xmlns:p="http://schemas.openxmlformats.org/presentationml/2006/main">
  <p:tag name="KSO_WM_DIAGRAM_VIRTUALLY_FRAME" val="{&quot;height&quot;:143.96480314960627,&quot;left&quot;:48,&quot;top&quot;:100.4616535433071,&quot;width&quot;:864}"/>
</p:tagLst>
</file>

<file path=ppt/tags/tag54.xml><?xml version="1.0" encoding="utf-8"?>
<p:tagLst xmlns:p="http://schemas.openxmlformats.org/presentationml/2006/main">
  <p:tag name="KSO_WM_DIAGRAM_VIRTUALLY_FRAME" val="{&quot;height&quot;:369,&quot;left&quot;:48,&quot;top&quot;:129,&quot;width&quot;:864}"/>
</p:tagLst>
</file>

<file path=ppt/tags/tag55.xml><?xml version="1.0" encoding="utf-8"?>
<p:tagLst xmlns:p="http://schemas.openxmlformats.org/presentationml/2006/main">
  <p:tag name="KSO_WM_DIAGRAM_VIRTUALLY_FRAME" val="{&quot;height&quot;:369,&quot;left&quot;:48,&quot;top&quot;:129,&quot;width&quot;:864}"/>
</p:tagLst>
</file>

<file path=ppt/tags/tag56.xml><?xml version="1.0" encoding="utf-8"?>
<p:tagLst xmlns:p="http://schemas.openxmlformats.org/presentationml/2006/main">
  <p:tag name="KSO_WM_DIAGRAM_VIRTUALLY_FRAME" val="{&quot;height&quot;:369,&quot;left&quot;:48,&quot;top&quot;:129,&quot;width&quot;:864}"/>
</p:tagLst>
</file>

<file path=ppt/tags/tag57.xml><?xml version="1.0" encoding="utf-8"?>
<p:tagLst xmlns:p="http://schemas.openxmlformats.org/presentationml/2006/main">
  <p:tag name="KSO_WM_DIAGRAM_VIRTUALLY_FRAME" val="{&quot;height&quot;:369,&quot;left&quot;:48,&quot;top&quot;:129,&quot;width&quot;:864}"/>
</p:tagLst>
</file>

<file path=ppt/tags/tag58.xml><?xml version="1.0" encoding="utf-8"?>
<p:tagLst xmlns:p="http://schemas.openxmlformats.org/presentationml/2006/main">
  <p:tag name="KSO_WM_DIAGRAM_VIRTUALLY_FRAME" val="{&quot;height&quot;:369,&quot;left&quot;:48,&quot;top&quot;:129,&quot;width&quot;:864}"/>
</p:tagLst>
</file>

<file path=ppt/tags/tag59.xml><?xml version="1.0" encoding="utf-8"?>
<p:tagLst xmlns:p="http://schemas.openxmlformats.org/presentationml/2006/main">
  <p:tag name="KSO_WM_DIAGRAM_VIRTUALLY_FRAME" val="{&quot;height&quot;:369,&quot;left&quot;:48,&quot;top&quot;:129,&quot;width&quot;:864}"/>
</p:tagLst>
</file>

<file path=ppt/tags/tag60.xml><?xml version="1.0" encoding="utf-8"?>
<p:tagLst xmlns:p="http://schemas.openxmlformats.org/presentationml/2006/main">
  <p:tag name="KSO_WM_DIAGRAM_VIRTUALLY_FRAME" val="{&quot;height&quot;:369,&quot;left&quot;:48,&quot;top&quot;:129,&quot;width&quot;:864}"/>
</p:tagLst>
</file>

<file path=ppt/tags/tag61.xml><?xml version="1.0" encoding="utf-8"?>
<p:tagLst xmlns:p="http://schemas.openxmlformats.org/presentationml/2006/main">
  <p:tag name="KSO_WM_DIAGRAM_VIRTUALLY_FRAME" val="{&quot;height&quot;:369,&quot;left&quot;:48,&quot;top&quot;:129,&quot;width&quot;:86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3577</Words>
  <Application>WPS 演示</Application>
  <PresentationFormat>On-screen Show (4:3)</PresentationFormat>
  <Paragraphs>201</Paragraphs>
  <Slides>11</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11</vt:i4>
      </vt:variant>
    </vt:vector>
  </HeadingPairs>
  <TitlesOfParts>
    <vt:vector size="24" baseType="lpstr">
      <vt:lpstr>Arial</vt:lpstr>
      <vt:lpstr>宋体</vt:lpstr>
      <vt:lpstr>Wingdings</vt:lpstr>
      <vt:lpstr>Arial</vt:lpstr>
      <vt:lpstr>Times New Roman</vt:lpstr>
      <vt:lpstr>仿宋</vt:lpstr>
      <vt:lpstr>Noto Sans TC</vt:lpstr>
      <vt:lpstr>Segoe Print</vt:lpstr>
      <vt:lpstr>微软雅黑</vt:lpstr>
      <vt:lpstr>Arial Unicode MS</vt:lpstr>
      <vt:lpstr>Calibri</vt:lpstr>
      <vt:lpstr>Noto Sans TC</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generated using python-pptx</dc:description>
  <cp:lastModifiedBy>Jason</cp:lastModifiedBy>
  <cp:revision>9</cp:revision>
  <dcterms:created xsi:type="dcterms:W3CDTF">2013-01-27T09:14:00Z</dcterms:created>
  <dcterms:modified xsi:type="dcterms:W3CDTF">2026-10-11T15:44:59Z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2052-12.1.0.28488</vt:lpwstr>
  </property>
  <property fmtid="{D5CDD505-2E9C-101B-9397-08002B2CF9AE}" pid="3" name="ICV">
    <vt:lpwstr>454F57E0212648F0865A053283D2399B_12</vt:lpwstr>
  </property>
</Properties>
</file>