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</p:sldMasterIdLst>
  <p:notesMasterIdLst>
    <p:notesMasterId r:id="rId5"/>
  </p:notesMasterIdLst>
  <p:handoutMasterIdLst>
    <p:handoutMasterId r:id="rId39"/>
  </p:handoutMasterIdLst>
  <p:sldIdLst>
    <p:sldId id="256" r:id="rId4"/>
    <p:sldId id="257" r:id="rId6"/>
    <p:sldId id="264" r:id="rId7"/>
    <p:sldId id="357" r:id="rId8"/>
    <p:sldId id="262" r:id="rId9"/>
    <p:sldId id="259" r:id="rId10"/>
    <p:sldId id="276" r:id="rId11"/>
    <p:sldId id="277" r:id="rId12"/>
    <p:sldId id="358" r:id="rId13"/>
    <p:sldId id="266" r:id="rId14"/>
    <p:sldId id="263" r:id="rId15"/>
    <p:sldId id="305" r:id="rId16"/>
    <p:sldId id="306" r:id="rId17"/>
    <p:sldId id="336" r:id="rId18"/>
    <p:sldId id="337" r:id="rId19"/>
    <p:sldId id="307" r:id="rId20"/>
    <p:sldId id="333" r:id="rId21"/>
    <p:sldId id="338" r:id="rId22"/>
    <p:sldId id="339" r:id="rId23"/>
    <p:sldId id="334" r:id="rId24"/>
    <p:sldId id="268" r:id="rId25"/>
    <p:sldId id="331" r:id="rId26"/>
    <p:sldId id="332" r:id="rId27"/>
    <p:sldId id="335" r:id="rId28"/>
    <p:sldId id="326" r:id="rId29"/>
    <p:sldId id="265" r:id="rId30"/>
    <p:sldId id="327" r:id="rId31"/>
    <p:sldId id="328" r:id="rId32"/>
    <p:sldId id="284" r:id="rId33"/>
    <p:sldId id="329" r:id="rId34"/>
    <p:sldId id="269" r:id="rId35"/>
    <p:sldId id="272" r:id="rId36"/>
    <p:sldId id="270" r:id="rId37"/>
    <p:sldId id="330" r:id="rId38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06" userDrawn="1">
          <p15:clr>
            <a:srgbClr val="A4A3A4"/>
          </p15:clr>
        </p15:guide>
        <p15:guide id="4" pos="415" userDrawn="1">
          <p15:clr>
            <a:srgbClr val="A4A3A4"/>
          </p15:clr>
        </p15:guide>
        <p15:guide id="5" pos="7265" userDrawn="1">
          <p15:clr>
            <a:srgbClr val="A4A3A4"/>
          </p15:clr>
        </p15:guide>
        <p15:guide id="6" orient="horz" pos="4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D83"/>
    <a:srgbClr val="D2B08E"/>
    <a:srgbClr val="E5D1BD"/>
    <a:srgbClr val="5C819D"/>
    <a:srgbClr val="BE9D78"/>
    <a:srgbClr val="CCB194"/>
    <a:srgbClr val="245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52" autoAdjust="0"/>
    <p:restoredTop sz="94660"/>
  </p:normalViewPr>
  <p:slideViewPr>
    <p:cSldViewPr snapToGrid="0" showGuides="1">
      <p:cViewPr>
        <p:scale>
          <a:sx n="110" d="100"/>
          <a:sy n="110" d="100"/>
        </p:scale>
        <p:origin x="528" y="346"/>
      </p:cViewPr>
      <p:guideLst>
        <p:guide orient="horz" pos="2160"/>
        <p:guide pos="3840"/>
        <p:guide orient="horz" pos="3906"/>
        <p:guide pos="415"/>
        <p:guide pos="7265"/>
        <p:guide orient="horz" pos="4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3" Type="http://schemas.openxmlformats.org/officeDocument/2006/relationships/tags" Target="tags/tag22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1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2B08E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8</c:v>
                </c:pt>
                <c:pt idx="2">
                  <c:v>10</c:v>
                </c:pt>
                <c:pt idx="3">
                  <c:v>13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295D83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7464576"/>
        <c:axId val="557466368"/>
      </c:barChart>
      <c:catAx>
        <c:axId val="55746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ro" panose="02000506000000020004" pitchFamily="50" charset="0"/>
                <a:ea typeface="+mn-ea"/>
                <a:cs typeface="+mn-cs"/>
              </a:defRPr>
            </a:pPr>
          </a:p>
        </c:txPr>
        <c:crossAx val="557466368"/>
        <c:crosses val="autoZero"/>
        <c:auto val="1"/>
        <c:lblAlgn val="ctr"/>
        <c:lblOffset val="100"/>
        <c:noMultiLvlLbl val="0"/>
      </c:catAx>
      <c:valAx>
        <c:axId val="557466368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ro" panose="02000506000000020004" pitchFamily="50" charset="0"/>
                <a:ea typeface="+mn-ea"/>
                <a:cs typeface="+mn-cs"/>
              </a:defRPr>
            </a:pPr>
          </a:p>
        </c:txPr>
        <c:crossAx val="557464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ro" panose="02000506000000020004" pitchFamily="50" charset="0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3f296523-7139-47b9-8706-a8ad814977f3}"/>
      </c:ext>
    </c:extLst>
  </c:chart>
  <c:spPr>
    <a:noFill/>
    <a:ln>
      <a:noFill/>
    </a:ln>
    <a:effectLst/>
  </c:spPr>
  <c:txPr>
    <a:bodyPr/>
    <a:lstStyle/>
    <a:p>
      <a:pPr>
        <a:defRPr lang="zh-CN">
          <a:latin typeface="Hero" panose="02000506000000020004" pitchFamily="50" charset="0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#2">
  <dgm:title val=""/>
  <dgm:desc val=""/>
  <dgm:catLst>
    <dgm:cat type="accent6" pri="11500"/>
  </dgm:catLst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86D1A3-B6DE-C34B-8728-349D8DFBA2B8}" type="doc">
      <dgm:prSet loTypeId="urn:microsoft.com/office/officeart/2005/8/layout/target1" loCatId="" qsTypeId="urn:microsoft.com/office/officeart/2005/8/quickstyle/simple1#4" qsCatId="simple" csTypeId="urn:microsoft.com/office/officeart/2005/8/colors/accent6_5#2" csCatId="accent6" phldr="1"/>
      <dgm:spPr/>
    </dgm:pt>
    <dgm:pt modelId="{FF7D3A9D-C88D-0B48-85A0-44ED90120C78}">
      <dgm:prSet phldrT="[Text]" custT="1"/>
      <dgm:spPr/>
      <dgm:t>
        <a:bodyPr/>
        <a:lstStyle/>
        <a:p>
          <a:r>
            <a:rPr lang="en-US" sz="900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患者病情分析</a:t>
          </a:r>
          <a:r>
            <a:rPr lang="zh-CN" altLang="en-US" sz="900" b="1" i="0" dirty="0">
              <a:latin typeface="TencentSans W7" panose="020C04030202040F0204" pitchFamily="34" charset="-122"/>
              <a:ea typeface="TencentSans W7" panose="020C04030202040F0204" pitchFamily="34" charset="-122"/>
            </a:rPr>
            <a:t>，</a:t>
          </a:r>
          <a:r>
            <a:rPr lang="en-US" sz="900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提升医生效率</a:t>
          </a:r>
          <a:r>
            <a:rPr lang="zh-CN" altLang="en-US" sz="900" b="1" i="0" dirty="0">
              <a:solidFill>
                <a:srgbClr val="0052D9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（</a:t>
          </a:r>
          <a:r>
            <a:rPr lang="en-US" altLang="zh-CN" sz="900" b="1" i="0" dirty="0">
              <a:solidFill>
                <a:srgbClr val="0052D9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AI</a:t>
          </a:r>
          <a:r>
            <a:rPr lang="zh-CN" altLang="en-US" sz="900" b="1" i="0" dirty="0">
              <a:solidFill>
                <a:srgbClr val="0052D9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）</a:t>
          </a:r>
          <a:endParaRPr lang="en-US" sz="900" b="1" i="0" dirty="0">
            <a:solidFill>
              <a:srgbClr val="0052D9"/>
            </a:solidFill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582834A7-B2B0-2648-BB53-42F96692FC9B}" cxnId="{AEBADEA7-017E-8A4E-AE83-BFA9AAD339F5}" type="parTrans">
      <dgm:prSet/>
      <dgm:spPr/>
      <dgm:t>
        <a:bodyPr/>
        <a:lstStyle/>
        <a:p>
          <a:endParaRPr lang="en-US"/>
        </a:p>
      </dgm:t>
    </dgm:pt>
    <dgm:pt modelId="{9C6E3167-D80B-EC40-B7AF-9A91A01FF014}" cxnId="{AEBADEA7-017E-8A4E-AE83-BFA9AAD339F5}" type="sibTrans">
      <dgm:prSet/>
      <dgm:spPr/>
      <dgm:t>
        <a:bodyPr/>
        <a:lstStyle/>
        <a:p>
          <a:endParaRPr lang="en-US"/>
        </a:p>
      </dgm:t>
    </dgm:pt>
    <dgm:pt modelId="{E0E2456D-8205-5C4B-8E29-6C6FA800CB85}">
      <dgm:prSet phldrT="[Text]" custT="1"/>
      <dgm:spPr/>
      <dgm:t>
        <a:bodyPr/>
        <a:lstStyle/>
        <a:p>
          <a:r>
            <a:rPr lang="en-US" sz="900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帮助医生</a:t>
          </a:r>
          <a:r>
            <a:rPr lang="en-US" altLang="zh-CN" sz="900" b="1" i="0" dirty="0">
              <a:latin typeface="TencentSans W7" panose="020C04030202040F0204" pitchFamily="34" charset="-122"/>
              <a:ea typeface="TencentSans W7" panose="020C04030202040F0204" pitchFamily="34" charset="-122"/>
            </a:rPr>
            <a:t>/</a:t>
          </a:r>
          <a:r>
            <a:rPr lang="zh-CN" altLang="en-US" sz="900" b="1" i="0" dirty="0">
              <a:latin typeface="TencentSans W7" panose="020C04030202040F0204" pitchFamily="34" charset="-122"/>
              <a:ea typeface="TencentSans W7" panose="020C04030202040F0204" pitchFamily="34" charset="-122"/>
            </a:rPr>
            <a:t>医院管理数据，打通院外数据</a:t>
          </a:r>
          <a:r>
            <a:rPr lang="zh-CN" altLang="en-US" sz="900" b="1" i="0" dirty="0">
              <a:solidFill>
                <a:srgbClr val="0052D9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（结构化）</a:t>
          </a:r>
          <a:endParaRPr lang="en-US" sz="900" b="1" i="0" dirty="0">
            <a:solidFill>
              <a:srgbClr val="0052D9"/>
            </a:solidFill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33841580-0A18-C94B-9633-5C03EE394049}" cxnId="{9D1A0EA7-08E4-F145-A74C-A4E967C21A0A}" type="parTrans">
      <dgm:prSet/>
      <dgm:spPr/>
      <dgm:t>
        <a:bodyPr/>
        <a:lstStyle/>
        <a:p>
          <a:endParaRPr lang="en-US"/>
        </a:p>
      </dgm:t>
    </dgm:pt>
    <dgm:pt modelId="{4D1529B5-7488-AC46-9BD0-7C4AF3FD40B2}" cxnId="{9D1A0EA7-08E4-F145-A74C-A4E967C21A0A}" type="sibTrans">
      <dgm:prSet/>
      <dgm:spPr/>
      <dgm:t>
        <a:bodyPr/>
        <a:lstStyle/>
        <a:p>
          <a:endParaRPr lang="en-US"/>
        </a:p>
      </dgm:t>
    </dgm:pt>
    <dgm:pt modelId="{5546C653-8CF7-7A49-B702-C8E3780D0F9E}">
      <dgm:prSet phldrT="[Text]" custT="1"/>
      <dgm:spPr/>
      <dgm:t>
        <a:bodyPr/>
        <a:lstStyle/>
        <a:p>
          <a:r>
            <a:rPr lang="en-US" sz="900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依据患者病情生成并提示患者随访计划</a:t>
          </a:r>
          <a:r>
            <a:rPr lang="zh-CN" altLang="en-US" sz="900" b="1" i="0" dirty="0">
              <a:solidFill>
                <a:srgbClr val="0052D9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（知识库）</a:t>
          </a:r>
          <a:endParaRPr lang="en-US" sz="900" b="1" i="0" dirty="0">
            <a:solidFill>
              <a:srgbClr val="0052D9"/>
            </a:solidFill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67178BBC-8A06-4A43-B928-0BE2EFE3DD16}" cxnId="{7E3F2E06-9CDB-8C48-9845-AF1DAB482CF1}" type="parTrans">
      <dgm:prSet/>
      <dgm:spPr/>
      <dgm:t>
        <a:bodyPr/>
        <a:lstStyle/>
        <a:p>
          <a:endParaRPr lang="en-US"/>
        </a:p>
      </dgm:t>
    </dgm:pt>
    <dgm:pt modelId="{58FD2A31-4F14-D542-A52B-6F0A1E2C2AA8}" cxnId="{7E3F2E06-9CDB-8C48-9845-AF1DAB482CF1}" type="sibTrans">
      <dgm:prSet/>
      <dgm:spPr/>
      <dgm:t>
        <a:bodyPr/>
        <a:lstStyle/>
        <a:p>
          <a:endParaRPr lang="en-US"/>
        </a:p>
      </dgm:t>
    </dgm:pt>
    <dgm:pt modelId="{06336C67-5F10-0C4E-938F-251B001EE728}" type="pres">
      <dgm:prSet presAssocID="{FB86D1A3-B6DE-C34B-8728-349D8DFBA2B8}" presName="composite" presStyleCnt="0">
        <dgm:presLayoutVars>
          <dgm:chMax val="5"/>
          <dgm:dir/>
          <dgm:resizeHandles val="exact"/>
        </dgm:presLayoutVars>
      </dgm:prSet>
      <dgm:spPr/>
    </dgm:pt>
    <dgm:pt modelId="{1C4C0B5A-11CA-9841-BE61-4898C45D276A}" type="pres">
      <dgm:prSet presAssocID="{FF7D3A9D-C88D-0B48-85A0-44ED90120C78}" presName="circle1" presStyleLbl="lnNode1" presStyleIdx="0" presStyleCnt="3"/>
      <dgm:spPr/>
    </dgm:pt>
    <dgm:pt modelId="{0EA194FA-2558-C548-B38C-6D8E9F315577}" type="pres">
      <dgm:prSet presAssocID="{FF7D3A9D-C88D-0B48-85A0-44ED90120C78}" presName="text1" presStyleLbl="revTx" presStyleIdx="0" presStyleCnt="3" custScaleX="171787">
        <dgm:presLayoutVars>
          <dgm:bulletEnabled val="1"/>
        </dgm:presLayoutVars>
      </dgm:prSet>
      <dgm:spPr/>
    </dgm:pt>
    <dgm:pt modelId="{5DFDB95C-B866-BF41-A098-A743F7DD4C0F}" type="pres">
      <dgm:prSet presAssocID="{FF7D3A9D-C88D-0B48-85A0-44ED90120C78}" presName="line1" presStyleLbl="callout" presStyleIdx="0" presStyleCnt="6"/>
      <dgm:spPr/>
    </dgm:pt>
    <dgm:pt modelId="{530F19D2-C4A2-154F-9F0F-F6FB5267D145}" type="pres">
      <dgm:prSet presAssocID="{FF7D3A9D-C88D-0B48-85A0-44ED90120C78}" presName="d1" presStyleLbl="callout" presStyleIdx="1" presStyleCnt="6"/>
      <dgm:spPr/>
    </dgm:pt>
    <dgm:pt modelId="{3E6499AF-5C2D-1944-9D72-09E77A35DB13}" type="pres">
      <dgm:prSet presAssocID="{E0E2456D-8205-5C4B-8E29-6C6FA800CB85}" presName="circle2" presStyleLbl="lnNode1" presStyleIdx="1" presStyleCnt="3"/>
      <dgm:spPr/>
    </dgm:pt>
    <dgm:pt modelId="{F28942A6-66AC-274E-93F2-2A19DED25221}" type="pres">
      <dgm:prSet presAssocID="{E0E2456D-8205-5C4B-8E29-6C6FA800CB85}" presName="text2" presStyleLbl="revTx" presStyleIdx="1" presStyleCnt="3" custScaleX="171787">
        <dgm:presLayoutVars>
          <dgm:bulletEnabled val="1"/>
        </dgm:presLayoutVars>
      </dgm:prSet>
      <dgm:spPr/>
    </dgm:pt>
    <dgm:pt modelId="{1F09BC6F-C9C5-1F4F-BC17-FB63E7B2B479}" type="pres">
      <dgm:prSet presAssocID="{E0E2456D-8205-5C4B-8E29-6C6FA800CB85}" presName="line2" presStyleLbl="callout" presStyleIdx="2" presStyleCnt="6"/>
      <dgm:spPr/>
    </dgm:pt>
    <dgm:pt modelId="{C8E7F6E0-F047-9B45-B8F7-191D9166E970}" type="pres">
      <dgm:prSet presAssocID="{E0E2456D-8205-5C4B-8E29-6C6FA800CB85}" presName="d2" presStyleLbl="callout" presStyleIdx="3" presStyleCnt="6"/>
      <dgm:spPr/>
    </dgm:pt>
    <dgm:pt modelId="{9866C1ED-2D3B-664C-A964-CC5D648E1737}" type="pres">
      <dgm:prSet presAssocID="{5546C653-8CF7-7A49-B702-C8E3780D0F9E}" presName="circle3" presStyleLbl="lnNode1" presStyleIdx="2" presStyleCnt="3"/>
      <dgm:spPr/>
    </dgm:pt>
    <dgm:pt modelId="{CC21B256-73EA-5547-ABDE-E24FA672CC5C}" type="pres">
      <dgm:prSet presAssocID="{5546C653-8CF7-7A49-B702-C8E3780D0F9E}" presName="text3" presStyleLbl="revTx" presStyleIdx="2" presStyleCnt="3" custScaleX="171787">
        <dgm:presLayoutVars>
          <dgm:bulletEnabled val="1"/>
        </dgm:presLayoutVars>
      </dgm:prSet>
      <dgm:spPr/>
    </dgm:pt>
    <dgm:pt modelId="{D4C90D70-FF02-884C-BD41-B76C5B49A5A2}" type="pres">
      <dgm:prSet presAssocID="{5546C653-8CF7-7A49-B702-C8E3780D0F9E}" presName="line3" presStyleLbl="callout" presStyleIdx="4" presStyleCnt="6"/>
      <dgm:spPr/>
    </dgm:pt>
    <dgm:pt modelId="{0F5BA7D8-9AD9-0347-980D-9C1D1256C721}" type="pres">
      <dgm:prSet presAssocID="{5546C653-8CF7-7A49-B702-C8E3780D0F9E}" presName="d3" presStyleLbl="callout" presStyleIdx="5" presStyleCnt="6"/>
      <dgm:spPr/>
    </dgm:pt>
  </dgm:ptLst>
  <dgm:cxnLst>
    <dgm:cxn modelId="{7E3F2E06-9CDB-8C48-9845-AF1DAB482CF1}" srcId="{FB86D1A3-B6DE-C34B-8728-349D8DFBA2B8}" destId="{5546C653-8CF7-7A49-B702-C8E3780D0F9E}" srcOrd="2" destOrd="0" parTransId="{67178BBC-8A06-4A43-B928-0BE2EFE3DD16}" sibTransId="{58FD2A31-4F14-D542-A52B-6F0A1E2C2AA8}"/>
    <dgm:cxn modelId="{943AA681-694B-1D42-AA4D-7C4B51FF6DBD}" type="presOf" srcId="{FB86D1A3-B6DE-C34B-8728-349D8DFBA2B8}" destId="{06336C67-5F10-0C4E-938F-251B001EE728}" srcOrd="0" destOrd="0" presId="urn:microsoft.com/office/officeart/2005/8/layout/target1"/>
    <dgm:cxn modelId="{1AF77E94-9F57-3B4A-A6C1-C6C7980D6C36}" type="presOf" srcId="{E0E2456D-8205-5C4B-8E29-6C6FA800CB85}" destId="{F28942A6-66AC-274E-93F2-2A19DED25221}" srcOrd="0" destOrd="0" presId="urn:microsoft.com/office/officeart/2005/8/layout/target1"/>
    <dgm:cxn modelId="{BD2B21A0-B37E-F940-84AF-9BE797E12F26}" type="presOf" srcId="{5546C653-8CF7-7A49-B702-C8E3780D0F9E}" destId="{CC21B256-73EA-5547-ABDE-E24FA672CC5C}" srcOrd="0" destOrd="0" presId="urn:microsoft.com/office/officeart/2005/8/layout/target1"/>
    <dgm:cxn modelId="{9D1A0EA7-08E4-F145-A74C-A4E967C21A0A}" srcId="{FB86D1A3-B6DE-C34B-8728-349D8DFBA2B8}" destId="{E0E2456D-8205-5C4B-8E29-6C6FA800CB85}" srcOrd="1" destOrd="0" parTransId="{33841580-0A18-C94B-9633-5C03EE394049}" sibTransId="{4D1529B5-7488-AC46-9BD0-7C4AF3FD40B2}"/>
    <dgm:cxn modelId="{AEBADEA7-017E-8A4E-AE83-BFA9AAD339F5}" srcId="{FB86D1A3-B6DE-C34B-8728-349D8DFBA2B8}" destId="{FF7D3A9D-C88D-0B48-85A0-44ED90120C78}" srcOrd="0" destOrd="0" parTransId="{582834A7-B2B0-2648-BB53-42F96692FC9B}" sibTransId="{9C6E3167-D80B-EC40-B7AF-9A91A01FF014}"/>
    <dgm:cxn modelId="{2B7D13BA-6B5B-754C-922E-B5602A9B28F1}" type="presOf" srcId="{FF7D3A9D-C88D-0B48-85A0-44ED90120C78}" destId="{0EA194FA-2558-C548-B38C-6D8E9F315577}" srcOrd="0" destOrd="0" presId="urn:microsoft.com/office/officeart/2005/8/layout/target1"/>
    <dgm:cxn modelId="{743AD2F5-22B1-E549-B469-233EAF15D793}" type="presParOf" srcId="{06336C67-5F10-0C4E-938F-251B001EE728}" destId="{1C4C0B5A-11CA-9841-BE61-4898C45D276A}" srcOrd="0" destOrd="0" presId="urn:microsoft.com/office/officeart/2005/8/layout/target1"/>
    <dgm:cxn modelId="{9CE01076-5BBE-574B-92DB-90C37CDBA421}" type="presParOf" srcId="{06336C67-5F10-0C4E-938F-251B001EE728}" destId="{0EA194FA-2558-C548-B38C-6D8E9F315577}" srcOrd="1" destOrd="0" presId="urn:microsoft.com/office/officeart/2005/8/layout/target1"/>
    <dgm:cxn modelId="{BD0D64A3-9F0F-4B4F-A99A-B31BA579751A}" type="presParOf" srcId="{06336C67-5F10-0C4E-938F-251B001EE728}" destId="{5DFDB95C-B866-BF41-A098-A743F7DD4C0F}" srcOrd="2" destOrd="0" presId="urn:microsoft.com/office/officeart/2005/8/layout/target1"/>
    <dgm:cxn modelId="{D7146A0C-97C3-8B47-91F1-6D99F2C6632F}" type="presParOf" srcId="{06336C67-5F10-0C4E-938F-251B001EE728}" destId="{530F19D2-C4A2-154F-9F0F-F6FB5267D145}" srcOrd="3" destOrd="0" presId="urn:microsoft.com/office/officeart/2005/8/layout/target1"/>
    <dgm:cxn modelId="{56DFA5EF-CF05-5046-B287-ADFCF6C4761C}" type="presParOf" srcId="{06336C67-5F10-0C4E-938F-251B001EE728}" destId="{3E6499AF-5C2D-1944-9D72-09E77A35DB13}" srcOrd="4" destOrd="0" presId="urn:microsoft.com/office/officeart/2005/8/layout/target1"/>
    <dgm:cxn modelId="{798C720E-F96A-DC4E-8FE3-AB34999D36C0}" type="presParOf" srcId="{06336C67-5F10-0C4E-938F-251B001EE728}" destId="{F28942A6-66AC-274E-93F2-2A19DED25221}" srcOrd="5" destOrd="0" presId="urn:microsoft.com/office/officeart/2005/8/layout/target1"/>
    <dgm:cxn modelId="{1602E82A-B9CE-C645-A42F-63BD9A23DB61}" type="presParOf" srcId="{06336C67-5F10-0C4E-938F-251B001EE728}" destId="{1F09BC6F-C9C5-1F4F-BC17-FB63E7B2B479}" srcOrd="6" destOrd="0" presId="urn:microsoft.com/office/officeart/2005/8/layout/target1"/>
    <dgm:cxn modelId="{78BA34B4-9BD1-6340-AD66-BD1C6932DBA6}" type="presParOf" srcId="{06336C67-5F10-0C4E-938F-251B001EE728}" destId="{C8E7F6E0-F047-9B45-B8F7-191D9166E970}" srcOrd="7" destOrd="0" presId="urn:microsoft.com/office/officeart/2005/8/layout/target1"/>
    <dgm:cxn modelId="{D88B9841-62EF-7944-A628-0F41950980CD}" type="presParOf" srcId="{06336C67-5F10-0C4E-938F-251B001EE728}" destId="{9866C1ED-2D3B-664C-A964-CC5D648E1737}" srcOrd="8" destOrd="0" presId="urn:microsoft.com/office/officeart/2005/8/layout/target1"/>
    <dgm:cxn modelId="{9F6C9E89-1A02-5349-91AA-58621584E0B5}" type="presParOf" srcId="{06336C67-5F10-0C4E-938F-251B001EE728}" destId="{CC21B256-73EA-5547-ABDE-E24FA672CC5C}" srcOrd="9" destOrd="0" presId="urn:microsoft.com/office/officeart/2005/8/layout/target1"/>
    <dgm:cxn modelId="{80E1EF4F-7153-F141-9EDC-B6C558059228}" type="presParOf" srcId="{06336C67-5F10-0C4E-938F-251B001EE728}" destId="{D4C90D70-FF02-884C-BD41-B76C5B49A5A2}" srcOrd="10" destOrd="0" presId="urn:microsoft.com/office/officeart/2005/8/layout/target1"/>
    <dgm:cxn modelId="{41D6A91A-0253-D746-82C1-39D5EF6E3D03}" type="presParOf" srcId="{06336C67-5F10-0C4E-938F-251B001EE728}" destId="{0F5BA7D8-9AD9-0347-980D-9C1D1256C721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7C9351-CCE5-6E46-97B5-DE8B62CCE0E7}" type="doc">
      <dgm:prSet loTypeId="urn:microsoft.com/office/officeart/2005/8/layout/equation1" loCatId="" qsTypeId="urn:microsoft.com/office/officeart/2005/8/quickstyle/simple1#5" qsCatId="simple" csTypeId="urn:microsoft.com/office/officeart/2005/8/colors/accent1_2#3" csCatId="accent1" phldr="1"/>
      <dgm:spPr/>
    </dgm:pt>
    <dgm:pt modelId="{0058B3A5-E445-A84F-ABFF-57496B6E0224}">
      <dgm:prSet phldrT="[Text]"/>
      <dgm:spPr/>
      <dgm:t>
        <a:bodyPr/>
        <a:lstStyle/>
        <a:p>
          <a:pPr marL="0">
            <a:lnSpc>
              <a:spcPct val="100000"/>
            </a:lnSpc>
            <a:spcAft>
              <a:spcPts val="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传统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  <a:p>
          <a:pPr marL="0">
            <a:lnSpc>
              <a:spcPct val="100000"/>
            </a:lnSpc>
            <a:spcAft>
              <a:spcPts val="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随访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697BD3DC-5824-1548-BEA7-45E19869CE6B}" cxnId="{0D90B345-B4B6-2341-9DF3-CBFF2A2C4D18}" type="parTrans">
      <dgm:prSet/>
      <dgm:spPr/>
      <dgm:t>
        <a:bodyPr/>
        <a:lstStyle/>
        <a:p>
          <a:endParaRPr lang="en-US">
            <a:latin typeface="TTTGB Medium" panose="020C06030202040F0204" pitchFamily="34" charset="-128"/>
            <a:ea typeface="TTTGB Medium" panose="020C06030202040F0204" pitchFamily="34" charset="-128"/>
          </a:endParaRPr>
        </a:p>
      </dgm:t>
    </dgm:pt>
    <dgm:pt modelId="{693E9A9D-D8DE-E648-9AE4-971B78234807}" cxnId="{0D90B345-B4B6-2341-9DF3-CBFF2A2C4D18}" type="sibTrans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0">
            <a:lnSpc>
              <a:spcPct val="100000"/>
            </a:lnSpc>
            <a:spcAft>
              <a:spcPts val="0"/>
            </a:spcAft>
          </a:pPr>
          <a:endParaRPr lang="en-US" b="1" i="0"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43E30716-CF19-1F4E-8981-549C2E9F2F81}">
      <dgm:prSet phldrT="[Text]"/>
      <dgm:spPr/>
      <dgm:t>
        <a:bodyPr/>
        <a:lstStyle/>
        <a:p>
          <a:pPr marL="0">
            <a:lnSpc>
              <a:spcPct val="100000"/>
            </a:lnSpc>
            <a:spcAft>
              <a:spcPts val="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线上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  <a:p>
          <a:pPr marL="0">
            <a:lnSpc>
              <a:spcPct val="100000"/>
            </a:lnSpc>
            <a:spcAft>
              <a:spcPts val="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复诊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1DD544C6-AA9F-354A-BA0A-8C0F4DDD884B}" cxnId="{8FAEDB13-31CA-9E47-A3C7-37A805DAD1A5}" type="parTrans">
      <dgm:prSet/>
      <dgm:spPr/>
      <dgm:t>
        <a:bodyPr/>
        <a:lstStyle/>
        <a:p>
          <a:endParaRPr lang="en-US">
            <a:latin typeface="TTTGB Medium" panose="020C06030202040F0204" pitchFamily="34" charset="-128"/>
            <a:ea typeface="TTTGB Medium" panose="020C06030202040F0204" pitchFamily="34" charset="-128"/>
          </a:endParaRPr>
        </a:p>
      </dgm:t>
    </dgm:pt>
    <dgm:pt modelId="{501AF87F-4474-8545-9BE0-9A26E3F1CBF8}" cxnId="{8FAEDB13-31CA-9E47-A3C7-37A805DAD1A5}" type="sibTrans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0">
            <a:lnSpc>
              <a:spcPct val="100000"/>
            </a:lnSpc>
            <a:spcAft>
              <a:spcPts val="0"/>
            </a:spcAft>
          </a:pPr>
          <a:endParaRPr lang="en-US" b="1" i="0"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D5861EAE-18CB-764E-B102-E5D5DC79F458}">
      <dgm:prSet phldrT="[Text]"/>
      <dgm:spPr/>
      <dgm:t>
        <a:bodyPr/>
        <a:lstStyle/>
        <a:p>
          <a:pPr marL="0">
            <a:lnSpc>
              <a:spcPct val="100000"/>
            </a:lnSpc>
            <a:spcAft>
              <a:spcPts val="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智能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  <a:p>
          <a:pPr marL="0">
            <a:lnSpc>
              <a:spcPct val="100000"/>
            </a:lnSpc>
            <a:spcAft>
              <a:spcPts val="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随访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18934A94-9E18-C54F-A215-AEDEB231DA54}" cxnId="{7FD39D1B-291D-7D47-BE59-05E4494DA3D3}" type="parTrans">
      <dgm:prSet/>
      <dgm:spPr/>
      <dgm:t>
        <a:bodyPr/>
        <a:lstStyle/>
        <a:p>
          <a:endParaRPr lang="en-US">
            <a:latin typeface="TTTGB Medium" panose="020C06030202040F0204" pitchFamily="34" charset="-128"/>
            <a:ea typeface="TTTGB Medium" panose="020C06030202040F0204" pitchFamily="34" charset="-128"/>
          </a:endParaRPr>
        </a:p>
      </dgm:t>
    </dgm:pt>
    <dgm:pt modelId="{E1D019F8-5A12-054F-AC27-F50329F94E75}" cxnId="{7FD39D1B-291D-7D47-BE59-05E4494DA3D3}" type="sibTrans">
      <dgm:prSet/>
      <dgm:spPr/>
      <dgm:t>
        <a:bodyPr/>
        <a:lstStyle/>
        <a:p>
          <a:endParaRPr lang="en-US">
            <a:latin typeface="TTTGB Medium" panose="020C06030202040F0204" pitchFamily="34" charset="-128"/>
            <a:ea typeface="TTTGB Medium" panose="020C06030202040F0204" pitchFamily="34" charset="-128"/>
          </a:endParaRPr>
        </a:p>
      </dgm:t>
    </dgm:pt>
    <dgm:pt modelId="{1DB838E5-139D-6F4C-A8A0-DFC0514EE16D}">
      <dgm:prSet phldrT="[Text]"/>
      <dgm:spPr/>
      <dgm:t>
        <a:bodyPr/>
        <a:lstStyle/>
        <a:p>
          <a:pPr marL="0">
            <a:lnSpc>
              <a:spcPct val="100000"/>
            </a:lnSpc>
            <a:spcAft>
              <a:spcPts val="0"/>
            </a:spcAft>
          </a:pPr>
          <a:r>
            <a:rPr lang="zh-CN" altLang="en-US" b="1" i="0" dirty="0">
              <a:latin typeface="TencentSans W7" panose="020C04030202040F0204" pitchFamily="34" charset="-122"/>
              <a:ea typeface="TencentSans W7" panose="020C04030202040F0204" pitchFamily="34" charset="-122"/>
            </a:rPr>
            <a:t>人工</a:t>
          </a:r>
          <a:endParaRPr lang="en-US" altLang="zh-CN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  <a:p>
          <a:pPr marL="0">
            <a:lnSpc>
              <a:spcPct val="100000"/>
            </a:lnSpc>
            <a:spcAft>
              <a:spcPts val="0"/>
            </a:spcAft>
          </a:pPr>
          <a:r>
            <a:rPr lang="zh-CN" altLang="en-US" b="1" i="0" dirty="0">
              <a:latin typeface="TencentSans W7" panose="020C04030202040F0204" pitchFamily="34" charset="-122"/>
              <a:ea typeface="TencentSans W7" panose="020C04030202040F0204" pitchFamily="34" charset="-122"/>
            </a:rPr>
            <a:t>智能 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51D6C1A4-EFE6-4441-93B5-0F408E18DC05}" cxnId="{35F05084-D821-8848-B52C-3B6F789AC4A8}" type="parTrans">
      <dgm:prSet/>
      <dgm:spPr/>
      <dgm:t>
        <a:bodyPr/>
        <a:lstStyle/>
        <a:p>
          <a:endParaRPr lang="en-US"/>
        </a:p>
      </dgm:t>
    </dgm:pt>
    <dgm:pt modelId="{5ED48E8F-7362-C744-A37F-DB05B949E8E0}" cxnId="{35F05084-D821-8848-B52C-3B6F789AC4A8}" type="sibTrans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 b="1" i="0"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6939117A-A695-FB42-B7F5-0AEF8C6C610E}" type="pres">
      <dgm:prSet presAssocID="{A67C9351-CCE5-6E46-97B5-DE8B62CCE0E7}" presName="linearFlow" presStyleCnt="0">
        <dgm:presLayoutVars>
          <dgm:dir/>
          <dgm:resizeHandles val="exact"/>
        </dgm:presLayoutVars>
      </dgm:prSet>
      <dgm:spPr/>
    </dgm:pt>
    <dgm:pt modelId="{840A20F7-4A64-DA4D-9C9C-77F57D1EBAD6}" type="pres">
      <dgm:prSet presAssocID="{0058B3A5-E445-A84F-ABFF-57496B6E0224}" presName="node" presStyleLbl="node1" presStyleIdx="0" presStyleCnt="4">
        <dgm:presLayoutVars>
          <dgm:bulletEnabled val="1"/>
        </dgm:presLayoutVars>
      </dgm:prSet>
      <dgm:spPr/>
    </dgm:pt>
    <dgm:pt modelId="{806C1D69-E658-054B-B30B-A1FAC111F5CC}" type="pres">
      <dgm:prSet presAssocID="{693E9A9D-D8DE-E648-9AE4-971B78234807}" presName="spacerL" presStyleCnt="0"/>
      <dgm:spPr/>
    </dgm:pt>
    <dgm:pt modelId="{FB10CAB5-EE0F-5244-BD9A-894CF882F6B8}" type="pres">
      <dgm:prSet presAssocID="{693E9A9D-D8DE-E648-9AE4-971B78234807}" presName="sibTrans" presStyleLbl="sibTrans2D1" presStyleIdx="0" presStyleCnt="3"/>
      <dgm:spPr/>
    </dgm:pt>
    <dgm:pt modelId="{1361B4BA-47CC-3B4B-8F7C-B580D664E33E}" type="pres">
      <dgm:prSet presAssocID="{693E9A9D-D8DE-E648-9AE4-971B78234807}" presName="spacerR" presStyleCnt="0"/>
      <dgm:spPr/>
    </dgm:pt>
    <dgm:pt modelId="{2E2A449A-133D-AA42-9447-298A58FF95A1}" type="pres">
      <dgm:prSet presAssocID="{43E30716-CF19-1F4E-8981-549C2E9F2F81}" presName="node" presStyleLbl="node1" presStyleIdx="1" presStyleCnt="4">
        <dgm:presLayoutVars>
          <dgm:bulletEnabled val="1"/>
        </dgm:presLayoutVars>
      </dgm:prSet>
      <dgm:spPr/>
    </dgm:pt>
    <dgm:pt modelId="{D550220C-7F5F-594A-8400-D54CB5CF6124}" type="pres">
      <dgm:prSet presAssocID="{501AF87F-4474-8545-9BE0-9A26E3F1CBF8}" presName="spacerL" presStyleCnt="0"/>
      <dgm:spPr/>
    </dgm:pt>
    <dgm:pt modelId="{692A0D14-9589-684D-850F-59F56A04E2C7}" type="pres">
      <dgm:prSet presAssocID="{501AF87F-4474-8545-9BE0-9A26E3F1CBF8}" presName="sibTrans" presStyleLbl="sibTrans2D1" presStyleIdx="1" presStyleCnt="3"/>
      <dgm:spPr/>
    </dgm:pt>
    <dgm:pt modelId="{7F7CF833-FF67-084C-A3E0-8C47B37E28E7}" type="pres">
      <dgm:prSet presAssocID="{501AF87F-4474-8545-9BE0-9A26E3F1CBF8}" presName="spacerR" presStyleCnt="0"/>
      <dgm:spPr/>
    </dgm:pt>
    <dgm:pt modelId="{1713E1EC-469F-DA45-B6CC-D89F9665576E}" type="pres">
      <dgm:prSet presAssocID="{1DB838E5-139D-6F4C-A8A0-DFC0514EE16D}" presName="node" presStyleLbl="node1" presStyleIdx="2" presStyleCnt="4">
        <dgm:presLayoutVars>
          <dgm:bulletEnabled val="1"/>
        </dgm:presLayoutVars>
      </dgm:prSet>
      <dgm:spPr/>
    </dgm:pt>
    <dgm:pt modelId="{0F3AF096-C816-6B44-B714-6E24AEE07481}" type="pres">
      <dgm:prSet presAssocID="{5ED48E8F-7362-C744-A37F-DB05B949E8E0}" presName="spacerL" presStyleCnt="0"/>
      <dgm:spPr/>
    </dgm:pt>
    <dgm:pt modelId="{33B14D82-A39E-6644-B1D2-A58DA36F6A5C}" type="pres">
      <dgm:prSet presAssocID="{5ED48E8F-7362-C744-A37F-DB05B949E8E0}" presName="sibTrans" presStyleLbl="sibTrans2D1" presStyleIdx="2" presStyleCnt="3"/>
      <dgm:spPr/>
    </dgm:pt>
    <dgm:pt modelId="{39BF7C85-B55B-3B4D-BF7C-5187EEBCAB6B}" type="pres">
      <dgm:prSet presAssocID="{5ED48E8F-7362-C744-A37F-DB05B949E8E0}" presName="spacerR" presStyleCnt="0"/>
      <dgm:spPr/>
    </dgm:pt>
    <dgm:pt modelId="{A6192DAB-08F7-A043-BB42-30112C2ADB0E}" type="pres">
      <dgm:prSet presAssocID="{D5861EAE-18CB-764E-B102-E5D5DC79F458}" presName="node" presStyleLbl="node1" presStyleIdx="3" presStyleCnt="4">
        <dgm:presLayoutVars>
          <dgm:bulletEnabled val="1"/>
        </dgm:presLayoutVars>
      </dgm:prSet>
      <dgm:spPr/>
    </dgm:pt>
  </dgm:ptLst>
  <dgm:cxnLst>
    <dgm:cxn modelId="{7440590B-F46E-7544-8FA8-809E6A3630F2}" type="presOf" srcId="{A67C9351-CCE5-6E46-97B5-DE8B62CCE0E7}" destId="{6939117A-A695-FB42-B7F5-0AEF8C6C610E}" srcOrd="0" destOrd="0" presId="urn:microsoft.com/office/officeart/2005/8/layout/equation1"/>
    <dgm:cxn modelId="{9A27D80E-8771-BA42-A64B-FCA3AA599923}" type="presOf" srcId="{43E30716-CF19-1F4E-8981-549C2E9F2F81}" destId="{2E2A449A-133D-AA42-9447-298A58FF95A1}" srcOrd="0" destOrd="0" presId="urn:microsoft.com/office/officeart/2005/8/layout/equation1"/>
    <dgm:cxn modelId="{8FAEDB13-31CA-9E47-A3C7-37A805DAD1A5}" srcId="{A67C9351-CCE5-6E46-97B5-DE8B62CCE0E7}" destId="{43E30716-CF19-1F4E-8981-549C2E9F2F81}" srcOrd="1" destOrd="0" parTransId="{1DD544C6-AA9F-354A-BA0A-8C0F4DDD884B}" sibTransId="{501AF87F-4474-8545-9BE0-9A26E3F1CBF8}"/>
    <dgm:cxn modelId="{7FD39D1B-291D-7D47-BE59-05E4494DA3D3}" srcId="{A67C9351-CCE5-6E46-97B5-DE8B62CCE0E7}" destId="{D5861EAE-18CB-764E-B102-E5D5DC79F458}" srcOrd="3" destOrd="0" parTransId="{18934A94-9E18-C54F-A215-AEDEB231DA54}" sibTransId="{E1D019F8-5A12-054F-AC27-F50329F94E75}"/>
    <dgm:cxn modelId="{C5819926-0E21-244F-AF76-AF524086480E}" type="presOf" srcId="{D5861EAE-18CB-764E-B102-E5D5DC79F458}" destId="{A6192DAB-08F7-A043-BB42-30112C2ADB0E}" srcOrd="0" destOrd="0" presId="urn:microsoft.com/office/officeart/2005/8/layout/equation1"/>
    <dgm:cxn modelId="{74DF4C37-A468-D647-A4B8-B21B86C4CC93}" type="presOf" srcId="{693E9A9D-D8DE-E648-9AE4-971B78234807}" destId="{FB10CAB5-EE0F-5244-BD9A-894CF882F6B8}" srcOrd="0" destOrd="0" presId="urn:microsoft.com/office/officeart/2005/8/layout/equation1"/>
    <dgm:cxn modelId="{0D90B345-B4B6-2341-9DF3-CBFF2A2C4D18}" srcId="{A67C9351-CCE5-6E46-97B5-DE8B62CCE0E7}" destId="{0058B3A5-E445-A84F-ABFF-57496B6E0224}" srcOrd="0" destOrd="0" parTransId="{697BD3DC-5824-1548-BEA7-45E19869CE6B}" sibTransId="{693E9A9D-D8DE-E648-9AE4-971B78234807}"/>
    <dgm:cxn modelId="{35F05084-D821-8848-B52C-3B6F789AC4A8}" srcId="{A67C9351-CCE5-6E46-97B5-DE8B62CCE0E7}" destId="{1DB838E5-139D-6F4C-A8A0-DFC0514EE16D}" srcOrd="2" destOrd="0" parTransId="{51D6C1A4-EFE6-4441-93B5-0F408E18DC05}" sibTransId="{5ED48E8F-7362-C744-A37F-DB05B949E8E0}"/>
    <dgm:cxn modelId="{0519DFA6-F984-154A-89CE-36BA5ED2CD4D}" type="presOf" srcId="{5ED48E8F-7362-C744-A37F-DB05B949E8E0}" destId="{33B14D82-A39E-6644-B1D2-A58DA36F6A5C}" srcOrd="0" destOrd="0" presId="urn:microsoft.com/office/officeart/2005/8/layout/equation1"/>
    <dgm:cxn modelId="{D3ED28AC-8B58-D24F-8D25-319FD3D00265}" type="presOf" srcId="{501AF87F-4474-8545-9BE0-9A26E3F1CBF8}" destId="{692A0D14-9589-684D-850F-59F56A04E2C7}" srcOrd="0" destOrd="0" presId="urn:microsoft.com/office/officeart/2005/8/layout/equation1"/>
    <dgm:cxn modelId="{B06699E7-C6C1-1542-B94D-A61D1BC5BC1F}" type="presOf" srcId="{0058B3A5-E445-A84F-ABFF-57496B6E0224}" destId="{840A20F7-4A64-DA4D-9C9C-77F57D1EBAD6}" srcOrd="0" destOrd="0" presId="urn:microsoft.com/office/officeart/2005/8/layout/equation1"/>
    <dgm:cxn modelId="{051EB3F5-A867-D14B-A60A-7EFAF848F7B9}" type="presOf" srcId="{1DB838E5-139D-6F4C-A8A0-DFC0514EE16D}" destId="{1713E1EC-469F-DA45-B6CC-D89F9665576E}" srcOrd="0" destOrd="0" presId="urn:microsoft.com/office/officeart/2005/8/layout/equation1"/>
    <dgm:cxn modelId="{B1747804-7A33-054B-9FB1-7A307520BA64}" type="presParOf" srcId="{6939117A-A695-FB42-B7F5-0AEF8C6C610E}" destId="{840A20F7-4A64-DA4D-9C9C-77F57D1EBAD6}" srcOrd="0" destOrd="0" presId="urn:microsoft.com/office/officeart/2005/8/layout/equation1"/>
    <dgm:cxn modelId="{34A22CB6-D74C-0D46-901F-D438BC228135}" type="presParOf" srcId="{6939117A-A695-FB42-B7F5-0AEF8C6C610E}" destId="{806C1D69-E658-054B-B30B-A1FAC111F5CC}" srcOrd="1" destOrd="0" presId="urn:microsoft.com/office/officeart/2005/8/layout/equation1"/>
    <dgm:cxn modelId="{7524B251-FF2E-3B4D-904D-A21AADEECD79}" type="presParOf" srcId="{6939117A-A695-FB42-B7F5-0AEF8C6C610E}" destId="{FB10CAB5-EE0F-5244-BD9A-894CF882F6B8}" srcOrd="2" destOrd="0" presId="urn:microsoft.com/office/officeart/2005/8/layout/equation1"/>
    <dgm:cxn modelId="{0433E7E5-39B2-BA46-B305-D091F53E65DE}" type="presParOf" srcId="{6939117A-A695-FB42-B7F5-0AEF8C6C610E}" destId="{1361B4BA-47CC-3B4B-8F7C-B580D664E33E}" srcOrd="3" destOrd="0" presId="urn:microsoft.com/office/officeart/2005/8/layout/equation1"/>
    <dgm:cxn modelId="{E9E9A54D-F0E4-1D45-9928-15D4C17947E2}" type="presParOf" srcId="{6939117A-A695-FB42-B7F5-0AEF8C6C610E}" destId="{2E2A449A-133D-AA42-9447-298A58FF95A1}" srcOrd="4" destOrd="0" presId="urn:microsoft.com/office/officeart/2005/8/layout/equation1"/>
    <dgm:cxn modelId="{E55C2692-3C9A-364C-BFA7-FA4525166B96}" type="presParOf" srcId="{6939117A-A695-FB42-B7F5-0AEF8C6C610E}" destId="{D550220C-7F5F-594A-8400-D54CB5CF6124}" srcOrd="5" destOrd="0" presId="urn:microsoft.com/office/officeart/2005/8/layout/equation1"/>
    <dgm:cxn modelId="{E4D66B6A-08E7-1347-A2A8-9B84AEEE1562}" type="presParOf" srcId="{6939117A-A695-FB42-B7F5-0AEF8C6C610E}" destId="{692A0D14-9589-684D-850F-59F56A04E2C7}" srcOrd="6" destOrd="0" presId="urn:microsoft.com/office/officeart/2005/8/layout/equation1"/>
    <dgm:cxn modelId="{CFD9E825-D5BD-224F-85CA-CDBE87A217D5}" type="presParOf" srcId="{6939117A-A695-FB42-B7F5-0AEF8C6C610E}" destId="{7F7CF833-FF67-084C-A3E0-8C47B37E28E7}" srcOrd="7" destOrd="0" presId="urn:microsoft.com/office/officeart/2005/8/layout/equation1"/>
    <dgm:cxn modelId="{814E2463-9FAE-354F-BD20-A2BAC733FA3E}" type="presParOf" srcId="{6939117A-A695-FB42-B7F5-0AEF8C6C610E}" destId="{1713E1EC-469F-DA45-B6CC-D89F9665576E}" srcOrd="8" destOrd="0" presId="urn:microsoft.com/office/officeart/2005/8/layout/equation1"/>
    <dgm:cxn modelId="{AE493CE3-CAF4-0846-820D-1282CA1DA666}" type="presParOf" srcId="{6939117A-A695-FB42-B7F5-0AEF8C6C610E}" destId="{0F3AF096-C816-6B44-B714-6E24AEE07481}" srcOrd="9" destOrd="0" presId="urn:microsoft.com/office/officeart/2005/8/layout/equation1"/>
    <dgm:cxn modelId="{55878CE3-4875-7B4A-8C73-17B42F5E77B5}" type="presParOf" srcId="{6939117A-A695-FB42-B7F5-0AEF8C6C610E}" destId="{33B14D82-A39E-6644-B1D2-A58DA36F6A5C}" srcOrd="10" destOrd="0" presId="urn:microsoft.com/office/officeart/2005/8/layout/equation1"/>
    <dgm:cxn modelId="{374C76FB-1D28-D64A-8A7C-B46C305BE659}" type="presParOf" srcId="{6939117A-A695-FB42-B7F5-0AEF8C6C610E}" destId="{39BF7C85-B55B-3B4D-BF7C-5187EEBCAB6B}" srcOrd="11" destOrd="0" presId="urn:microsoft.com/office/officeart/2005/8/layout/equation1"/>
    <dgm:cxn modelId="{845E0F75-BA7F-4D44-AD52-644723FC7E9E}" type="presParOf" srcId="{6939117A-A695-FB42-B7F5-0AEF8C6C610E}" destId="{A6192DAB-08F7-A043-BB42-30112C2ADB0E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284E90-5E9E-C847-B2AB-7270DDDA7151}" type="doc">
      <dgm:prSet loTypeId="urn:microsoft.com/office/officeart/2005/8/layout/chevron1" loCatId="" qsTypeId="urn:microsoft.com/office/officeart/2005/8/quickstyle/simple1#6" qsCatId="simple" csTypeId="urn:microsoft.com/office/officeart/2005/8/colors/accent1_2#4" csCatId="accent1" phldr="1"/>
      <dgm:spPr/>
    </dgm:pt>
    <dgm:pt modelId="{15F4887F-8D8E-FC43-B0BE-E1FFF93B9FA6}">
      <dgm:prSet phldrT="[Text]"/>
      <dgm:spPr/>
      <dgm:t>
        <a:bodyPr/>
        <a:lstStyle/>
        <a:p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提交病情基础信息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3059996C-2498-FE42-8E31-9091BC1CFC77}" cxnId="{6FB29EE5-E6C1-7141-91CE-1562DCE4ACCC}" type="parTrans">
      <dgm:prSet/>
      <dgm:spPr/>
      <dgm:t>
        <a:bodyPr/>
        <a:lstStyle/>
        <a:p>
          <a:endParaRPr lang="en-US"/>
        </a:p>
      </dgm:t>
    </dgm:pt>
    <dgm:pt modelId="{CFDE56C9-D474-1749-B538-0A15C6AC8764}" cxnId="{6FB29EE5-E6C1-7141-91CE-1562DCE4ACCC}" type="sibTrans">
      <dgm:prSet/>
      <dgm:spPr/>
      <dgm:t>
        <a:bodyPr/>
        <a:lstStyle/>
        <a:p>
          <a:endParaRPr lang="en-US"/>
        </a:p>
      </dgm:t>
    </dgm:pt>
    <dgm:pt modelId="{B9E5DA82-109E-9842-BF42-6DCF2386A2E1}">
      <dgm:prSet phldrT="[Text]"/>
      <dgm:spPr/>
      <dgm:t>
        <a:bodyPr/>
        <a:lstStyle/>
        <a:p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查看随访周期和需要提交的检测报告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D4DEC55E-4989-9343-ABB3-9577925AB4B9}" cxnId="{A39EA2FE-47A6-D443-B096-C7CBC9A6AEC7}" type="parTrans">
      <dgm:prSet/>
      <dgm:spPr/>
      <dgm:t>
        <a:bodyPr/>
        <a:lstStyle/>
        <a:p>
          <a:endParaRPr lang="en-US"/>
        </a:p>
      </dgm:t>
    </dgm:pt>
    <dgm:pt modelId="{2ECB2B14-8903-AB4B-BA62-886F3D0537EB}" cxnId="{A39EA2FE-47A6-D443-B096-C7CBC9A6AEC7}" type="sibTrans">
      <dgm:prSet/>
      <dgm:spPr/>
      <dgm:t>
        <a:bodyPr/>
        <a:lstStyle/>
        <a:p>
          <a:endParaRPr lang="en-US"/>
        </a:p>
      </dgm:t>
    </dgm:pt>
    <dgm:pt modelId="{B31B32F6-9AC5-6048-8A22-15B9AEF9072E}">
      <dgm:prSet phldrT="[Text]"/>
      <dgm:spPr/>
      <dgm:t>
        <a:bodyPr/>
        <a:lstStyle/>
        <a:p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按指导提交检查</a:t>
          </a:r>
          <a:r>
            <a:rPr lang="en-US" altLang="zh-CN" b="1" i="0" dirty="0">
              <a:latin typeface="TencentSans W7" panose="020C04030202040F0204" pitchFamily="34" charset="-122"/>
              <a:ea typeface="TencentSans W7" panose="020C04030202040F0204" pitchFamily="34" charset="-122"/>
            </a:rPr>
            <a:t>/</a:t>
          </a:r>
          <a:r>
            <a:rPr lang="zh-CN" altLang="en-US" b="1" i="0" dirty="0">
              <a:latin typeface="TencentSans W7" panose="020C04030202040F0204" pitchFamily="34" charset="-122"/>
              <a:ea typeface="TencentSans W7" panose="020C04030202040F0204" pitchFamily="34" charset="-122"/>
            </a:rPr>
            <a:t>检验报告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3A1A07AA-976C-A941-AF22-757D5D2F8EAF}" cxnId="{979E331A-A6A1-A94D-B100-DE14CDE0894D}" type="parTrans">
      <dgm:prSet/>
      <dgm:spPr/>
      <dgm:t>
        <a:bodyPr/>
        <a:lstStyle/>
        <a:p>
          <a:endParaRPr lang="en-US"/>
        </a:p>
      </dgm:t>
    </dgm:pt>
    <dgm:pt modelId="{BA6BB7FC-E24B-8A4C-9C65-EF432B013288}" cxnId="{979E331A-A6A1-A94D-B100-DE14CDE0894D}" type="sibTrans">
      <dgm:prSet/>
      <dgm:spPr/>
      <dgm:t>
        <a:bodyPr/>
        <a:lstStyle/>
        <a:p>
          <a:endParaRPr lang="en-US"/>
        </a:p>
      </dgm:t>
    </dgm:pt>
    <dgm:pt modelId="{E35D4549-6DB4-714D-B236-9129D7811A6A}">
      <dgm:prSet phldrT="[Text]"/>
      <dgm:spPr/>
      <dgm:t>
        <a:bodyPr/>
        <a:lstStyle/>
        <a:p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给患者初步随访提示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C3AACEA7-3AF8-A044-834B-36117F07BC91}" cxnId="{BDAF7821-866D-0E42-9162-2FA122D9236B}" type="parTrans">
      <dgm:prSet/>
      <dgm:spPr/>
      <dgm:t>
        <a:bodyPr/>
        <a:lstStyle/>
        <a:p>
          <a:endParaRPr lang="en-US"/>
        </a:p>
      </dgm:t>
    </dgm:pt>
    <dgm:pt modelId="{BBDCF339-80E1-034E-A4FB-720A94DBA892}" cxnId="{BDAF7821-866D-0E42-9162-2FA122D9236B}" type="sibTrans">
      <dgm:prSet/>
      <dgm:spPr/>
      <dgm:t>
        <a:bodyPr/>
        <a:lstStyle/>
        <a:p>
          <a:endParaRPr lang="en-US"/>
        </a:p>
      </dgm:t>
    </dgm:pt>
    <dgm:pt modelId="{40C164EE-CE7D-AF4F-B0A6-B50F5566791B}">
      <dgm:prSet phldrT="[Text]"/>
      <dgm:spPr/>
      <dgm:t>
        <a:bodyPr/>
        <a:lstStyle/>
        <a:p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给医生展示处理AI处理后的病人数据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B420763C-E683-4A42-A9ED-3F670295B9EB}" cxnId="{AC39909A-228F-0C4C-80E8-E2AD10202B1D}" type="parTrans">
      <dgm:prSet/>
      <dgm:spPr/>
      <dgm:t>
        <a:bodyPr/>
        <a:lstStyle/>
        <a:p>
          <a:endParaRPr lang="en-US"/>
        </a:p>
      </dgm:t>
    </dgm:pt>
    <dgm:pt modelId="{FDBC5C1C-F619-1B44-977C-F2847EEA4F58}" cxnId="{AC39909A-228F-0C4C-80E8-E2AD10202B1D}" type="sibTrans">
      <dgm:prSet/>
      <dgm:spPr/>
      <dgm:t>
        <a:bodyPr/>
        <a:lstStyle/>
        <a:p>
          <a:endParaRPr lang="en-US"/>
        </a:p>
      </dgm:t>
    </dgm:pt>
    <dgm:pt modelId="{6D972905-2C60-DB43-9ACC-62E0E4640F45}">
      <dgm:prSet phldrT="[Text]"/>
      <dgm:spPr/>
      <dgm:t>
        <a:bodyPr/>
        <a:lstStyle/>
        <a:p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返回患者医生确认后的随访建议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gm:t>
    </dgm:pt>
    <dgm:pt modelId="{541D7158-B91E-8346-978F-DD2E02D93F2F}" cxnId="{310FD80F-7039-7348-9A29-AEB18675DA76}" type="parTrans">
      <dgm:prSet/>
      <dgm:spPr/>
      <dgm:t>
        <a:bodyPr/>
        <a:lstStyle/>
        <a:p>
          <a:endParaRPr lang="en-US"/>
        </a:p>
      </dgm:t>
    </dgm:pt>
    <dgm:pt modelId="{01900F0C-4A5F-7948-9574-D8C021BEDEEC}" cxnId="{310FD80F-7039-7348-9A29-AEB18675DA76}" type="sibTrans">
      <dgm:prSet/>
      <dgm:spPr/>
      <dgm:t>
        <a:bodyPr/>
        <a:lstStyle/>
        <a:p>
          <a:endParaRPr lang="en-US"/>
        </a:p>
      </dgm:t>
    </dgm:pt>
    <dgm:pt modelId="{7AFFBC8A-A730-CD44-AD7C-FA2A64AAB342}" type="pres">
      <dgm:prSet presAssocID="{2D284E90-5E9E-C847-B2AB-7270DDDA7151}" presName="Name0" presStyleCnt="0">
        <dgm:presLayoutVars>
          <dgm:dir/>
          <dgm:animLvl val="lvl"/>
          <dgm:resizeHandles val="exact"/>
        </dgm:presLayoutVars>
      </dgm:prSet>
      <dgm:spPr/>
    </dgm:pt>
    <dgm:pt modelId="{CA59213F-B5F9-FF4F-9784-C50F1D68A12F}" type="pres">
      <dgm:prSet presAssocID="{15F4887F-8D8E-FC43-B0BE-E1FFF93B9FA6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1F65EA10-B0E3-684B-93D8-F09D867A6C18}" type="pres">
      <dgm:prSet presAssocID="{CFDE56C9-D474-1749-B538-0A15C6AC8764}" presName="parTxOnlySpace" presStyleCnt="0"/>
      <dgm:spPr/>
    </dgm:pt>
    <dgm:pt modelId="{2F946095-E51B-E747-A134-1075772D8D54}" type="pres">
      <dgm:prSet presAssocID="{B9E5DA82-109E-9842-BF42-6DCF2386A2E1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ADFE6877-328B-614A-B885-C1E5ECEF0F4E}" type="pres">
      <dgm:prSet presAssocID="{2ECB2B14-8903-AB4B-BA62-886F3D0537EB}" presName="parTxOnlySpace" presStyleCnt="0"/>
      <dgm:spPr/>
    </dgm:pt>
    <dgm:pt modelId="{FB5464D0-99AF-6D40-9CD0-DF75FE6BBB8F}" type="pres">
      <dgm:prSet presAssocID="{B31B32F6-9AC5-6048-8A22-15B9AEF9072E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F2E72E43-2E87-064E-9D38-3C00A365AF50}" type="pres">
      <dgm:prSet presAssocID="{BA6BB7FC-E24B-8A4C-9C65-EF432B013288}" presName="parTxOnlySpace" presStyleCnt="0"/>
      <dgm:spPr/>
    </dgm:pt>
    <dgm:pt modelId="{9DE4561A-53EB-8F44-9DBA-74D7755B5BB1}" type="pres">
      <dgm:prSet presAssocID="{E35D4549-6DB4-714D-B236-9129D7811A6A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2236742-35AB-B149-A175-322D40B815E4}" type="pres">
      <dgm:prSet presAssocID="{BBDCF339-80E1-034E-A4FB-720A94DBA892}" presName="parTxOnlySpace" presStyleCnt="0"/>
      <dgm:spPr/>
    </dgm:pt>
    <dgm:pt modelId="{F0E46E79-9922-A548-8FCA-8F158BEF1656}" type="pres">
      <dgm:prSet presAssocID="{40C164EE-CE7D-AF4F-B0A6-B50F5566791B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C8947C3B-7F5A-7F41-9B69-A26BB55136C8}" type="pres">
      <dgm:prSet presAssocID="{FDBC5C1C-F619-1B44-977C-F2847EEA4F58}" presName="parTxOnlySpace" presStyleCnt="0"/>
      <dgm:spPr/>
    </dgm:pt>
    <dgm:pt modelId="{2C250184-628B-514A-8E41-FBA33DC3DB02}" type="pres">
      <dgm:prSet presAssocID="{6D972905-2C60-DB43-9ACC-62E0E4640F45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310FD80F-7039-7348-9A29-AEB18675DA76}" srcId="{2D284E90-5E9E-C847-B2AB-7270DDDA7151}" destId="{6D972905-2C60-DB43-9ACC-62E0E4640F45}" srcOrd="5" destOrd="0" parTransId="{541D7158-B91E-8346-978F-DD2E02D93F2F}" sibTransId="{01900F0C-4A5F-7948-9574-D8C021BEDEEC}"/>
    <dgm:cxn modelId="{979E331A-A6A1-A94D-B100-DE14CDE0894D}" srcId="{2D284E90-5E9E-C847-B2AB-7270DDDA7151}" destId="{B31B32F6-9AC5-6048-8A22-15B9AEF9072E}" srcOrd="2" destOrd="0" parTransId="{3A1A07AA-976C-A941-AF22-757D5D2F8EAF}" sibTransId="{BA6BB7FC-E24B-8A4C-9C65-EF432B013288}"/>
    <dgm:cxn modelId="{BDAF7821-866D-0E42-9162-2FA122D9236B}" srcId="{2D284E90-5E9E-C847-B2AB-7270DDDA7151}" destId="{E35D4549-6DB4-714D-B236-9129D7811A6A}" srcOrd="3" destOrd="0" parTransId="{C3AACEA7-3AF8-A044-834B-36117F07BC91}" sibTransId="{BBDCF339-80E1-034E-A4FB-720A94DBA892}"/>
    <dgm:cxn modelId="{5E12D33B-7315-A84D-93E7-19A3333E926C}" type="presOf" srcId="{B9E5DA82-109E-9842-BF42-6DCF2386A2E1}" destId="{2F946095-E51B-E747-A134-1075772D8D54}" srcOrd="0" destOrd="0" presId="urn:microsoft.com/office/officeart/2005/8/layout/chevron1"/>
    <dgm:cxn modelId="{09007D5D-617B-0541-924F-05EF10E22F76}" type="presOf" srcId="{6D972905-2C60-DB43-9ACC-62E0E4640F45}" destId="{2C250184-628B-514A-8E41-FBA33DC3DB02}" srcOrd="0" destOrd="0" presId="urn:microsoft.com/office/officeart/2005/8/layout/chevron1"/>
    <dgm:cxn modelId="{3F89E25D-3C11-CF4D-B306-FCDFB9AE9F95}" type="presOf" srcId="{B31B32F6-9AC5-6048-8A22-15B9AEF9072E}" destId="{FB5464D0-99AF-6D40-9CD0-DF75FE6BBB8F}" srcOrd="0" destOrd="0" presId="urn:microsoft.com/office/officeart/2005/8/layout/chevron1"/>
    <dgm:cxn modelId="{6BA31565-9F90-6241-AB45-330C6A7CE0E2}" type="presOf" srcId="{E35D4549-6DB4-714D-B236-9129D7811A6A}" destId="{9DE4561A-53EB-8F44-9DBA-74D7755B5BB1}" srcOrd="0" destOrd="0" presId="urn:microsoft.com/office/officeart/2005/8/layout/chevron1"/>
    <dgm:cxn modelId="{BDDA7B87-4C25-A142-8476-DA69DE84CCE0}" type="presOf" srcId="{15F4887F-8D8E-FC43-B0BE-E1FFF93B9FA6}" destId="{CA59213F-B5F9-FF4F-9784-C50F1D68A12F}" srcOrd="0" destOrd="0" presId="urn:microsoft.com/office/officeart/2005/8/layout/chevron1"/>
    <dgm:cxn modelId="{E8297C87-78E3-0747-B35F-A6A8001E2264}" type="presOf" srcId="{40C164EE-CE7D-AF4F-B0A6-B50F5566791B}" destId="{F0E46E79-9922-A548-8FCA-8F158BEF1656}" srcOrd="0" destOrd="0" presId="urn:microsoft.com/office/officeart/2005/8/layout/chevron1"/>
    <dgm:cxn modelId="{AC39909A-228F-0C4C-80E8-E2AD10202B1D}" srcId="{2D284E90-5E9E-C847-B2AB-7270DDDA7151}" destId="{40C164EE-CE7D-AF4F-B0A6-B50F5566791B}" srcOrd="4" destOrd="0" parTransId="{B420763C-E683-4A42-A9ED-3F670295B9EB}" sibTransId="{FDBC5C1C-F619-1B44-977C-F2847EEA4F58}"/>
    <dgm:cxn modelId="{6FB29EE5-E6C1-7141-91CE-1562DCE4ACCC}" srcId="{2D284E90-5E9E-C847-B2AB-7270DDDA7151}" destId="{15F4887F-8D8E-FC43-B0BE-E1FFF93B9FA6}" srcOrd="0" destOrd="0" parTransId="{3059996C-2498-FE42-8E31-9091BC1CFC77}" sibTransId="{CFDE56C9-D474-1749-B538-0A15C6AC8764}"/>
    <dgm:cxn modelId="{82B76CF3-8C12-2D40-9E69-06969164B64C}" type="presOf" srcId="{2D284E90-5E9E-C847-B2AB-7270DDDA7151}" destId="{7AFFBC8A-A730-CD44-AD7C-FA2A64AAB342}" srcOrd="0" destOrd="0" presId="urn:microsoft.com/office/officeart/2005/8/layout/chevron1"/>
    <dgm:cxn modelId="{A39EA2FE-47A6-D443-B096-C7CBC9A6AEC7}" srcId="{2D284E90-5E9E-C847-B2AB-7270DDDA7151}" destId="{B9E5DA82-109E-9842-BF42-6DCF2386A2E1}" srcOrd="1" destOrd="0" parTransId="{D4DEC55E-4989-9343-ABB3-9577925AB4B9}" sibTransId="{2ECB2B14-8903-AB4B-BA62-886F3D0537EB}"/>
    <dgm:cxn modelId="{C4849DDF-62FF-5148-BA2C-8FAA9F962090}" type="presParOf" srcId="{7AFFBC8A-A730-CD44-AD7C-FA2A64AAB342}" destId="{CA59213F-B5F9-FF4F-9784-C50F1D68A12F}" srcOrd="0" destOrd="0" presId="urn:microsoft.com/office/officeart/2005/8/layout/chevron1"/>
    <dgm:cxn modelId="{0163254A-8D44-424A-B1B8-332937E424F0}" type="presParOf" srcId="{7AFFBC8A-A730-CD44-AD7C-FA2A64AAB342}" destId="{1F65EA10-B0E3-684B-93D8-F09D867A6C18}" srcOrd="1" destOrd="0" presId="urn:microsoft.com/office/officeart/2005/8/layout/chevron1"/>
    <dgm:cxn modelId="{A1AB3B20-0EB7-814E-B248-51CB304AE6DB}" type="presParOf" srcId="{7AFFBC8A-A730-CD44-AD7C-FA2A64AAB342}" destId="{2F946095-E51B-E747-A134-1075772D8D54}" srcOrd="2" destOrd="0" presId="urn:microsoft.com/office/officeart/2005/8/layout/chevron1"/>
    <dgm:cxn modelId="{78707354-03BF-0446-9682-8DC28787AF96}" type="presParOf" srcId="{7AFFBC8A-A730-CD44-AD7C-FA2A64AAB342}" destId="{ADFE6877-328B-614A-B885-C1E5ECEF0F4E}" srcOrd="3" destOrd="0" presId="urn:microsoft.com/office/officeart/2005/8/layout/chevron1"/>
    <dgm:cxn modelId="{5FB5571B-3E9A-5149-A23D-0264A9D48DAC}" type="presParOf" srcId="{7AFFBC8A-A730-CD44-AD7C-FA2A64AAB342}" destId="{FB5464D0-99AF-6D40-9CD0-DF75FE6BBB8F}" srcOrd="4" destOrd="0" presId="urn:microsoft.com/office/officeart/2005/8/layout/chevron1"/>
    <dgm:cxn modelId="{44E0E23D-80CF-554B-8B7E-8323A9E7B7C3}" type="presParOf" srcId="{7AFFBC8A-A730-CD44-AD7C-FA2A64AAB342}" destId="{F2E72E43-2E87-064E-9D38-3C00A365AF50}" srcOrd="5" destOrd="0" presId="urn:microsoft.com/office/officeart/2005/8/layout/chevron1"/>
    <dgm:cxn modelId="{085652E3-96A1-C341-BEAE-F38B9CA8A245}" type="presParOf" srcId="{7AFFBC8A-A730-CD44-AD7C-FA2A64AAB342}" destId="{9DE4561A-53EB-8F44-9DBA-74D7755B5BB1}" srcOrd="6" destOrd="0" presId="urn:microsoft.com/office/officeart/2005/8/layout/chevron1"/>
    <dgm:cxn modelId="{CADF031C-770A-AE47-A385-5F68DDB21DF2}" type="presParOf" srcId="{7AFFBC8A-A730-CD44-AD7C-FA2A64AAB342}" destId="{72236742-35AB-B149-A175-322D40B815E4}" srcOrd="7" destOrd="0" presId="urn:microsoft.com/office/officeart/2005/8/layout/chevron1"/>
    <dgm:cxn modelId="{3D9903C7-42CE-E445-9274-20DF6A2725D3}" type="presParOf" srcId="{7AFFBC8A-A730-CD44-AD7C-FA2A64AAB342}" destId="{F0E46E79-9922-A548-8FCA-8F158BEF1656}" srcOrd="8" destOrd="0" presId="urn:microsoft.com/office/officeart/2005/8/layout/chevron1"/>
    <dgm:cxn modelId="{A929DA36-8452-9942-8373-A0E30ACE30E8}" type="presParOf" srcId="{7AFFBC8A-A730-CD44-AD7C-FA2A64AAB342}" destId="{C8947C3B-7F5A-7F41-9B69-A26BB55136C8}" srcOrd="9" destOrd="0" presId="urn:microsoft.com/office/officeart/2005/8/layout/chevron1"/>
    <dgm:cxn modelId="{407E9AAD-6E4D-5F4F-9C72-C3CAE3EC5ABB}" type="presParOf" srcId="{7AFFBC8A-A730-CD44-AD7C-FA2A64AAB342}" destId="{2C250184-628B-514A-8E41-FBA33DC3DB02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3952366" cy="3161893"/>
        <a:chOff x="0" y="0"/>
        <a:chExt cx="3952366" cy="3161893"/>
      </a:xfrm>
    </dsp:grpSpPr>
    <dsp:sp modelId="{9866C1ED-2D3B-664C-A964-CC5D648E1737}">
      <dsp:nvSpPr>
        <dsp:cNvPr id="11" name="椭圆 10"/>
        <dsp:cNvSpPr/>
      </dsp:nvSpPr>
      <dsp:spPr bwMode="white">
        <a:xfrm>
          <a:off x="119623" y="790473"/>
          <a:ext cx="2371420" cy="2371420"/>
        </a:xfrm>
        <a:prstGeom prst="ellipse">
          <a:avLst/>
        </a:prstGeom>
      </dsp:spPr>
      <dsp:style>
        <a:lnRef idx="2">
          <a:schemeClr val="lt1"/>
        </a:lnRef>
        <a:fillRef idx="1">
          <a:schemeClr val="accent6">
            <a:shade val="90000"/>
            <a:hueOff val="360000"/>
            <a:satOff val="-16077"/>
            <a:lumOff val="35294"/>
            <a:alpha val="50196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19623" y="790473"/>
        <a:ext cx="2371420" cy="2371420"/>
      </dsp:txXfrm>
    </dsp:sp>
    <dsp:sp modelId="{3E6499AF-5C2D-1944-9D72-09E77A35DB13}">
      <dsp:nvSpPr>
        <dsp:cNvPr id="7" name="椭圆 6"/>
        <dsp:cNvSpPr/>
      </dsp:nvSpPr>
      <dsp:spPr bwMode="white">
        <a:xfrm>
          <a:off x="593907" y="1264757"/>
          <a:ext cx="1422852" cy="1422852"/>
        </a:xfrm>
        <a:prstGeom prst="ellipse">
          <a:avLst/>
        </a:prstGeom>
      </dsp:spPr>
      <dsp:style>
        <a:lnRef idx="2">
          <a:schemeClr val="lt1"/>
        </a:lnRef>
        <a:fillRef idx="1">
          <a:schemeClr val="accent6">
            <a:shade val="90000"/>
            <a:hueOff val="180000"/>
            <a:satOff val="-8038"/>
            <a:lumOff val="17647"/>
            <a:alpha val="75098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593907" y="1264757"/>
        <a:ext cx="1422852" cy="1422852"/>
      </dsp:txXfrm>
    </dsp:sp>
    <dsp:sp modelId="{1C4C0B5A-11CA-9841-BE61-4898C45D276A}">
      <dsp:nvSpPr>
        <dsp:cNvPr id="3" name="椭圆 2"/>
        <dsp:cNvSpPr/>
      </dsp:nvSpPr>
      <dsp:spPr bwMode="white">
        <a:xfrm>
          <a:off x="1068191" y="1739041"/>
          <a:ext cx="474284" cy="474284"/>
        </a:xfrm>
        <a:prstGeom prst="ellipse">
          <a:avLst/>
        </a:prstGeom>
      </dsp:spPr>
      <dsp:style>
        <a:lnRef idx="2">
          <a:schemeClr val="lt1"/>
        </a:lnRef>
        <a:fillRef idx="1">
          <a:schemeClr val="accent6">
            <a:shade val="9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068191" y="1739041"/>
        <a:ext cx="474284" cy="474284"/>
      </dsp:txXfrm>
    </dsp:sp>
    <dsp:sp modelId="{0EA194FA-2558-C548-B38C-6D8E9F315577}">
      <dsp:nvSpPr>
        <dsp:cNvPr id="4" name="矩形 3"/>
        <dsp:cNvSpPr/>
      </dsp:nvSpPr>
      <dsp:spPr bwMode="white">
        <a:xfrm>
          <a:off x="2886280" y="0"/>
          <a:ext cx="1185710" cy="691664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4008" tIns="11430" rIns="11430" bIns="1143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dirty="0" err="1">
              <a:solidFill>
                <a:schemeClr val="tx1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患者病情分析</a:t>
          </a:r>
          <a:r>
            <a:rPr lang="zh-CN" altLang="en-US" sz="900" b="1" i="0" dirty="0">
              <a:solidFill>
                <a:schemeClr val="tx1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，</a:t>
          </a:r>
          <a:r>
            <a:rPr lang="en-US" sz="900" b="1" i="0" dirty="0" err="1">
              <a:solidFill>
                <a:schemeClr val="tx1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提升医生效率</a:t>
          </a:r>
          <a:r>
            <a:rPr lang="zh-CN" altLang="en-US" sz="900" b="1" i="0" dirty="0">
              <a:solidFill>
                <a:srgbClr val="0052D9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（</a:t>
          </a:r>
          <a:r>
            <a:rPr lang="en-US" altLang="zh-CN" sz="900" b="1" i="0" dirty="0">
              <a:solidFill>
                <a:srgbClr val="0052D9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AI</a:t>
          </a:r>
          <a:r>
            <a:rPr lang="zh-CN" altLang="en-US" sz="900" b="1" i="0" dirty="0">
              <a:solidFill>
                <a:srgbClr val="0052D9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）</a:t>
          </a:r>
          <a:endParaRPr lang="en-US" sz="900" b="1" i="0" dirty="0">
            <a:solidFill>
              <a:srgbClr val="0052D9"/>
            </a:solidFill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2886280" y="0"/>
        <a:ext cx="1185710" cy="691664"/>
      </dsp:txXfrm>
    </dsp:sp>
    <dsp:sp modelId="{5DFDB95C-B866-BF41-A098-A743F7DD4C0F}">
      <dsp:nvSpPr>
        <dsp:cNvPr id="5" name="直接连接符 4"/>
        <dsp:cNvSpPr/>
      </dsp:nvSpPr>
      <dsp:spPr bwMode="white">
        <a:xfrm>
          <a:off x="2589852" y="345832"/>
          <a:ext cx="296427" cy="0"/>
        </a:xfrm>
        <a:prstGeom prst="line">
          <a:avLst/>
        </a:prstGeom>
      </dsp:spPr>
      <dsp:style>
        <a:lnRef idx="2">
          <a:schemeClr val="accent6"/>
        </a:lnRef>
        <a:fillRef idx="1">
          <a:schemeClr val="accent6"/>
        </a:fillRef>
        <a:effectRef idx="0">
          <a:scrgbClr r="0" g="0" b="0"/>
        </a:effectRef>
        <a:fontRef idx="minor"/>
      </dsp:style>
      <dsp:txXfrm>
        <a:off x="2589852" y="345832"/>
        <a:ext cx="296427" cy="0"/>
      </dsp:txXfrm>
    </dsp:sp>
    <dsp:sp modelId="{530F19D2-C4A2-154F-9F0F-F6FB5267D145}">
      <dsp:nvSpPr>
        <dsp:cNvPr id="6" name="直接连接符 5"/>
        <dsp:cNvSpPr/>
      </dsp:nvSpPr>
      <dsp:spPr bwMode="white">
        <a:xfrm rot="5400000">
          <a:off x="1132022" y="519539"/>
          <a:ext cx="1629956" cy="1283333"/>
        </a:xfrm>
        <a:prstGeom prst="line">
          <a:avLst/>
        </a:prstGeom>
      </dsp:spPr>
      <dsp:style>
        <a:lnRef idx="2">
          <a:schemeClr val="accent6"/>
        </a:lnRef>
        <a:fillRef idx="1">
          <a:schemeClr val="accent6"/>
        </a:fillRef>
        <a:effectRef idx="0">
          <a:scrgbClr r="0" g="0" b="0"/>
        </a:effectRef>
        <a:fontRef idx="minor"/>
      </dsp:style>
      <dsp:txXfrm rot="5400000">
        <a:off x="1132022" y="519539"/>
        <a:ext cx="1629956" cy="1283333"/>
      </dsp:txXfrm>
    </dsp:sp>
    <dsp:sp modelId="{F28942A6-66AC-274E-93F2-2A19DED25221}">
      <dsp:nvSpPr>
        <dsp:cNvPr id="8" name="矩形 7"/>
        <dsp:cNvSpPr/>
      </dsp:nvSpPr>
      <dsp:spPr bwMode="white">
        <a:xfrm>
          <a:off x="2886280" y="691664"/>
          <a:ext cx="1185710" cy="691664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4008" tIns="11430" rIns="11430" bIns="1143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dirty="0" err="1">
              <a:solidFill>
                <a:schemeClr val="tx1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帮助医生</a:t>
          </a:r>
          <a:r>
            <a:rPr lang="en-US" altLang="zh-CN" sz="900" b="1" i="0" dirty="0">
              <a:solidFill>
                <a:schemeClr val="tx1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/</a:t>
          </a:r>
          <a:r>
            <a:rPr lang="zh-CN" altLang="en-US" sz="900" b="1" i="0" dirty="0">
              <a:solidFill>
                <a:schemeClr val="tx1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医院管理数据，打通院外数据</a:t>
          </a:r>
          <a:r>
            <a:rPr lang="zh-CN" altLang="en-US" sz="900" b="1" i="0" dirty="0">
              <a:solidFill>
                <a:srgbClr val="0052D9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（结构化）</a:t>
          </a:r>
          <a:endParaRPr lang="en-US" sz="900" b="1" i="0" dirty="0">
            <a:solidFill>
              <a:srgbClr val="0052D9"/>
            </a:solidFill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2886280" y="691664"/>
        <a:ext cx="1185710" cy="691664"/>
      </dsp:txXfrm>
    </dsp:sp>
    <dsp:sp modelId="{1F09BC6F-C9C5-1F4F-BC17-FB63E7B2B479}">
      <dsp:nvSpPr>
        <dsp:cNvPr id="9" name="直接连接符 8"/>
        <dsp:cNvSpPr/>
      </dsp:nvSpPr>
      <dsp:spPr bwMode="white">
        <a:xfrm>
          <a:off x="2589852" y="1037496"/>
          <a:ext cx="296427" cy="0"/>
        </a:xfrm>
        <a:prstGeom prst="line">
          <a:avLst/>
        </a:prstGeom>
      </dsp:spPr>
      <dsp:style>
        <a:lnRef idx="2">
          <a:schemeClr val="accent6"/>
        </a:lnRef>
        <a:fillRef idx="1">
          <a:schemeClr val="accent6"/>
        </a:fillRef>
        <a:effectRef idx="0">
          <a:scrgbClr r="0" g="0" b="0"/>
        </a:effectRef>
        <a:fontRef idx="minor"/>
      </dsp:style>
      <dsp:txXfrm>
        <a:off x="2589852" y="1037496"/>
        <a:ext cx="296427" cy="0"/>
      </dsp:txXfrm>
    </dsp:sp>
    <dsp:sp modelId="{C8E7F6E0-F047-9B45-B8F7-191D9166E970}">
      <dsp:nvSpPr>
        <dsp:cNvPr id="10" name="直接连接符 9"/>
        <dsp:cNvSpPr/>
      </dsp:nvSpPr>
      <dsp:spPr bwMode="white">
        <a:xfrm rot="5400000">
          <a:off x="1481885" y="1200421"/>
          <a:ext cx="1270132" cy="943430"/>
        </a:xfrm>
        <a:prstGeom prst="line">
          <a:avLst/>
        </a:prstGeom>
      </dsp:spPr>
      <dsp:style>
        <a:lnRef idx="2">
          <a:schemeClr val="accent6"/>
        </a:lnRef>
        <a:fillRef idx="1">
          <a:schemeClr val="accent6"/>
        </a:fillRef>
        <a:effectRef idx="0">
          <a:scrgbClr r="0" g="0" b="0"/>
        </a:effectRef>
        <a:fontRef idx="minor"/>
      </dsp:style>
      <dsp:txXfrm rot="5400000">
        <a:off x="1481885" y="1200421"/>
        <a:ext cx="1270132" cy="943430"/>
      </dsp:txXfrm>
    </dsp:sp>
    <dsp:sp modelId="{CC21B256-73EA-5547-ABDE-E24FA672CC5C}">
      <dsp:nvSpPr>
        <dsp:cNvPr id="12" name="矩形 11"/>
        <dsp:cNvSpPr/>
      </dsp:nvSpPr>
      <dsp:spPr bwMode="white">
        <a:xfrm>
          <a:off x="2886280" y="1383328"/>
          <a:ext cx="1185710" cy="691664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4008" tIns="11430" rIns="11430" bIns="1143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dirty="0" err="1">
              <a:solidFill>
                <a:schemeClr val="tx1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依据患者病情生成并提示患者随访计划</a:t>
          </a:r>
          <a:r>
            <a:rPr lang="zh-CN" altLang="en-US" sz="900" b="1" i="0" dirty="0">
              <a:solidFill>
                <a:srgbClr val="0052D9"/>
              </a:solidFill>
              <a:latin typeface="TencentSans W7" panose="020C04030202040F0204" pitchFamily="34" charset="-122"/>
              <a:ea typeface="TencentSans W7" panose="020C04030202040F0204" pitchFamily="34" charset="-122"/>
            </a:rPr>
            <a:t>（知识库）</a:t>
          </a:r>
          <a:endParaRPr lang="en-US" sz="900" b="1" i="0" dirty="0">
            <a:solidFill>
              <a:srgbClr val="0052D9"/>
            </a:solidFill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2886280" y="1383328"/>
        <a:ext cx="1185710" cy="691664"/>
      </dsp:txXfrm>
    </dsp:sp>
    <dsp:sp modelId="{D4C90D70-FF02-884C-BD41-B76C5B49A5A2}">
      <dsp:nvSpPr>
        <dsp:cNvPr id="13" name="直接连接符 12"/>
        <dsp:cNvSpPr/>
      </dsp:nvSpPr>
      <dsp:spPr bwMode="white">
        <a:xfrm>
          <a:off x="2589852" y="1729160"/>
          <a:ext cx="296427" cy="0"/>
        </a:xfrm>
        <a:prstGeom prst="line">
          <a:avLst/>
        </a:prstGeom>
      </dsp:spPr>
      <dsp:style>
        <a:lnRef idx="2">
          <a:schemeClr val="accent6"/>
        </a:lnRef>
        <a:fillRef idx="1">
          <a:schemeClr val="accent6"/>
        </a:fillRef>
        <a:effectRef idx="0">
          <a:scrgbClr r="0" g="0" b="0"/>
        </a:effectRef>
        <a:fontRef idx="minor"/>
      </dsp:style>
      <dsp:txXfrm>
        <a:off x="2589852" y="1729160"/>
        <a:ext cx="296427" cy="0"/>
      </dsp:txXfrm>
    </dsp:sp>
    <dsp:sp modelId="{0F5BA7D8-9AD9-0347-980D-9C1D1256C721}">
      <dsp:nvSpPr>
        <dsp:cNvPr id="14" name="直接连接符 13"/>
        <dsp:cNvSpPr/>
      </dsp:nvSpPr>
      <dsp:spPr bwMode="white">
        <a:xfrm rot="5400000">
          <a:off x="1832184" y="1880733"/>
          <a:ext cx="907463" cy="603526"/>
        </a:xfrm>
        <a:prstGeom prst="line">
          <a:avLst/>
        </a:prstGeom>
      </dsp:spPr>
      <dsp:style>
        <a:lnRef idx="2">
          <a:schemeClr val="accent6"/>
        </a:lnRef>
        <a:fillRef idx="1">
          <a:schemeClr val="accent6"/>
        </a:fillRef>
        <a:effectRef idx="0">
          <a:scrgbClr r="0" g="0" b="0"/>
        </a:effectRef>
        <a:fontRef idx="minor"/>
      </dsp:style>
      <dsp:txXfrm rot="5400000">
        <a:off x="1832184" y="1880733"/>
        <a:ext cx="907463" cy="6035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605984" cy="1449803"/>
        <a:chOff x="0" y="0"/>
        <a:chExt cx="6605984" cy="1449803"/>
      </a:xfrm>
    </dsp:grpSpPr>
    <dsp:sp modelId="{840A20F7-4A64-DA4D-9C9C-77F57D1EBAD6}">
      <dsp:nvSpPr>
        <dsp:cNvPr id="3" name="椭圆 2"/>
        <dsp:cNvSpPr/>
      </dsp:nvSpPr>
      <dsp:spPr bwMode="white">
        <a:xfrm>
          <a:off x="0" y="194488"/>
          <a:ext cx="1060827" cy="1060827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7940" tIns="27940" rIns="27940" bIns="27940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marL="0"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传统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  <a:p>
          <a:pPr marL="0"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随访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0" y="194488"/>
        <a:ext cx="1060827" cy="1060827"/>
      </dsp:txXfrm>
    </dsp:sp>
    <dsp:sp modelId="{FB10CAB5-EE0F-5244-BD9A-894CF882F6B8}">
      <dsp:nvSpPr>
        <dsp:cNvPr id="4" name="加号 3"/>
        <dsp:cNvSpPr/>
      </dsp:nvSpPr>
      <dsp:spPr bwMode="white">
        <a:xfrm>
          <a:off x="1146967" y="417262"/>
          <a:ext cx="615280" cy="615280"/>
        </a:xfrm>
        <a:prstGeom prst="mathPlus">
          <a:avLst/>
        </a:prstGeom>
        <a:solidFill>
          <a:schemeClr val="accent6">
            <a:lumMod val="60000"/>
            <a:lumOff val="40000"/>
          </a:schemeClr>
        </a:solidFill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900"/>
          </a:lvl1pPr>
          <a:lvl2pPr marL="57150" indent="-57150" algn="ctr">
            <a:defRPr sz="700"/>
          </a:lvl2pPr>
          <a:lvl3pPr marL="114300" indent="-57150" algn="ctr">
            <a:defRPr sz="700"/>
          </a:lvl3pPr>
          <a:lvl4pPr marL="171450" indent="-57150" algn="ctr">
            <a:defRPr sz="700"/>
          </a:lvl4pPr>
          <a:lvl5pPr marL="228600" indent="-57150" algn="ctr">
            <a:defRPr sz="700"/>
          </a:lvl5pPr>
          <a:lvl6pPr marL="285750" indent="-57150" algn="ctr">
            <a:defRPr sz="700"/>
          </a:lvl6pPr>
          <a:lvl7pPr marL="342900" indent="-57150" algn="ctr">
            <a:defRPr sz="700"/>
          </a:lvl7pPr>
          <a:lvl8pPr marL="400050" indent="-57150" algn="ctr">
            <a:defRPr sz="700"/>
          </a:lvl8pPr>
          <a:lvl9pPr marL="457200" indent="-57150" algn="ctr">
            <a:defRPr sz="700"/>
          </a:lvl9pPr>
        </a:lstStyle>
        <a:p>
          <a:pPr marL="0"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b="1" i="0"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1146967" y="417262"/>
        <a:ext cx="615280" cy="615280"/>
      </dsp:txXfrm>
    </dsp:sp>
    <dsp:sp modelId="{2E2A449A-133D-AA42-9447-298A58FF95A1}">
      <dsp:nvSpPr>
        <dsp:cNvPr id="5" name="椭圆 4"/>
        <dsp:cNvSpPr/>
      </dsp:nvSpPr>
      <dsp:spPr bwMode="white">
        <a:xfrm>
          <a:off x="1848386" y="194488"/>
          <a:ext cx="1060827" cy="1060827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7940" tIns="27940" rIns="27940" bIns="27940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marL="0"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线上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  <a:p>
          <a:pPr marL="0"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复诊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1848386" y="194488"/>
        <a:ext cx="1060827" cy="1060827"/>
      </dsp:txXfrm>
    </dsp:sp>
    <dsp:sp modelId="{692A0D14-9589-684D-850F-59F56A04E2C7}">
      <dsp:nvSpPr>
        <dsp:cNvPr id="6" name="加号 5"/>
        <dsp:cNvSpPr/>
      </dsp:nvSpPr>
      <dsp:spPr bwMode="white">
        <a:xfrm>
          <a:off x="2995352" y="417262"/>
          <a:ext cx="615280" cy="615280"/>
        </a:xfrm>
        <a:prstGeom prst="mathPlus">
          <a:avLst/>
        </a:prstGeom>
        <a:solidFill>
          <a:schemeClr val="accent6">
            <a:lumMod val="60000"/>
            <a:lumOff val="40000"/>
          </a:schemeClr>
        </a:solidFill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900"/>
          </a:lvl1pPr>
          <a:lvl2pPr marL="57150" indent="-57150" algn="ctr">
            <a:defRPr sz="700"/>
          </a:lvl2pPr>
          <a:lvl3pPr marL="114300" indent="-57150" algn="ctr">
            <a:defRPr sz="700"/>
          </a:lvl3pPr>
          <a:lvl4pPr marL="171450" indent="-57150" algn="ctr">
            <a:defRPr sz="700"/>
          </a:lvl4pPr>
          <a:lvl5pPr marL="228600" indent="-57150" algn="ctr">
            <a:defRPr sz="700"/>
          </a:lvl5pPr>
          <a:lvl6pPr marL="285750" indent="-57150" algn="ctr">
            <a:defRPr sz="700"/>
          </a:lvl6pPr>
          <a:lvl7pPr marL="342900" indent="-57150" algn="ctr">
            <a:defRPr sz="700"/>
          </a:lvl7pPr>
          <a:lvl8pPr marL="400050" indent="-57150" algn="ctr">
            <a:defRPr sz="700"/>
          </a:lvl8pPr>
          <a:lvl9pPr marL="457200" indent="-57150" algn="ctr">
            <a:defRPr sz="700"/>
          </a:lvl9pPr>
        </a:lstStyle>
        <a:p>
          <a:pPr marL="0"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b="1" i="0"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2995352" y="417262"/>
        <a:ext cx="615280" cy="615280"/>
      </dsp:txXfrm>
    </dsp:sp>
    <dsp:sp modelId="{1713E1EC-469F-DA45-B6CC-D89F9665576E}">
      <dsp:nvSpPr>
        <dsp:cNvPr id="7" name="椭圆 6"/>
        <dsp:cNvSpPr/>
      </dsp:nvSpPr>
      <dsp:spPr bwMode="white">
        <a:xfrm>
          <a:off x="3696771" y="194488"/>
          <a:ext cx="1060827" cy="1060827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7940" tIns="27940" rIns="27940" bIns="27940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marL="0"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b="1" i="0" dirty="0">
              <a:latin typeface="TencentSans W7" panose="020C04030202040F0204" pitchFamily="34" charset="-122"/>
              <a:ea typeface="TencentSans W7" panose="020C04030202040F0204" pitchFamily="34" charset="-122"/>
            </a:rPr>
            <a:t>人工</a:t>
          </a:r>
          <a:endParaRPr lang="en-US" altLang="zh-CN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  <a:p>
          <a:pPr marL="0"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b="1" i="0" dirty="0">
              <a:latin typeface="TencentSans W7" panose="020C04030202040F0204" pitchFamily="34" charset="-122"/>
              <a:ea typeface="TencentSans W7" panose="020C04030202040F0204" pitchFamily="34" charset="-122"/>
            </a:rPr>
            <a:t>智能 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3696771" y="194488"/>
        <a:ext cx="1060827" cy="1060827"/>
      </dsp:txXfrm>
    </dsp:sp>
    <dsp:sp modelId="{33B14D82-A39E-6644-B1D2-A58DA36F6A5C}">
      <dsp:nvSpPr>
        <dsp:cNvPr id="8" name="等于号 7"/>
        <dsp:cNvSpPr/>
      </dsp:nvSpPr>
      <dsp:spPr bwMode="white">
        <a:xfrm>
          <a:off x="4843738" y="417262"/>
          <a:ext cx="615280" cy="615280"/>
        </a:xfrm>
        <a:prstGeom prst="mathEqual">
          <a:avLst/>
        </a:prstGeom>
        <a:solidFill>
          <a:schemeClr val="accent6">
            <a:lumMod val="60000"/>
            <a:lumOff val="40000"/>
          </a:schemeClr>
        </a:solidFill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3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b="1" i="0"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4843738" y="417262"/>
        <a:ext cx="615280" cy="615280"/>
      </dsp:txXfrm>
    </dsp:sp>
    <dsp:sp modelId="{A6192DAB-08F7-A043-BB42-30112C2ADB0E}">
      <dsp:nvSpPr>
        <dsp:cNvPr id="9" name="椭圆 8"/>
        <dsp:cNvSpPr/>
      </dsp:nvSpPr>
      <dsp:spPr bwMode="white">
        <a:xfrm>
          <a:off x="5545157" y="194488"/>
          <a:ext cx="1060827" cy="1060827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7940" tIns="27940" rIns="27940" bIns="27940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marL="0"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智能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  <a:p>
          <a:pPr marL="0"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随访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5545157" y="194488"/>
        <a:ext cx="1060827" cy="1060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875977" cy="1206720"/>
        <a:chOff x="0" y="0"/>
        <a:chExt cx="10875977" cy="1206720"/>
      </a:xfrm>
    </dsp:grpSpPr>
    <dsp:sp modelId="{CA59213F-B5F9-FF4F-9784-C50F1D68A12F}">
      <dsp:nvSpPr>
        <dsp:cNvPr id="3" name="燕尾形 2"/>
        <dsp:cNvSpPr/>
      </dsp:nvSpPr>
      <dsp:spPr bwMode="white">
        <a:xfrm>
          <a:off x="0" y="207870"/>
          <a:ext cx="1977450" cy="790980"/>
        </a:xfrm>
        <a:prstGeom prst="chevr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6007" tIns="18669" rIns="18669" bIns="18669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提交病情基础信息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0" y="207870"/>
        <a:ext cx="1977450" cy="790980"/>
      </dsp:txXfrm>
    </dsp:sp>
    <dsp:sp modelId="{2F946095-E51B-E747-A134-1075772D8D54}">
      <dsp:nvSpPr>
        <dsp:cNvPr id="4" name="燕尾形 3"/>
        <dsp:cNvSpPr/>
      </dsp:nvSpPr>
      <dsp:spPr bwMode="white">
        <a:xfrm>
          <a:off x="1779705" y="207870"/>
          <a:ext cx="1977450" cy="790980"/>
        </a:xfrm>
        <a:prstGeom prst="chevr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6007" tIns="18669" rIns="18669" bIns="18669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查看随访周期和需要提交的检测报告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1779705" y="207870"/>
        <a:ext cx="1977450" cy="790980"/>
      </dsp:txXfrm>
    </dsp:sp>
    <dsp:sp modelId="{FB5464D0-99AF-6D40-9CD0-DF75FE6BBB8F}">
      <dsp:nvSpPr>
        <dsp:cNvPr id="5" name="燕尾形 4"/>
        <dsp:cNvSpPr/>
      </dsp:nvSpPr>
      <dsp:spPr bwMode="white">
        <a:xfrm>
          <a:off x="3559411" y="207870"/>
          <a:ext cx="1977450" cy="790980"/>
        </a:xfrm>
        <a:prstGeom prst="chevr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6007" tIns="18669" rIns="18669" bIns="18669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按指导提交检查</a:t>
          </a:r>
          <a:r>
            <a:rPr lang="en-US" altLang="zh-CN" b="1" i="0" dirty="0">
              <a:latin typeface="TencentSans W7" panose="020C04030202040F0204" pitchFamily="34" charset="-122"/>
              <a:ea typeface="TencentSans W7" panose="020C04030202040F0204" pitchFamily="34" charset="-122"/>
            </a:rPr>
            <a:t>/</a:t>
          </a:r>
          <a:r>
            <a:rPr lang="zh-CN" altLang="en-US" b="1" i="0" dirty="0">
              <a:latin typeface="TencentSans W7" panose="020C04030202040F0204" pitchFamily="34" charset="-122"/>
              <a:ea typeface="TencentSans W7" panose="020C04030202040F0204" pitchFamily="34" charset="-122"/>
            </a:rPr>
            <a:t>检验报告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3559411" y="207870"/>
        <a:ext cx="1977450" cy="790980"/>
      </dsp:txXfrm>
    </dsp:sp>
    <dsp:sp modelId="{9DE4561A-53EB-8F44-9DBA-74D7755B5BB1}">
      <dsp:nvSpPr>
        <dsp:cNvPr id="6" name="燕尾形 5"/>
        <dsp:cNvSpPr/>
      </dsp:nvSpPr>
      <dsp:spPr bwMode="white">
        <a:xfrm>
          <a:off x="5339116" y="207870"/>
          <a:ext cx="1977450" cy="790980"/>
        </a:xfrm>
        <a:prstGeom prst="chevr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6007" tIns="18669" rIns="18669" bIns="18669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给患者初步随访提示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5339116" y="207870"/>
        <a:ext cx="1977450" cy="790980"/>
      </dsp:txXfrm>
    </dsp:sp>
    <dsp:sp modelId="{F0E46E79-9922-A548-8FCA-8F158BEF1656}">
      <dsp:nvSpPr>
        <dsp:cNvPr id="7" name="燕尾形 6"/>
        <dsp:cNvSpPr/>
      </dsp:nvSpPr>
      <dsp:spPr bwMode="white">
        <a:xfrm>
          <a:off x="7118821" y="207870"/>
          <a:ext cx="1977450" cy="790980"/>
        </a:xfrm>
        <a:prstGeom prst="chevr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6007" tIns="18669" rIns="18669" bIns="18669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给医生展示处理AI处理后的病人数据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7118821" y="207870"/>
        <a:ext cx="1977450" cy="790980"/>
      </dsp:txXfrm>
    </dsp:sp>
    <dsp:sp modelId="{2C250184-628B-514A-8E41-FBA33DC3DB02}">
      <dsp:nvSpPr>
        <dsp:cNvPr id="8" name="燕尾形 7"/>
        <dsp:cNvSpPr/>
      </dsp:nvSpPr>
      <dsp:spPr bwMode="white">
        <a:xfrm>
          <a:off x="8898527" y="207870"/>
          <a:ext cx="1977450" cy="790980"/>
        </a:xfrm>
        <a:prstGeom prst="chevron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6007" tIns="18669" rIns="18669" bIns="18669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i="0" dirty="0" err="1">
              <a:latin typeface="TencentSans W7" panose="020C04030202040F0204" pitchFamily="34" charset="-122"/>
              <a:ea typeface="TencentSans W7" panose="020C04030202040F0204" pitchFamily="34" charset="-122"/>
            </a:rPr>
            <a:t>返回患者医生确认后的随访建议</a:t>
          </a:r>
          <a:endParaRPr lang="en-US" b="1" i="0" dirty="0">
            <a:latin typeface="TencentSans W7" panose="020C04030202040F0204" pitchFamily="34" charset="-122"/>
            <a:ea typeface="TencentSans W7" panose="020C04030202040F0204" pitchFamily="34" charset="-122"/>
          </a:endParaRPr>
        </a:p>
      </dsp:txBody>
      <dsp:txXfrm>
        <a:off x="8898527" y="207870"/>
        <a:ext cx="1977450" cy="790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34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50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66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82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type="line" r:blip="" rot="90">
              <dgm:adjLst/>
            </dgm:shape>
          </dgm:if>
          <dgm:else name="Name98">
            <dgm:shape xmlns:r="http://schemas.openxmlformats.org/officeDocument/2006/relationships" type="line" r:blip="" rot="180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type="chevron" r:blip="" rot="180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type="chevron" r:blip="" rot="180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ECC2E-93AD-49E0-85B7-0BAE21C4C4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031A-7678-499F-A8FE-3DDFEA1712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1360-4846-4F13-94FF-13CC0CAFA3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7998-1738-47A5-80D3-F0ABC8FE4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1360-4846-4F13-94FF-13CC0CAFA3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7998-1738-47A5-80D3-F0ABC8FE4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1360-4846-4F13-94FF-13CC0CAFA3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7998-1738-47A5-80D3-F0ABC8FE4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1360-4846-4F13-94FF-13CC0CAFA3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7998-1738-47A5-80D3-F0ABC8FE4D34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2447765" y="2890992"/>
            <a:ext cx="540060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http://www.www.2ppt.com.com/hangye/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1360-4846-4F13-94FF-13CC0CAFA3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7998-1738-47A5-80D3-F0ABC8FE4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31360-4846-4F13-94FF-13CC0CAFA3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7998-1738-47A5-80D3-F0ABC8FE4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9433560" y="6593839"/>
            <a:ext cx="2743200" cy="259716"/>
          </a:xfrm>
        </p:spPr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10872913" y="6578863"/>
            <a:ext cx="1319087" cy="279137"/>
          </a:xfrm>
        </p:spPr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  <p:pic>
        <p:nvPicPr>
          <p:cNvPr id="12" name="图片 4" descr="文本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31600" r="38232" b="29805"/>
          <a:stretch>
            <a:fillRect/>
          </a:stretch>
        </p:blipFill>
        <p:spPr>
          <a:xfrm>
            <a:off x="10231560" y="341664"/>
            <a:ext cx="1708585" cy="27206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31360-4846-4F13-94FF-13CC0CAFA3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07998-1738-47A5-80D3-F0ABC8FE4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7.jpeg"/><Relationship Id="rId11" Type="http://schemas.openxmlformats.org/officeDocument/2006/relationships/image" Target="../media/image26.jpeg"/><Relationship Id="rId10" Type="http://schemas.openxmlformats.org/officeDocument/2006/relationships/image" Target="../media/image25.jpeg"/><Relationship Id="rId1" Type="http://schemas.openxmlformats.org/officeDocument/2006/relationships/hyperlink" Target="&#20309;&#21073;&#24179;&#20027;&#20219;.mp4" TargetMode="Externa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37.emf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6" Type="http://schemas.openxmlformats.org/officeDocument/2006/relationships/slideLayout" Target="../slideLayouts/slideLayout9.xml"/><Relationship Id="rId15" Type="http://schemas.microsoft.com/office/2007/relationships/diagramDrawing" Target="../diagrams/drawing3.xml"/><Relationship Id="rId14" Type="http://schemas.openxmlformats.org/officeDocument/2006/relationships/diagramColors" Target="../diagrams/colors3.xml"/><Relationship Id="rId13" Type="http://schemas.openxmlformats.org/officeDocument/2006/relationships/diagramQuickStyle" Target="../diagrams/quickStyle3.xml"/><Relationship Id="rId12" Type="http://schemas.openxmlformats.org/officeDocument/2006/relationships/diagramLayout" Target="../diagrams/layout3.xml"/><Relationship Id="rId11" Type="http://schemas.openxmlformats.org/officeDocument/2006/relationships/diagramData" Target="../diagrams/data3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hyperlink" Target="http://www.1ppt.com/hangye/" TargetMode="Externa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image" Target="../media/image4.jpeg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tags" Target="../tags/tag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0" Type="http://schemas.openxmlformats.org/officeDocument/2006/relationships/notesSlide" Target="../notesSlides/notesSlide8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2050" y="2222508"/>
            <a:ext cx="7807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245172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2024</a:t>
            </a:r>
            <a:r>
              <a:rPr lang="zh-CN" altLang="en-US" sz="8000" dirty="0">
                <a:solidFill>
                  <a:srgbClr val="245172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年终总结</a:t>
            </a:r>
            <a:endParaRPr lang="zh-CN" altLang="en-US" sz="8000" dirty="0">
              <a:solidFill>
                <a:srgbClr val="245172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51841" y="3919416"/>
            <a:ext cx="8288318" cy="34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sz="1200" kern="100" dirty="0">
                <a:solidFill>
                  <a:srgbClr val="5C819D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Guangdong Health Science Popularization Promotion Association Communication Branch</a:t>
            </a:r>
            <a:endParaRPr lang="en-US" altLang="zh-CN" sz="1200" kern="100" dirty="0">
              <a:solidFill>
                <a:srgbClr val="5C819D"/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28950" y="1387954"/>
            <a:ext cx="613410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0" i="0" dirty="0">
                <a:solidFill>
                  <a:srgbClr val="295D83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 </a:t>
            </a:r>
            <a:r>
              <a:rPr lang="en-US" altLang="zh-CN" sz="4400" b="0" i="0" dirty="0">
                <a:solidFill>
                  <a:srgbClr val="295D83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Work Report </a:t>
            </a:r>
            <a:r>
              <a:rPr lang="zh-CN" altLang="en-US" sz="4400" b="0" i="0" dirty="0">
                <a:solidFill>
                  <a:srgbClr val="295D83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”</a:t>
            </a:r>
            <a:endParaRPr lang="zh-CN" altLang="en-US" sz="4400" dirty="0">
              <a:solidFill>
                <a:srgbClr val="295D8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76600" y="3698721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rgbClr val="295D8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R" panose="00020600040101010101" pitchFamily="18" charset="-122"/>
              </a:rPr>
              <a:t>广东省健康科普促进会传播分会</a:t>
            </a:r>
            <a:endParaRPr lang="zh-CN" altLang="en-US" sz="1600" dirty="0">
              <a:solidFill>
                <a:srgbClr val="295D8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R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33620" y="4242396"/>
            <a:ext cx="1324759" cy="34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en-US" sz="1200" kern="100" dirty="0">
                <a:solidFill>
                  <a:srgbClr val="5C819D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汇报人：胡向华</a:t>
            </a:r>
            <a:endParaRPr lang="en-US" altLang="zh-CN" sz="1200" kern="100" dirty="0">
              <a:solidFill>
                <a:srgbClr val="5C819D"/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960457" y="1558339"/>
            <a:ext cx="3741321" cy="3741321"/>
          </a:xfrm>
          <a:prstGeom prst="ellipse">
            <a:avLst/>
          </a:prstGeom>
          <a:blipFill>
            <a:blip r:embed="rId1" cstate="email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任意多边形: 形状 7"/>
          <p:cNvSpPr/>
          <p:nvPr/>
        </p:nvSpPr>
        <p:spPr>
          <a:xfrm>
            <a:off x="1626413" y="3544982"/>
            <a:ext cx="2394445" cy="1234635"/>
          </a:xfrm>
          <a:custGeom>
            <a:avLst/>
            <a:gdLst>
              <a:gd name="connsiteX0" fmla="*/ 0 w 2174240"/>
              <a:gd name="connsiteY0" fmla="*/ 0 h 1121092"/>
              <a:gd name="connsiteX1" fmla="*/ 2174240 w 2174240"/>
              <a:gd name="connsiteY1" fmla="*/ 0 h 1121092"/>
              <a:gd name="connsiteX2" fmla="*/ 2174240 w 2174240"/>
              <a:gd name="connsiteY2" fmla="*/ 1121092 h 1121092"/>
              <a:gd name="connsiteX3" fmla="*/ 0 w 2174240"/>
              <a:gd name="connsiteY3" fmla="*/ 1121092 h 1121092"/>
              <a:gd name="connsiteX4" fmla="*/ 0 w 2174240"/>
              <a:gd name="connsiteY4" fmla="*/ 0 h 11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240" h="1121092">
                <a:moveTo>
                  <a:pt x="0" y="0"/>
                </a:moveTo>
                <a:lnTo>
                  <a:pt x="2174240" y="0"/>
                </a:lnTo>
                <a:lnTo>
                  <a:pt x="2174240" y="1121092"/>
                </a:lnTo>
                <a:lnTo>
                  <a:pt x="0" y="1121092"/>
                </a:lnTo>
                <a:lnTo>
                  <a:pt x="0" y="0"/>
                </a:lnTo>
                <a:close/>
              </a:path>
            </a:pathLst>
          </a:custGeom>
          <a:solidFill>
            <a:srgbClr val="295D83">
              <a:alpha val="80000"/>
            </a:srgbClr>
          </a:solidFill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6500" kern="1200"/>
          </a:p>
        </p:txBody>
      </p:sp>
      <p:sp>
        <p:nvSpPr>
          <p:cNvPr id="18" name="文本框 17"/>
          <p:cNvSpPr txBox="1"/>
          <p:nvPr/>
        </p:nvSpPr>
        <p:spPr>
          <a:xfrm>
            <a:off x="5240622" y="1955437"/>
            <a:ext cx="5794807" cy="401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050"/>
              </a:spcBef>
              <a:buFont typeface="+mj-lt"/>
              <a:buAutoNum type="arabicPeriod"/>
            </a:pPr>
            <a:r>
              <a:rPr lang="zh-CN" altLang="en-US" sz="1400" b="1" i="0" dirty="0">
                <a:solidFill>
                  <a:srgbClr val="295D83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工作内容丰富</a:t>
            </a:r>
            <a:r>
              <a:rPr lang="zh-CN" altLang="en-US" sz="1400" b="0" i="0" dirty="0">
                <a:solidFill>
                  <a:srgbClr val="295D83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zh-CN" altLang="en-US" sz="14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医院会务工作涵盖会议策划、参会人员管理、场地布置、技术支持、餐饮住宿安排以及会议记录与总结等多个方面，确保会议顺利进行并达到预期效果。</a:t>
            </a:r>
            <a:endParaRPr lang="zh-CN" altLang="en-US" sz="14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zh-CN" altLang="en-US" sz="1400" b="1" i="0" dirty="0">
                <a:solidFill>
                  <a:srgbClr val="295D83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专业性与严谨性</a:t>
            </a:r>
            <a:r>
              <a:rPr lang="zh-CN" altLang="en-US" sz="1400" b="0" i="0" dirty="0">
                <a:solidFill>
                  <a:srgbClr val="295D83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zh-CN" altLang="en-US" sz="14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由于医院会务工作涉及医疗领域的专业知识和术语，因此要求工作人员具备较高的专业素养和严谨的工作态度。同时，会议内容往往涉及医疗决策和学术研究，这进一步强调了会务工作的专业性和严谨性。</a:t>
            </a:r>
            <a:endParaRPr lang="zh-CN" altLang="en-US" sz="14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zh-CN" altLang="en-US" sz="1400" b="1" i="0" dirty="0">
                <a:solidFill>
                  <a:srgbClr val="295D83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协作与沟通</a:t>
            </a:r>
            <a:r>
              <a:rPr lang="zh-CN" altLang="en-US" sz="1400" b="0" i="0" dirty="0">
                <a:solidFill>
                  <a:srgbClr val="295D83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zh-CN" altLang="en-US" sz="14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会务工作需要与多个部门、团队协作，如医疗部门、行政部门、后勤部门等。因此，加强沟通与协作是确保会务工作顺利进行的关键。</a:t>
            </a:r>
            <a:endParaRPr lang="zh-CN" altLang="en-US" sz="14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zh-CN" altLang="en-US" sz="1400" b="1" i="0" dirty="0">
                <a:solidFill>
                  <a:srgbClr val="295D83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创新与效率</a:t>
            </a:r>
            <a:r>
              <a:rPr lang="zh-CN" altLang="en-US" sz="1400" b="0" i="0" dirty="0">
                <a:solidFill>
                  <a:srgbClr val="295D83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zh-CN" altLang="en-US" sz="14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随着医疗技术的发展和会议形式的多样化，医院会务工作需要不断创新和改进，以提高工作效率和质量。利用现代科技手段，如在线会议平台、智能签到系统等，可以进一步提升会务工作的便捷性和效率。</a:t>
            </a:r>
            <a:endParaRPr lang="zh-CN" altLang="en-US" sz="14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spcBef>
                <a:spcPts val="450"/>
              </a:spcBef>
              <a:buFont typeface="+mj-lt"/>
              <a:buAutoNum type="arabicPeriod"/>
            </a:pPr>
            <a:r>
              <a:rPr lang="zh-CN" altLang="en-US" sz="1400" b="1" i="0" dirty="0">
                <a:solidFill>
                  <a:srgbClr val="295D83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重要意义</a:t>
            </a:r>
            <a:r>
              <a:rPr lang="zh-CN" altLang="en-US" sz="1400" b="0" i="0" dirty="0">
                <a:solidFill>
                  <a:srgbClr val="295D83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zh-CN" altLang="en-US" sz="14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高质量的会务工作不仅有助于提升医院的专业形象和学术地位，还能促进医疗领域的学术交流与合作，加强医患沟通，以及推动医疗技术的创新与发展。</a:t>
            </a:r>
            <a:endParaRPr lang="zh-CN" altLang="en-US" sz="14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794935" y="3900689"/>
            <a:ext cx="2057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会议会务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781" y="600323"/>
            <a:ext cx="5632192" cy="463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01</a:t>
            </a:r>
            <a:r>
              <a:rPr lang="zh-CN" altLang="en-US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：岭南肛肠学院第四届全国学术大会</a:t>
            </a:r>
            <a:endParaRPr lang="zh-CN" altLang="en-US" sz="11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96781" y="1000705"/>
            <a:ext cx="5652718" cy="463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02</a:t>
            </a:r>
            <a:r>
              <a:rPr lang="zh-CN" altLang="en-US" sz="18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en-US" altLang="zh-CN" sz="18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2024</a:t>
            </a:r>
            <a:r>
              <a:rPr lang="zh-CN" altLang="en-US" sz="18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年东莞市科普专项资助活动</a:t>
            </a:r>
            <a:endParaRPr lang="zh-CN" altLang="en-US" sz="11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96780" y="1426364"/>
            <a:ext cx="5719653" cy="463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03</a:t>
            </a:r>
            <a:r>
              <a:rPr lang="zh-CN" altLang="en-US" sz="18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：广东省基层医药学会皮肤专业委员会学术年会</a:t>
            </a:r>
            <a:endParaRPr lang="zh-CN" altLang="en-US" sz="11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菱形 3"/>
          <p:cNvSpPr/>
          <p:nvPr/>
        </p:nvSpPr>
        <p:spPr>
          <a:xfrm>
            <a:off x="3778552" y="1111552"/>
            <a:ext cx="4634896" cy="4634896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任意多边形: 形状 4"/>
          <p:cNvSpPr/>
          <p:nvPr/>
        </p:nvSpPr>
        <p:spPr>
          <a:xfrm>
            <a:off x="4218867" y="1551867"/>
            <a:ext cx="1807609" cy="1807609"/>
          </a:xfrm>
          <a:custGeom>
            <a:avLst/>
            <a:gdLst>
              <a:gd name="connsiteX0" fmla="*/ 0 w 1807609"/>
              <a:gd name="connsiteY0" fmla="*/ 301274 h 1807609"/>
              <a:gd name="connsiteX1" fmla="*/ 301274 w 1807609"/>
              <a:gd name="connsiteY1" fmla="*/ 0 h 1807609"/>
              <a:gd name="connsiteX2" fmla="*/ 1506335 w 1807609"/>
              <a:gd name="connsiteY2" fmla="*/ 0 h 1807609"/>
              <a:gd name="connsiteX3" fmla="*/ 1807609 w 1807609"/>
              <a:gd name="connsiteY3" fmla="*/ 301274 h 1807609"/>
              <a:gd name="connsiteX4" fmla="*/ 1807609 w 1807609"/>
              <a:gd name="connsiteY4" fmla="*/ 1506335 h 1807609"/>
              <a:gd name="connsiteX5" fmla="*/ 1506335 w 1807609"/>
              <a:gd name="connsiteY5" fmla="*/ 1807609 h 1807609"/>
              <a:gd name="connsiteX6" fmla="*/ 301274 w 1807609"/>
              <a:gd name="connsiteY6" fmla="*/ 1807609 h 1807609"/>
              <a:gd name="connsiteX7" fmla="*/ 0 w 1807609"/>
              <a:gd name="connsiteY7" fmla="*/ 1506335 h 1807609"/>
              <a:gd name="connsiteX8" fmla="*/ 0 w 1807609"/>
              <a:gd name="connsiteY8" fmla="*/ 301274 h 180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7609" h="1807609">
                <a:moveTo>
                  <a:pt x="0" y="301274"/>
                </a:moveTo>
                <a:cubicBezTo>
                  <a:pt x="0" y="134885"/>
                  <a:pt x="134885" y="0"/>
                  <a:pt x="301274" y="0"/>
                </a:cubicBezTo>
                <a:lnTo>
                  <a:pt x="1506335" y="0"/>
                </a:lnTo>
                <a:cubicBezTo>
                  <a:pt x="1672724" y="0"/>
                  <a:pt x="1807609" y="134885"/>
                  <a:pt x="1807609" y="301274"/>
                </a:cubicBezTo>
                <a:lnTo>
                  <a:pt x="1807609" y="1506335"/>
                </a:lnTo>
                <a:cubicBezTo>
                  <a:pt x="1807609" y="1672724"/>
                  <a:pt x="1672724" y="1807609"/>
                  <a:pt x="1506335" y="1807609"/>
                </a:cubicBezTo>
                <a:lnTo>
                  <a:pt x="301274" y="1807609"/>
                </a:lnTo>
                <a:cubicBezTo>
                  <a:pt x="134885" y="1807609"/>
                  <a:pt x="0" y="1672724"/>
                  <a:pt x="0" y="1506335"/>
                </a:cubicBezTo>
                <a:lnTo>
                  <a:pt x="0" y="301274"/>
                </a:lnTo>
                <a:close/>
              </a:path>
            </a:pathLst>
          </a:custGeom>
          <a:solidFill>
            <a:srgbClr val="D2B08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880" tIns="255880" rIns="255880" bIns="255880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400" kern="1200"/>
          </a:p>
        </p:txBody>
      </p:sp>
      <p:sp>
        <p:nvSpPr>
          <p:cNvPr id="6" name="任意多边形: 形状 5"/>
          <p:cNvSpPr/>
          <p:nvPr/>
        </p:nvSpPr>
        <p:spPr>
          <a:xfrm>
            <a:off x="6165523" y="1551867"/>
            <a:ext cx="1807609" cy="1807609"/>
          </a:xfrm>
          <a:custGeom>
            <a:avLst/>
            <a:gdLst>
              <a:gd name="connsiteX0" fmla="*/ 0 w 1807609"/>
              <a:gd name="connsiteY0" fmla="*/ 301274 h 1807609"/>
              <a:gd name="connsiteX1" fmla="*/ 301274 w 1807609"/>
              <a:gd name="connsiteY1" fmla="*/ 0 h 1807609"/>
              <a:gd name="connsiteX2" fmla="*/ 1506335 w 1807609"/>
              <a:gd name="connsiteY2" fmla="*/ 0 h 1807609"/>
              <a:gd name="connsiteX3" fmla="*/ 1807609 w 1807609"/>
              <a:gd name="connsiteY3" fmla="*/ 301274 h 1807609"/>
              <a:gd name="connsiteX4" fmla="*/ 1807609 w 1807609"/>
              <a:gd name="connsiteY4" fmla="*/ 1506335 h 1807609"/>
              <a:gd name="connsiteX5" fmla="*/ 1506335 w 1807609"/>
              <a:gd name="connsiteY5" fmla="*/ 1807609 h 1807609"/>
              <a:gd name="connsiteX6" fmla="*/ 301274 w 1807609"/>
              <a:gd name="connsiteY6" fmla="*/ 1807609 h 1807609"/>
              <a:gd name="connsiteX7" fmla="*/ 0 w 1807609"/>
              <a:gd name="connsiteY7" fmla="*/ 1506335 h 1807609"/>
              <a:gd name="connsiteX8" fmla="*/ 0 w 1807609"/>
              <a:gd name="connsiteY8" fmla="*/ 301274 h 180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7609" h="1807609">
                <a:moveTo>
                  <a:pt x="0" y="301274"/>
                </a:moveTo>
                <a:cubicBezTo>
                  <a:pt x="0" y="134885"/>
                  <a:pt x="134885" y="0"/>
                  <a:pt x="301274" y="0"/>
                </a:cubicBezTo>
                <a:lnTo>
                  <a:pt x="1506335" y="0"/>
                </a:lnTo>
                <a:cubicBezTo>
                  <a:pt x="1672724" y="0"/>
                  <a:pt x="1807609" y="134885"/>
                  <a:pt x="1807609" y="301274"/>
                </a:cubicBezTo>
                <a:lnTo>
                  <a:pt x="1807609" y="1506335"/>
                </a:lnTo>
                <a:cubicBezTo>
                  <a:pt x="1807609" y="1672724"/>
                  <a:pt x="1672724" y="1807609"/>
                  <a:pt x="1506335" y="1807609"/>
                </a:cubicBezTo>
                <a:lnTo>
                  <a:pt x="301274" y="1807609"/>
                </a:lnTo>
                <a:cubicBezTo>
                  <a:pt x="134885" y="1807609"/>
                  <a:pt x="0" y="1672724"/>
                  <a:pt x="0" y="1506335"/>
                </a:cubicBezTo>
                <a:lnTo>
                  <a:pt x="0" y="301274"/>
                </a:lnTo>
                <a:close/>
              </a:path>
            </a:pathLst>
          </a:custGeom>
          <a:solidFill>
            <a:srgbClr val="295D8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880" tIns="255880" rIns="255880" bIns="255880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400" kern="1200"/>
          </a:p>
        </p:txBody>
      </p:sp>
      <p:sp>
        <p:nvSpPr>
          <p:cNvPr id="7" name="任意多边形: 形状 6"/>
          <p:cNvSpPr/>
          <p:nvPr/>
        </p:nvSpPr>
        <p:spPr>
          <a:xfrm>
            <a:off x="4218867" y="3498523"/>
            <a:ext cx="1807609" cy="1807609"/>
          </a:xfrm>
          <a:custGeom>
            <a:avLst/>
            <a:gdLst>
              <a:gd name="connsiteX0" fmla="*/ 0 w 1807609"/>
              <a:gd name="connsiteY0" fmla="*/ 301274 h 1807609"/>
              <a:gd name="connsiteX1" fmla="*/ 301274 w 1807609"/>
              <a:gd name="connsiteY1" fmla="*/ 0 h 1807609"/>
              <a:gd name="connsiteX2" fmla="*/ 1506335 w 1807609"/>
              <a:gd name="connsiteY2" fmla="*/ 0 h 1807609"/>
              <a:gd name="connsiteX3" fmla="*/ 1807609 w 1807609"/>
              <a:gd name="connsiteY3" fmla="*/ 301274 h 1807609"/>
              <a:gd name="connsiteX4" fmla="*/ 1807609 w 1807609"/>
              <a:gd name="connsiteY4" fmla="*/ 1506335 h 1807609"/>
              <a:gd name="connsiteX5" fmla="*/ 1506335 w 1807609"/>
              <a:gd name="connsiteY5" fmla="*/ 1807609 h 1807609"/>
              <a:gd name="connsiteX6" fmla="*/ 301274 w 1807609"/>
              <a:gd name="connsiteY6" fmla="*/ 1807609 h 1807609"/>
              <a:gd name="connsiteX7" fmla="*/ 0 w 1807609"/>
              <a:gd name="connsiteY7" fmla="*/ 1506335 h 1807609"/>
              <a:gd name="connsiteX8" fmla="*/ 0 w 1807609"/>
              <a:gd name="connsiteY8" fmla="*/ 301274 h 180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7609" h="1807609">
                <a:moveTo>
                  <a:pt x="0" y="301274"/>
                </a:moveTo>
                <a:cubicBezTo>
                  <a:pt x="0" y="134885"/>
                  <a:pt x="134885" y="0"/>
                  <a:pt x="301274" y="0"/>
                </a:cubicBezTo>
                <a:lnTo>
                  <a:pt x="1506335" y="0"/>
                </a:lnTo>
                <a:cubicBezTo>
                  <a:pt x="1672724" y="0"/>
                  <a:pt x="1807609" y="134885"/>
                  <a:pt x="1807609" y="301274"/>
                </a:cubicBezTo>
                <a:lnTo>
                  <a:pt x="1807609" y="1506335"/>
                </a:lnTo>
                <a:cubicBezTo>
                  <a:pt x="1807609" y="1672724"/>
                  <a:pt x="1672724" y="1807609"/>
                  <a:pt x="1506335" y="1807609"/>
                </a:cubicBezTo>
                <a:lnTo>
                  <a:pt x="301274" y="1807609"/>
                </a:lnTo>
                <a:cubicBezTo>
                  <a:pt x="134885" y="1807609"/>
                  <a:pt x="0" y="1672724"/>
                  <a:pt x="0" y="1506335"/>
                </a:cubicBezTo>
                <a:lnTo>
                  <a:pt x="0" y="301274"/>
                </a:lnTo>
                <a:close/>
              </a:path>
            </a:pathLst>
          </a:custGeom>
          <a:solidFill>
            <a:srgbClr val="295D8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880" tIns="255880" rIns="255880" bIns="255880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400" kern="1200"/>
          </a:p>
        </p:txBody>
      </p:sp>
      <p:sp>
        <p:nvSpPr>
          <p:cNvPr id="8" name="任意多边形: 形状 7"/>
          <p:cNvSpPr/>
          <p:nvPr/>
        </p:nvSpPr>
        <p:spPr>
          <a:xfrm>
            <a:off x="6165523" y="3498523"/>
            <a:ext cx="1807609" cy="1807609"/>
          </a:xfrm>
          <a:custGeom>
            <a:avLst/>
            <a:gdLst>
              <a:gd name="connsiteX0" fmla="*/ 0 w 1807609"/>
              <a:gd name="connsiteY0" fmla="*/ 301274 h 1807609"/>
              <a:gd name="connsiteX1" fmla="*/ 301274 w 1807609"/>
              <a:gd name="connsiteY1" fmla="*/ 0 h 1807609"/>
              <a:gd name="connsiteX2" fmla="*/ 1506335 w 1807609"/>
              <a:gd name="connsiteY2" fmla="*/ 0 h 1807609"/>
              <a:gd name="connsiteX3" fmla="*/ 1807609 w 1807609"/>
              <a:gd name="connsiteY3" fmla="*/ 301274 h 1807609"/>
              <a:gd name="connsiteX4" fmla="*/ 1807609 w 1807609"/>
              <a:gd name="connsiteY4" fmla="*/ 1506335 h 1807609"/>
              <a:gd name="connsiteX5" fmla="*/ 1506335 w 1807609"/>
              <a:gd name="connsiteY5" fmla="*/ 1807609 h 1807609"/>
              <a:gd name="connsiteX6" fmla="*/ 301274 w 1807609"/>
              <a:gd name="connsiteY6" fmla="*/ 1807609 h 1807609"/>
              <a:gd name="connsiteX7" fmla="*/ 0 w 1807609"/>
              <a:gd name="connsiteY7" fmla="*/ 1506335 h 1807609"/>
              <a:gd name="connsiteX8" fmla="*/ 0 w 1807609"/>
              <a:gd name="connsiteY8" fmla="*/ 301274 h 180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7609" h="1807609">
                <a:moveTo>
                  <a:pt x="0" y="301274"/>
                </a:moveTo>
                <a:cubicBezTo>
                  <a:pt x="0" y="134885"/>
                  <a:pt x="134885" y="0"/>
                  <a:pt x="301274" y="0"/>
                </a:cubicBezTo>
                <a:lnTo>
                  <a:pt x="1506335" y="0"/>
                </a:lnTo>
                <a:cubicBezTo>
                  <a:pt x="1672724" y="0"/>
                  <a:pt x="1807609" y="134885"/>
                  <a:pt x="1807609" y="301274"/>
                </a:cubicBezTo>
                <a:lnTo>
                  <a:pt x="1807609" y="1506335"/>
                </a:lnTo>
                <a:cubicBezTo>
                  <a:pt x="1807609" y="1672724"/>
                  <a:pt x="1672724" y="1807609"/>
                  <a:pt x="1506335" y="1807609"/>
                </a:cubicBezTo>
                <a:lnTo>
                  <a:pt x="301274" y="1807609"/>
                </a:lnTo>
                <a:cubicBezTo>
                  <a:pt x="134885" y="1807609"/>
                  <a:pt x="0" y="1672724"/>
                  <a:pt x="0" y="1506335"/>
                </a:cubicBezTo>
                <a:lnTo>
                  <a:pt x="0" y="301274"/>
                </a:lnTo>
                <a:close/>
              </a:path>
            </a:pathLst>
          </a:custGeom>
          <a:solidFill>
            <a:srgbClr val="D2B08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880" tIns="255880" rIns="255880" bIns="255880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400" kern="1200"/>
          </a:p>
        </p:txBody>
      </p:sp>
      <p:sp>
        <p:nvSpPr>
          <p:cNvPr id="10" name="文本框 9"/>
          <p:cNvSpPr txBox="1"/>
          <p:nvPr/>
        </p:nvSpPr>
        <p:spPr>
          <a:xfrm>
            <a:off x="571470" y="4558251"/>
            <a:ext cx="32043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zh-CN" altLang="zh-CN" sz="14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协助各分会开展下基层的的学术活动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1470" y="1703315"/>
            <a:ext cx="32043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4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完善公众号内容，每个月有</a:t>
            </a:r>
            <a:r>
              <a:rPr lang="en-US" altLang="zh-CN" sz="14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4</a:t>
            </a:r>
            <a:r>
              <a:rPr lang="zh-CN" altLang="zh-CN" sz="14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篇科普文章，根据相关医学的节日或时事热点制定不同的内容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1469" y="4106554"/>
            <a:ext cx="2027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医院基层年会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1470" y="1246634"/>
            <a:ext cx="1789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公众号宣传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401637" y="4558251"/>
            <a:ext cx="21685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14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开展各种主题的线上直播</a:t>
            </a:r>
            <a:endParaRPr lang="zh-CN" altLang="zh-CN" sz="14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602053" y="1702318"/>
            <a:ext cx="1968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积极努力</a:t>
            </a:r>
            <a:r>
              <a:rPr lang="zh-CN" altLang="zh-CN" sz="14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参与科普活动</a:t>
            </a:r>
            <a:endParaRPr lang="zh-CN" altLang="zh-CN" sz="11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959067" y="4098580"/>
            <a:ext cx="1705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科普专栏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959067" y="1241650"/>
            <a:ext cx="1705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科普活动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79985" y="2105115"/>
            <a:ext cx="88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思源宋體 Heavy" panose="02020900000000000000" pitchFamily="18" charset="-128"/>
                <a:ea typeface="思源宋體 Heavy" panose="02020900000000000000" pitchFamily="18" charset="-128"/>
              </a:rPr>
              <a:t>01</a:t>
            </a:r>
            <a:endParaRPr lang="zh-CN" altLang="en-US" sz="3600" dirty="0">
              <a:solidFill>
                <a:schemeClr val="bg1"/>
              </a:solidFill>
              <a:latin typeface="思源宋體 Heavy" panose="02020900000000000000" pitchFamily="18" charset="-128"/>
              <a:ea typeface="思源宋體 Heavy" panose="02020900000000000000" pitchFamily="18" charset="-128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624707" y="2105115"/>
            <a:ext cx="88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思源宋體 Heavy" panose="02020900000000000000" pitchFamily="18" charset="-128"/>
                <a:ea typeface="思源宋體 Heavy" panose="02020900000000000000" pitchFamily="18" charset="-128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思源宋體 Heavy" panose="02020900000000000000" pitchFamily="18" charset="-128"/>
              <a:ea typeface="思源宋體 Heavy" panose="02020900000000000000" pitchFamily="18" charset="-128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679985" y="4106554"/>
            <a:ext cx="88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思源宋體 Heavy" panose="02020900000000000000" pitchFamily="18" charset="-128"/>
                <a:ea typeface="思源宋體 Heavy" panose="02020900000000000000" pitchFamily="18" charset="-128"/>
              </a:rPr>
              <a:t>04</a:t>
            </a:r>
            <a:endParaRPr lang="zh-CN" altLang="en-US" sz="3600" dirty="0">
              <a:solidFill>
                <a:schemeClr val="bg1"/>
              </a:solidFill>
              <a:latin typeface="思源宋體 Heavy" panose="02020900000000000000" pitchFamily="18" charset="-128"/>
              <a:ea typeface="思源宋體 Heavy" panose="02020900000000000000" pitchFamily="18" charset="-128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624707" y="4106554"/>
            <a:ext cx="88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思源宋體 Heavy" panose="02020900000000000000" pitchFamily="18" charset="-128"/>
                <a:ea typeface="思源宋體 Heavy" panose="02020900000000000000" pitchFamily="18" charset="-128"/>
              </a:rPr>
              <a:t>03</a:t>
            </a:r>
            <a:endParaRPr lang="zh-CN" altLang="en-US" sz="3600" dirty="0">
              <a:solidFill>
                <a:schemeClr val="bg1"/>
              </a:solidFill>
              <a:latin typeface="思源宋體 Heavy" panose="02020900000000000000" pitchFamily="18" charset="-128"/>
              <a:ea typeface="思源宋體 Heavy" panose="02020900000000000000" pitchFamily="18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26"/>
          <p:cNvSpPr/>
          <p:nvPr/>
        </p:nvSpPr>
        <p:spPr>
          <a:xfrm>
            <a:off x="678844" y="1361448"/>
            <a:ext cx="3019268" cy="4514427"/>
          </a:xfrm>
          <a:prstGeom prst="roundRect">
            <a:avLst>
              <a:gd name="adj" fmla="val 0"/>
            </a:avLst>
          </a:prstGeom>
          <a:solidFill>
            <a:srgbClr val="4277CE"/>
          </a:solidFill>
          <a:ln>
            <a:noFill/>
          </a:ln>
          <a:effectLst>
            <a:outerShdw blurRad="762000" algn="tl" rotWithShape="0">
              <a:srgbClr val="002DAF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704496" y="1349840"/>
            <a:ext cx="4694582" cy="4528904"/>
            <a:chOff x="4376759" y="1349840"/>
            <a:chExt cx="4694582" cy="4528904"/>
          </a:xfrm>
        </p:grpSpPr>
        <p:grpSp>
          <p:nvGrpSpPr>
            <p:cNvPr id="21" name="组合 20"/>
            <p:cNvGrpSpPr/>
            <p:nvPr/>
          </p:nvGrpSpPr>
          <p:grpSpPr>
            <a:xfrm>
              <a:off x="4376759" y="1349840"/>
              <a:ext cx="4694582" cy="1577044"/>
              <a:chOff x="6393401" y="2283441"/>
              <a:chExt cx="4673742" cy="1320800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6393401" y="2283441"/>
                <a:ext cx="4673742" cy="1320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62000" sx="95000" sy="95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7825752" y="2712192"/>
                <a:ext cx="1809039" cy="489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简单高效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4376759" y="2825770"/>
              <a:ext cx="4694582" cy="1577044"/>
              <a:chOff x="6393401" y="2334819"/>
              <a:chExt cx="4673742" cy="1320800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393401" y="2334819"/>
                <a:ext cx="4673742" cy="1320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62000" sx="95000" sy="95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7208385" y="2707181"/>
                <a:ext cx="3043772" cy="489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多元化健康传播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4376759" y="4301700"/>
              <a:ext cx="4694582" cy="1577044"/>
              <a:chOff x="6393401" y="2283441"/>
              <a:chExt cx="4673742" cy="1320800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6393401" y="2283441"/>
                <a:ext cx="4673742" cy="1320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62000" sx="95000" sy="95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7559873" y="2698961"/>
                <a:ext cx="2340796" cy="489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AI</a:t>
                </a: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智能生产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3751" y="1349199"/>
            <a:ext cx="3019268" cy="4523170"/>
          </a:xfrm>
          <a:prstGeom prst="rect">
            <a:avLst/>
          </a:prstGeom>
          <a:solidFill>
            <a:srgbClr val="C9292A"/>
          </a:solidFill>
          <a:ln>
            <a:noFill/>
          </a:ln>
          <a:effectLst>
            <a:outerShdw blurRad="762000" algn="ctr" rotWithShape="0">
              <a:schemeClr val="bg1">
                <a:lumMod val="50000"/>
                <a:alpha val="10000"/>
              </a:schemeClr>
            </a:outerShdw>
          </a:effectLst>
        </p:spPr>
      </p:pic>
      <p:pic>
        <p:nvPicPr>
          <p:cNvPr id="31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62" y="3241980"/>
            <a:ext cx="1894893" cy="25466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" name="文本框 31"/>
          <p:cNvSpPr txBox="1"/>
          <p:nvPr/>
        </p:nvSpPr>
        <p:spPr>
          <a:xfrm>
            <a:off x="1301244" y="3610784"/>
            <a:ext cx="1811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数字人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endParaRPr lang="zh-CN" altLang="en-US" sz="3200" dirty="0"/>
          </a:p>
        </p:txBody>
      </p:sp>
      <p:sp>
        <p:nvSpPr>
          <p:cNvPr id="5" name="箭头: 五边形 4"/>
          <p:cNvSpPr/>
          <p:nvPr/>
        </p:nvSpPr>
        <p:spPr>
          <a:xfrm>
            <a:off x="0" y="254174"/>
            <a:ext cx="3062514" cy="614690"/>
          </a:xfrm>
          <a:prstGeom prst="homePlat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2B08E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9332" y="330686"/>
            <a:ext cx="1523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AI 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数字人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76533" y="1746898"/>
            <a:ext cx="191529" cy="191529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868062" y="1690688"/>
            <a:ext cx="2394704" cy="365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提供</a:t>
            </a:r>
            <a:r>
              <a:rPr lang="en-US" altLang="zh-CN" sz="18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2D</a:t>
            </a:r>
            <a:r>
              <a:rPr lang="zh-CN" altLang="en-US" sz="18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数字人定制</a:t>
            </a:r>
            <a:endParaRPr lang="zh-CN" altLang="en-US" sz="18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76533" y="2131159"/>
            <a:ext cx="191529" cy="191529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868062" y="2062593"/>
            <a:ext cx="2394704" cy="365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支持短时视频定制</a:t>
            </a:r>
            <a:endParaRPr lang="zh-CN" altLang="en-US" sz="18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76533" y="2492145"/>
            <a:ext cx="191529" cy="191529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868061" y="2423579"/>
            <a:ext cx="2612205" cy="365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视频流畅，首尾对齐</a:t>
            </a:r>
            <a:endParaRPr lang="zh-CN" altLang="en-US" sz="18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76532" y="2844462"/>
            <a:ext cx="191529" cy="191529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868061" y="2774084"/>
            <a:ext cx="3184956" cy="365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高效视频生成，节省时间</a:t>
            </a:r>
            <a:endParaRPr lang="zh-CN" altLang="en-US" sz="18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76532" y="3180068"/>
            <a:ext cx="191529" cy="191529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868061" y="3109690"/>
            <a:ext cx="3184956" cy="365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多姿态拼接</a:t>
            </a:r>
            <a:endParaRPr lang="zh-CN" altLang="en-US" sz="18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76532" y="3512114"/>
            <a:ext cx="191529" cy="191529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34" name="标题 1"/>
          <p:cNvSpPr txBox="1"/>
          <p:nvPr/>
        </p:nvSpPr>
        <p:spPr>
          <a:xfrm>
            <a:off x="868061" y="3441736"/>
            <a:ext cx="2023421" cy="365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动作定制</a:t>
            </a:r>
            <a:endParaRPr lang="zh-CN" altLang="en-US" sz="18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76532" y="3868128"/>
            <a:ext cx="191529" cy="191529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36" name="标题 1"/>
          <p:cNvSpPr txBox="1"/>
          <p:nvPr/>
        </p:nvSpPr>
        <p:spPr>
          <a:xfrm>
            <a:off x="868061" y="3797750"/>
            <a:ext cx="2023421" cy="365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智能动作生成</a:t>
            </a:r>
            <a:endParaRPr lang="zh-CN" altLang="en-US" sz="18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676532" y="4231068"/>
            <a:ext cx="191529" cy="191529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38" name="标题 1"/>
          <p:cNvSpPr txBox="1"/>
          <p:nvPr/>
        </p:nvSpPr>
        <p:spPr>
          <a:xfrm>
            <a:off x="868061" y="4160690"/>
            <a:ext cx="2023421" cy="365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真人般交互</a:t>
            </a:r>
            <a:endParaRPr lang="zh-CN" altLang="en-US" sz="18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676532" y="4579169"/>
            <a:ext cx="191529" cy="191529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40" name="标题 1"/>
          <p:cNvSpPr txBox="1"/>
          <p:nvPr/>
        </p:nvSpPr>
        <p:spPr>
          <a:xfrm>
            <a:off x="868061" y="4508791"/>
            <a:ext cx="2023421" cy="365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0" i="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专业数据团队支持</a:t>
            </a:r>
            <a:endParaRPr lang="zh-CN" altLang="en-US" sz="18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676532" y="4926281"/>
            <a:ext cx="191529" cy="191529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42" name="标题 1"/>
          <p:cNvSpPr txBox="1"/>
          <p:nvPr/>
        </p:nvSpPr>
        <p:spPr>
          <a:xfrm>
            <a:off x="868061" y="4855903"/>
            <a:ext cx="2023421" cy="365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完整虚拟直播方案</a:t>
            </a:r>
            <a:endParaRPr lang="zh-CN" altLang="en-US" sz="1800" b="0" i="0" dirty="0"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3" name="矩形: 圆角 42"/>
          <p:cNvSpPr/>
          <p:nvPr/>
        </p:nvSpPr>
        <p:spPr>
          <a:xfrm>
            <a:off x="4091964" y="2287772"/>
            <a:ext cx="2304535" cy="1002271"/>
          </a:xfrm>
          <a:prstGeom prst="round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行业顶尖的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/>
            <a:r>
              <a:rPr lang="zh-CN" altLang="en-US" sz="24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核心技术</a:t>
            </a:r>
            <a:endParaRPr lang="zh-CN" altLang="en-US" sz="24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4" name="矩形: 圆角 43"/>
          <p:cNvSpPr/>
          <p:nvPr/>
        </p:nvSpPr>
        <p:spPr>
          <a:xfrm>
            <a:off x="4091963" y="3583748"/>
            <a:ext cx="2304535" cy="1002271"/>
          </a:xfrm>
          <a:prstGeom prst="round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成熟高效的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/>
            <a:r>
              <a:rPr lang="zh-CN" altLang="en-US" sz="24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定制能力</a:t>
            </a:r>
            <a:endParaRPr lang="zh-CN" altLang="en-US" sz="24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5" name="矩形: 圆角 44"/>
          <p:cNvSpPr/>
          <p:nvPr/>
        </p:nvSpPr>
        <p:spPr>
          <a:xfrm>
            <a:off x="6689388" y="2272948"/>
            <a:ext cx="2304535" cy="1002271"/>
          </a:xfrm>
          <a:prstGeom prst="round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全链路的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/>
            <a:r>
              <a:rPr lang="zh-CN" altLang="en-US" sz="24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能力集合</a:t>
            </a:r>
            <a:endParaRPr lang="zh-CN" altLang="en-US" sz="24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6" name="矩形: 圆角 45"/>
          <p:cNvSpPr/>
          <p:nvPr/>
        </p:nvSpPr>
        <p:spPr>
          <a:xfrm>
            <a:off x="6689387" y="3568924"/>
            <a:ext cx="2304535" cy="1002271"/>
          </a:xfrm>
          <a:prstGeom prst="round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灵活的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/>
            <a:r>
              <a:rPr lang="zh-CN" altLang="en-US" sz="24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继承部署模式</a:t>
            </a:r>
            <a:endParaRPr lang="zh-CN" altLang="en-US" sz="24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7" name="矩形: 圆角 46"/>
          <p:cNvSpPr/>
          <p:nvPr/>
        </p:nvSpPr>
        <p:spPr>
          <a:xfrm>
            <a:off x="9286812" y="2258124"/>
            <a:ext cx="2304535" cy="1002271"/>
          </a:xfrm>
          <a:prstGeom prst="round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丰富的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/>
            <a:r>
              <a:rPr lang="zh-CN" altLang="en-US" sz="24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项目应用经验</a:t>
            </a:r>
            <a:endParaRPr lang="zh-CN" altLang="en-US" sz="24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8" name="矩形: 圆角 47"/>
          <p:cNvSpPr/>
          <p:nvPr/>
        </p:nvSpPr>
        <p:spPr>
          <a:xfrm>
            <a:off x="9286811" y="3554100"/>
            <a:ext cx="2304535" cy="1002271"/>
          </a:xfrm>
          <a:prstGeom prst="round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稳定的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/>
            <a:r>
              <a:rPr lang="zh-CN" altLang="en-US" sz="18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服务保障体系</a:t>
            </a:r>
            <a:endParaRPr lang="zh-CN" altLang="en-US" sz="18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5" name="箭头: 五边形 14"/>
          <p:cNvSpPr/>
          <p:nvPr/>
        </p:nvSpPr>
        <p:spPr>
          <a:xfrm>
            <a:off x="0" y="254174"/>
            <a:ext cx="3062514" cy="614690"/>
          </a:xfrm>
          <a:prstGeom prst="homePlat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2B08E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9332" y="330686"/>
            <a:ext cx="1523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AI 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数字人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3890" y="993573"/>
            <a:ext cx="1673626" cy="27506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832" y="993573"/>
            <a:ext cx="1673626" cy="275068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062514" y="376852"/>
            <a:ext cx="341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从采集绿幕素材，到</a:t>
            </a: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AI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训练完成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35425" y="3750775"/>
            <a:ext cx="2502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深圳市第二人民医院</a:t>
            </a:r>
            <a:r>
              <a:rPr lang="en-US" altLang="zh-CN" sz="11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--</a:t>
            </a:r>
            <a:r>
              <a:rPr lang="zh-CN" altLang="en-US" sz="11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徐主任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5" name="箭头: 五边形 4"/>
          <p:cNvSpPr/>
          <p:nvPr/>
        </p:nvSpPr>
        <p:spPr>
          <a:xfrm>
            <a:off x="0" y="254174"/>
            <a:ext cx="3062514" cy="614690"/>
          </a:xfrm>
          <a:prstGeom prst="homePlat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2B08E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9332" y="330686"/>
            <a:ext cx="1523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AI 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数字人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>
            <a:hlinkClick r:id="rId1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992877" y="979433"/>
            <a:ext cx="1682230" cy="2764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219209" y="993573"/>
            <a:ext cx="1673626" cy="2750689"/>
          </a:xfrm>
          <a:prstGeom prst="rect">
            <a:avLst/>
          </a:prstGeom>
        </p:spPr>
      </p:pic>
      <p:pic>
        <p:nvPicPr>
          <p:cNvPr id="4" name="图片 3">
            <a:hlinkClick r:id="rId1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71986" y="979433"/>
            <a:ext cx="1556161" cy="27648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1984" y="979433"/>
            <a:ext cx="1556161" cy="276482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30192" y="3750775"/>
            <a:ext cx="2925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广州南方医院珠江医院</a:t>
            </a:r>
            <a:r>
              <a:rPr lang="en-US" altLang="zh-CN" sz="11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--</a:t>
            </a:r>
            <a:r>
              <a:rPr lang="zh-CN" altLang="en-US" sz="11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何主任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93990" y="3750775"/>
            <a:ext cx="35559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广州中医药大学第三附属医院</a:t>
            </a:r>
            <a:r>
              <a:rPr lang="en-US" altLang="zh-CN" sz="110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--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张主任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35" y="4124991"/>
            <a:ext cx="1680523" cy="2169832"/>
          </a:xfrm>
          <a:prstGeom prst="rect">
            <a:avLst/>
          </a:prstGeom>
        </p:spPr>
      </p:pic>
      <p:pic>
        <p:nvPicPr>
          <p:cNvPr id="11" name="图片 10">
            <a:hlinkClick r:id="rId1" action="ppaction://hlinkfil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876" y="4124991"/>
            <a:ext cx="3891105" cy="21861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819" y="4124991"/>
            <a:ext cx="1240005" cy="22031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640" y="4124991"/>
            <a:ext cx="1240005" cy="22031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857" y="4124991"/>
            <a:ext cx="1240005" cy="220311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730362" y="6393594"/>
            <a:ext cx="2502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广州医科大学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—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黄教授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26616" y="6393594"/>
            <a:ext cx="20164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广州中医院大学第一附属医院</a:t>
            </a:r>
            <a:endParaRPr lang="zh-CN" altLang="en-US" sz="1100" dirty="0"/>
          </a:p>
        </p:txBody>
      </p:sp>
    </p:spTree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文本框 107"/>
          <p:cNvSpPr txBox="1"/>
          <p:nvPr/>
        </p:nvSpPr>
        <p:spPr>
          <a:xfrm>
            <a:off x="3334605" y="6414951"/>
            <a:ext cx="55227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1500">
                <a:solidFill>
                  <a:srgbClr val="2F4282"/>
                </a:solidFill>
                <a:latin typeface="字魂58号-创中黑-Regular" panose="00000500000000000000" pitchFamily="2" charset="-122"/>
                <a:ea typeface="字魂58号-创中黑-Regular" panose="00000500000000000000" pitchFamily="2" charset="-122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zh-CN" altLang="en-US" sz="1400" b="1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（广州中医院大学第一附属医院“</a:t>
            </a:r>
            <a:r>
              <a:rPr lang="en-US" altLang="zh-CN" sz="1400" b="1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CNTP</a:t>
            </a:r>
            <a:r>
              <a:rPr lang="zh-CN" altLang="en-US" sz="1400" b="1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”</a:t>
            </a:r>
            <a:r>
              <a:rPr lang="en-US" altLang="zh-CN" sz="1400" b="1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AI</a:t>
            </a:r>
            <a:r>
              <a:rPr lang="zh-CN" altLang="en-US" sz="1400" b="1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数字人播报视频投放</a:t>
            </a:r>
            <a:r>
              <a:rPr lang="zh-CN" altLang="en-US" sz="1400" b="1" i="0" dirty="0">
                <a:solidFill>
                  <a:schemeClr val="tx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</a:t>
            </a:r>
            <a:endParaRPr lang="zh-CN" altLang="en-US" sz="110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9" y="1130107"/>
            <a:ext cx="2784817" cy="4947782"/>
          </a:xfrm>
          <a:prstGeom prst="rect">
            <a:avLst/>
          </a:prstGeom>
        </p:spPr>
      </p:pic>
      <p:sp>
        <p:nvSpPr>
          <p:cNvPr id="3" name="箭头: 五边形 2"/>
          <p:cNvSpPr/>
          <p:nvPr/>
        </p:nvSpPr>
        <p:spPr>
          <a:xfrm>
            <a:off x="0" y="254174"/>
            <a:ext cx="3062514" cy="614690"/>
          </a:xfrm>
          <a:prstGeom prst="homePlat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2B08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4666" y="330686"/>
            <a:ext cx="2293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AI 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数字人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投放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91" y="1130107"/>
            <a:ext cx="2784817" cy="49477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34" y="1131683"/>
            <a:ext cx="2784817" cy="4947782"/>
          </a:xfrm>
          <a:prstGeom prst="rect">
            <a:avLst/>
          </a:prstGeom>
        </p:spPr>
      </p:pic>
      <p:sp>
        <p:nvSpPr>
          <p:cNvPr id="9" name="箭头: 右 8"/>
          <p:cNvSpPr/>
          <p:nvPr/>
        </p:nvSpPr>
        <p:spPr>
          <a:xfrm>
            <a:off x="4103658" y="3429000"/>
            <a:ext cx="346841" cy="307777"/>
          </a:xfrm>
          <a:prstGeom prst="rightArrow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右 9"/>
          <p:cNvSpPr/>
          <p:nvPr/>
        </p:nvSpPr>
        <p:spPr>
          <a:xfrm>
            <a:off x="7739817" y="3428999"/>
            <a:ext cx="346841" cy="307777"/>
          </a:xfrm>
          <a:prstGeom prst="rightArrow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5"/>
          <p:cNvSpPr txBox="1"/>
          <p:nvPr/>
        </p:nvSpPr>
        <p:spPr>
          <a:xfrm>
            <a:off x="408635" y="311135"/>
            <a:ext cx="1137473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52D9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数据为核心，连接医生和患者</a:t>
            </a:r>
            <a:endParaRPr lang="zh-CN" altLang="en-US" sz="2400" b="1" dirty="0">
              <a:solidFill>
                <a:srgbClr val="FF0000"/>
              </a:solidFill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7959" y="2627977"/>
            <a:ext cx="6889549" cy="3862232"/>
            <a:chOff x="76508" y="1621056"/>
            <a:chExt cx="7256233" cy="4504554"/>
          </a:xfrm>
        </p:grpSpPr>
        <p:sp>
          <p:nvSpPr>
            <p:cNvPr id="11" name="Rectangle 10"/>
            <p:cNvSpPr/>
            <p:nvPr/>
          </p:nvSpPr>
          <p:spPr>
            <a:xfrm>
              <a:off x="1134033" y="5445504"/>
              <a:ext cx="5141184" cy="608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患者录入相关信息信息，并上传医疗报告</a:t>
              </a:r>
              <a:endPara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b="1" dirty="0">
                  <a:solidFill>
                    <a:srgbClr val="0049D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包括：既往史、主诉、现病史、医学报告资料，记录信息等</a:t>
              </a:r>
              <a:endParaRPr lang="en-US" altLang="zh-CN" sz="1400" b="1" dirty="0">
                <a:solidFill>
                  <a:srgbClr val="0049D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2"/>
            <p:cNvSpPr/>
            <p:nvPr/>
          </p:nvSpPr>
          <p:spPr>
            <a:xfrm>
              <a:off x="76508" y="1813021"/>
              <a:ext cx="7256233" cy="4312589"/>
            </a:xfrm>
            <a:prstGeom prst="rect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: 圆角 3"/>
            <p:cNvSpPr/>
            <p:nvPr/>
          </p:nvSpPr>
          <p:spPr>
            <a:xfrm>
              <a:off x="2600046" y="1621056"/>
              <a:ext cx="1460361" cy="43542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患者端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89259" y="2619155"/>
            <a:ext cx="4812677" cy="3878150"/>
            <a:chOff x="7302814" y="1621057"/>
            <a:chExt cx="4812678" cy="4523118"/>
          </a:xfrm>
        </p:grpSpPr>
        <p:sp>
          <p:nvSpPr>
            <p:cNvPr id="15" name="Rectangle 14"/>
            <p:cNvSpPr/>
            <p:nvPr/>
          </p:nvSpPr>
          <p:spPr>
            <a:xfrm>
              <a:off x="7416175" y="5535397"/>
              <a:ext cx="4585954" cy="608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将患者的预问诊信息整理后呈现在医生端</a:t>
              </a:r>
              <a:endPara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b="1" dirty="0">
                  <a:solidFill>
                    <a:srgbClr val="0049D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主诉、现病史、既往史、诊疗</a:t>
              </a:r>
              <a:r>
                <a:rPr lang="en-US" sz="1400" b="1" dirty="0">
                  <a:solidFill>
                    <a:srgbClr val="0049D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时间轴</a:t>
              </a:r>
              <a:r>
                <a:rPr lang="zh-CN" altLang="en-US" sz="1400" b="1" dirty="0">
                  <a:solidFill>
                    <a:srgbClr val="0049D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、各类报告详情等</a:t>
              </a:r>
              <a:endParaRPr lang="en-US" altLang="zh-CN" sz="1400" b="1" dirty="0">
                <a:solidFill>
                  <a:srgbClr val="0049D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2"/>
            <p:cNvSpPr/>
            <p:nvPr/>
          </p:nvSpPr>
          <p:spPr>
            <a:xfrm>
              <a:off x="7302814" y="1813020"/>
              <a:ext cx="4812678" cy="4312587"/>
            </a:xfrm>
            <a:prstGeom prst="rect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: 圆角 3"/>
            <p:cNvSpPr/>
            <p:nvPr/>
          </p:nvSpPr>
          <p:spPr>
            <a:xfrm>
              <a:off x="8979959" y="1621057"/>
              <a:ext cx="1220253" cy="43543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医生端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/>
          <a:srcRect b="19231"/>
          <a:stretch>
            <a:fillRect/>
          </a:stretch>
        </p:blipFill>
        <p:spPr>
          <a:xfrm>
            <a:off x="1463401" y="3124943"/>
            <a:ext cx="1246937" cy="25719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24" y="3124943"/>
            <a:ext cx="1066077" cy="20666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829" y="3118463"/>
            <a:ext cx="1369863" cy="2739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929" y="3124943"/>
            <a:ext cx="1366623" cy="27332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481" y="3111423"/>
            <a:ext cx="1366623" cy="27332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049" y="3029848"/>
            <a:ext cx="3929899" cy="30330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9011" y="508424"/>
            <a:ext cx="7388825" cy="2021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1600" smtClean="0"/>
            </a:fld>
            <a:endParaRPr lang="en-US" sz="1600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7535004" y="750168"/>
          <a:ext cx="4191613" cy="3161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文本框 2"/>
          <p:cNvSpPr txBox="1"/>
          <p:nvPr/>
        </p:nvSpPr>
        <p:spPr>
          <a:xfrm>
            <a:off x="491126" y="284133"/>
            <a:ext cx="7088936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 dirty="0">
                <a:solidFill>
                  <a:srgbClr val="0052D9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智能随访：线上随访</a:t>
            </a:r>
            <a:r>
              <a:rPr lang="en-US" altLang="zh-CN" sz="2665" b="1" dirty="0">
                <a:solidFill>
                  <a:srgbClr val="0052D9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+</a:t>
            </a:r>
            <a:r>
              <a:rPr lang="zh-CN" altLang="en-US" sz="2665" b="1" dirty="0">
                <a:solidFill>
                  <a:srgbClr val="0052D9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复查，</a:t>
            </a:r>
            <a:r>
              <a:rPr lang="en-US" altLang="zh-CN" sz="2665" b="1" dirty="0">
                <a:solidFill>
                  <a:srgbClr val="0052D9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AI</a:t>
            </a:r>
            <a:r>
              <a:rPr lang="zh-CN" altLang="en-US" sz="2665" b="1" dirty="0">
                <a:solidFill>
                  <a:srgbClr val="0052D9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 提升医生效率</a:t>
            </a:r>
            <a:endParaRPr lang="zh-CN" altLang="en-US" sz="2665" b="1" dirty="0">
              <a:solidFill>
                <a:srgbClr val="3D3939"/>
              </a:solidFill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3017" y="6406595"/>
            <a:ext cx="5339715" cy="419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65" b="1" dirty="0">
                <a:solidFill>
                  <a:schemeClr val="accent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*</a:t>
            </a:r>
            <a:r>
              <a:rPr lang="en-US" sz="1065" b="1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ASCO2016：</a:t>
            </a:r>
            <a:r>
              <a:rPr lang="zh-CN" altLang="en-US" sz="1065" b="1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肺癌在线随访工具显著优于传统随访方法</a:t>
            </a:r>
            <a:endParaRPr lang="en-US" altLang="zh-CN" sz="1065" b="1" dirty="0">
              <a:latin typeface="TencentSans W7" panose="020C04030202040F0204" pitchFamily="34" charset="-122"/>
              <a:ea typeface="TencentSans W7" panose="020C04030202040F0204" pitchFamily="34" charset="-122"/>
            </a:endParaRPr>
          </a:p>
          <a:p>
            <a:r>
              <a:rPr lang="zh-CN" altLang="en-US" sz="1065" b="1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在线随访组中位总生存时间为 </a:t>
            </a:r>
            <a:r>
              <a:rPr lang="en-US" altLang="zh-CN" sz="1065" b="1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19 </a:t>
            </a:r>
            <a:r>
              <a:rPr lang="zh-CN" altLang="en-US" sz="1065" b="1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个月，对照组为 </a:t>
            </a:r>
            <a:r>
              <a:rPr lang="en-US" altLang="zh-CN" sz="1065" b="1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11.8 </a:t>
            </a:r>
            <a:r>
              <a:rPr lang="zh-CN" altLang="en-US" sz="1065" b="1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个月，两者有显著统计学差异。</a:t>
            </a:r>
            <a:endParaRPr lang="zh-CN" altLang="en-US" sz="1065" b="1" dirty="0"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69689" y="1005079"/>
          <a:ext cx="6605984" cy="1449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文本框 2"/>
          <p:cNvSpPr txBox="1"/>
          <p:nvPr/>
        </p:nvSpPr>
        <p:spPr>
          <a:xfrm>
            <a:off x="1651501" y="2832195"/>
            <a:ext cx="1937993" cy="132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35" b="1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获得患者病情信息</a:t>
            </a:r>
            <a:endParaRPr lang="en-US" altLang="zh-CN" sz="1335" b="1" dirty="0">
              <a:latin typeface="TencentSans W7" panose="020C04030202040F0204" pitchFamily="34" charset="-122"/>
              <a:ea typeface="TencentSans W7" panose="020C04030202040F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35" b="1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患者报告解读</a:t>
            </a:r>
            <a:endParaRPr lang="en-US" altLang="zh-CN" sz="1335" b="1" dirty="0">
              <a:latin typeface="TencentSans W7" panose="020C04030202040F0204" pitchFamily="34" charset="-122"/>
              <a:ea typeface="TencentSans W7" panose="020C04030202040F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35" b="1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便捷患者，提高患者积极性</a:t>
            </a:r>
            <a:endParaRPr lang="zh-CN" altLang="en-US" sz="1335" b="1" dirty="0"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3749327" y="2851109"/>
            <a:ext cx="2384563" cy="1018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35" b="1" dirty="0">
                <a:solidFill>
                  <a:srgbClr val="0052D9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病情</a:t>
            </a:r>
            <a:r>
              <a:rPr lang="en-US" altLang="zh-CN" sz="1335" b="1" dirty="0">
                <a:solidFill>
                  <a:srgbClr val="0052D9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AI</a:t>
            </a:r>
            <a:r>
              <a:rPr lang="zh-CN" altLang="en-US" sz="1335" b="1" dirty="0">
                <a:solidFill>
                  <a:srgbClr val="0052D9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分析</a:t>
            </a:r>
            <a:endParaRPr lang="en-US" altLang="zh-CN" sz="1335" b="1" dirty="0">
              <a:solidFill>
                <a:srgbClr val="0052D9"/>
              </a:solidFill>
              <a:latin typeface="TencentSans W7" panose="020C04030202040F0204" pitchFamily="34" charset="-122"/>
              <a:ea typeface="TencentSans W7" panose="020C04030202040F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35" b="1" dirty="0">
                <a:solidFill>
                  <a:srgbClr val="0052D9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患者标签分类分级</a:t>
            </a:r>
            <a:endParaRPr lang="en-US" altLang="zh-CN" sz="1335" b="1" dirty="0">
              <a:solidFill>
                <a:srgbClr val="0052D9"/>
              </a:solidFill>
              <a:latin typeface="TencentSans W7" panose="020C04030202040F0204" pitchFamily="34" charset="-122"/>
              <a:ea typeface="TencentSans W7" panose="020C04030202040F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35" b="1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提升随访效率</a:t>
            </a:r>
            <a:endParaRPr lang="zh-CN" altLang="en-US" sz="1335" b="1" dirty="0"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sp>
        <p:nvSpPr>
          <p:cNvPr id="10" name="文本框 2"/>
          <p:cNvSpPr txBox="1"/>
          <p:nvPr/>
        </p:nvSpPr>
        <p:spPr>
          <a:xfrm>
            <a:off x="45319" y="2872595"/>
            <a:ext cx="1937993" cy="709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35" b="1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线上完成随访</a:t>
            </a:r>
            <a:endParaRPr lang="en-US" altLang="zh-CN" sz="1335" b="1" dirty="0">
              <a:latin typeface="TencentSans W7" panose="020C04030202040F0204" pitchFamily="34" charset="-122"/>
              <a:ea typeface="TencentSans W7" panose="020C04030202040F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35" b="1" dirty="0">
                <a:latin typeface="TencentSans W7" panose="020C04030202040F0204" pitchFamily="34" charset="-122"/>
                <a:ea typeface="TencentSans W7" panose="020C04030202040F0204" pitchFamily="34" charset="-122"/>
              </a:rPr>
              <a:t>便捷医生</a:t>
            </a:r>
            <a:endParaRPr lang="zh-CN" altLang="en-US" sz="1335" b="1" dirty="0"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74360" y="2410771"/>
            <a:ext cx="278207" cy="442448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373288" y="2372651"/>
            <a:ext cx="278207" cy="442448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272216" y="2347067"/>
            <a:ext cx="278207" cy="442448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10622" y="4414704"/>
            <a:ext cx="11204602" cy="2394777"/>
            <a:chOff x="97548" y="1510371"/>
            <a:chExt cx="8775413" cy="2328283"/>
          </a:xfrm>
        </p:grpSpPr>
        <p:graphicFrame>
          <p:nvGraphicFramePr>
            <p:cNvPr id="15" name="Diagram 14"/>
            <p:cNvGraphicFramePr/>
            <p:nvPr/>
          </p:nvGraphicFramePr>
          <p:xfrm>
            <a:off x="239339" y="2287194"/>
            <a:ext cx="8518035" cy="11732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1279635" y="1649496"/>
              <a:ext cx="812140" cy="488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随访知识库</a:t>
              </a:r>
              <a:endParaRPr lang="en-US" altLang="zh-CN" sz="1335" b="1" dirty="0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  <a:p>
              <a:pPr algn="ctr"/>
              <a:r>
                <a:rPr lang="zh-CN" altLang="en-US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分析处理</a:t>
              </a:r>
              <a:endParaRPr lang="en-US" sz="1335" b="1" dirty="0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1602858" y="2210875"/>
              <a:ext cx="165697" cy="239339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5" b="1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56788" y="1515170"/>
              <a:ext cx="945922" cy="688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自然语言分析</a:t>
              </a:r>
              <a:endParaRPr lang="en-US" altLang="zh-CN" sz="1335" b="1" dirty="0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  <a:p>
              <a:pPr algn="ctr"/>
              <a:r>
                <a:rPr lang="en-US" altLang="zh-CN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&amp;</a:t>
              </a:r>
              <a:endParaRPr lang="en-US" altLang="zh-CN" sz="1335" b="1" dirty="0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  <a:p>
              <a:pPr algn="ctr"/>
              <a:r>
                <a:rPr lang="en-US" altLang="zh-CN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AI</a:t>
              </a:r>
              <a:r>
                <a:rPr lang="zh-CN" altLang="en-US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引擎判断</a:t>
              </a:r>
              <a:endParaRPr lang="en-US" sz="1335" b="1" dirty="0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4345035" y="2210875"/>
              <a:ext cx="165697" cy="239339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5" b="1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93257" y="1687655"/>
              <a:ext cx="1079704" cy="488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记录病人档案</a:t>
              </a:r>
              <a:endParaRPr lang="en-US" altLang="zh-CN" sz="1335" b="1" dirty="0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  <a:p>
              <a:pPr algn="ctr"/>
              <a:r>
                <a:rPr lang="zh-CN" altLang="en-US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数据结构化处理</a:t>
              </a:r>
              <a:endParaRPr lang="en-US" sz="1335" b="1" dirty="0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8333109" y="2210875"/>
              <a:ext cx="165697" cy="239339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5" b="1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7548" y="1510371"/>
              <a:ext cx="721626" cy="688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线上：</a:t>
              </a:r>
              <a:endParaRPr lang="en-US" altLang="zh-CN" sz="1335" b="1" dirty="0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  <a:p>
              <a:pPr algn="ctr"/>
              <a:r>
                <a:rPr lang="zh-CN" altLang="en-US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医生下发</a:t>
              </a:r>
              <a:r>
                <a:rPr lang="en-US" altLang="zh-CN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/</a:t>
              </a:r>
              <a:endParaRPr lang="en-US" altLang="zh-CN" sz="1335" b="1" dirty="0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  <a:p>
              <a:pPr algn="ctr"/>
              <a:r>
                <a:rPr lang="zh-CN" altLang="en-US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患者自主</a:t>
              </a:r>
              <a:endParaRPr lang="en-US" sz="1335" b="1" dirty="0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360695" y="2249034"/>
              <a:ext cx="165697" cy="239339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5" b="1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45871" y="1627863"/>
              <a:ext cx="945922" cy="488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患者综合分级</a:t>
              </a:r>
              <a:endParaRPr lang="en-US" altLang="zh-CN" sz="1335" b="1" dirty="0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  <a:p>
              <a:pPr algn="ctr"/>
              <a:r>
                <a:rPr lang="zh-CN" altLang="en-US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异常指标提示</a:t>
              </a:r>
              <a:endParaRPr lang="en-US" sz="1335" b="1" dirty="0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</p:txBody>
        </p:sp>
        <p:sp>
          <p:nvSpPr>
            <p:cNvPr id="25" name="Down Arrow 24"/>
            <p:cNvSpPr/>
            <p:nvPr/>
          </p:nvSpPr>
          <p:spPr>
            <a:xfrm>
              <a:off x="5835985" y="2249034"/>
              <a:ext cx="165697" cy="200028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5" b="1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92664" y="3549726"/>
              <a:ext cx="1213486" cy="288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335" b="1" dirty="0">
                  <a:latin typeface="TencentSans W7" panose="020C04030202040F0204" pitchFamily="34" charset="-122"/>
                  <a:ea typeface="TencentSans W7" panose="020C04030202040F0204" pitchFamily="34" charset="-122"/>
                </a:rPr>
                <a:t>校验患者提供信息</a:t>
              </a:r>
              <a:endParaRPr lang="en-US" sz="1335" b="1" dirty="0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</p:txBody>
        </p:sp>
        <p:sp>
          <p:nvSpPr>
            <p:cNvPr id="27" name="Down Arrow 26"/>
            <p:cNvSpPr/>
            <p:nvPr/>
          </p:nvSpPr>
          <p:spPr>
            <a:xfrm rot="10800000">
              <a:off x="4216560" y="3303782"/>
              <a:ext cx="165697" cy="239339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5" b="1">
                <a:latin typeface="TencentSans W7" panose="020C04030202040F0204" pitchFamily="34" charset="-122"/>
                <a:ea typeface="TencentSans W7" panose="020C04030202040F0204" pitchFamily="3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0" y="4383708"/>
            <a:ext cx="12192000" cy="0"/>
          </a:xfrm>
          <a:prstGeom prst="line">
            <a:avLst/>
          </a:prstGeom>
          <a:ln w="28575">
            <a:solidFill>
              <a:srgbClr val="08D57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"/>
          <p:cNvSpPr txBox="1"/>
          <p:nvPr/>
        </p:nvSpPr>
        <p:spPr>
          <a:xfrm>
            <a:off x="37244" y="4848805"/>
            <a:ext cx="82450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 dirty="0">
                <a:solidFill>
                  <a:srgbClr val="08D57E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流</a:t>
            </a:r>
            <a:endParaRPr lang="en-US" altLang="zh-CN" sz="2665" b="1" dirty="0">
              <a:solidFill>
                <a:srgbClr val="08D57E"/>
              </a:solidFill>
              <a:latin typeface="TencentSans W7" panose="020C04030202040F0204" pitchFamily="34" charset="-122"/>
              <a:ea typeface="TencentSans W7" panose="020C04030202040F0204" pitchFamily="34" charset="-122"/>
            </a:endParaRPr>
          </a:p>
          <a:p>
            <a:endParaRPr lang="en-US" altLang="zh-CN" sz="2665" b="1" dirty="0">
              <a:solidFill>
                <a:srgbClr val="08D57E"/>
              </a:solidFill>
              <a:latin typeface="TencentSans W7" panose="020C04030202040F0204" pitchFamily="34" charset="-122"/>
              <a:ea typeface="TencentSans W7" panose="020C04030202040F0204" pitchFamily="34" charset="-122"/>
            </a:endParaRPr>
          </a:p>
          <a:p>
            <a:r>
              <a:rPr lang="zh-CN" altLang="en-US" sz="2665" b="1" dirty="0">
                <a:solidFill>
                  <a:srgbClr val="08D57E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程</a:t>
            </a:r>
            <a:endParaRPr lang="zh-CN" altLang="en-US" sz="2665" b="1" dirty="0">
              <a:solidFill>
                <a:srgbClr val="08D57E"/>
              </a:solidFill>
              <a:latin typeface="TencentSans W7" panose="020C04030202040F0204" pitchFamily="34" charset="-122"/>
              <a:ea typeface="TencentSans W7" panose="020C04030202040F0204" pitchFamily="34" charset="-122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907705" y="1349063"/>
            <a:ext cx="540060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http://www.www.2ppt.com.com/hangye/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21095" y="1074084"/>
            <a:ext cx="11332029" cy="56077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95411" y="431800"/>
            <a:ext cx="11201179" cy="599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445192" y="2711057"/>
            <a:ext cx="3570514" cy="1435886"/>
            <a:chOff x="454659" y="997242"/>
            <a:chExt cx="3570514" cy="1435886"/>
          </a:xfrm>
        </p:grpSpPr>
        <p:sp>
          <p:nvSpPr>
            <p:cNvPr id="5" name="文本框 4"/>
            <p:cNvSpPr txBox="1"/>
            <p:nvPr/>
          </p:nvSpPr>
          <p:spPr>
            <a:xfrm>
              <a:off x="454659" y="997242"/>
              <a:ext cx="35705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dirty="0">
                  <a:solidFill>
                    <a:srgbClr val="245172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目</a:t>
              </a:r>
              <a:r>
                <a:rPr lang="ja-JP" altLang="en-US" sz="6600" dirty="0">
                  <a:solidFill>
                    <a:srgbClr val="245172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  </a:t>
              </a:r>
              <a:r>
                <a:rPr lang="zh-CN" altLang="en-US" sz="6600" dirty="0">
                  <a:solidFill>
                    <a:srgbClr val="245172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录</a:t>
              </a:r>
              <a:endParaRPr lang="zh-CN" altLang="en-US" sz="6600" dirty="0">
                <a:solidFill>
                  <a:srgbClr val="245172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80931" y="2063796"/>
              <a:ext cx="33179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dirty="0">
                  <a:solidFill>
                    <a:srgbClr val="245172"/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CONTENTS</a:t>
              </a:r>
              <a:endParaRPr lang="zh-CN" altLang="en-US" dirty="0">
                <a:solidFill>
                  <a:srgbClr val="24517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155814" y="2431909"/>
            <a:ext cx="3435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95D8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R" panose="00020600040101010101" pitchFamily="18" charset="-122"/>
              </a:rPr>
              <a:t>年度工作总结</a:t>
            </a:r>
            <a:endParaRPr lang="zh-CN" altLang="en-US" sz="2800" dirty="0">
              <a:solidFill>
                <a:srgbClr val="295D8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R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46924" y="3719287"/>
            <a:ext cx="3435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95D8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R" panose="00020600040101010101" pitchFamily="18" charset="-122"/>
              </a:rPr>
              <a:t>明年工作计划</a:t>
            </a:r>
            <a:endParaRPr lang="zh-CN" altLang="en-US" sz="2800" dirty="0">
              <a:solidFill>
                <a:srgbClr val="295D8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R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12000" y="2851729"/>
            <a:ext cx="1723335" cy="28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1100" kern="100" dirty="0">
                <a:solidFill>
                  <a:srgbClr val="5C819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Annual Work Summary</a:t>
            </a:r>
            <a:endParaRPr lang="en-US" altLang="zh-CN" sz="1100" kern="100" dirty="0">
              <a:solidFill>
                <a:srgbClr val="5C819D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74976" y="4146725"/>
            <a:ext cx="1939539" cy="281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Aft>
                <a:spcPts val="0"/>
              </a:spcAft>
            </a:pPr>
            <a:r>
              <a:rPr lang="en-US" altLang="zh-CN" sz="1100" kern="100" dirty="0">
                <a:solidFill>
                  <a:srgbClr val="5C819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Next year's work plan</a:t>
            </a:r>
            <a:endParaRPr lang="en-US" altLang="zh-CN" sz="1100" kern="100" dirty="0">
              <a:solidFill>
                <a:srgbClr val="5C819D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280726" y="2365869"/>
            <a:ext cx="655782" cy="655782"/>
          </a:xfrm>
          <a:prstGeom prst="ellipse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280726" y="3652351"/>
            <a:ext cx="655782" cy="655782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271382" y="2453795"/>
            <a:ext cx="674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71382" y="3745742"/>
            <a:ext cx="674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04</a:t>
            </a:r>
            <a:endParaRPr lang="zh-CN" altLang="en-US" sz="2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9931" y="940553"/>
            <a:ext cx="2802583" cy="5004939"/>
          </a:xfrm>
          <a:prstGeom prst="rect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425159" y="2401153"/>
            <a:ext cx="2623469" cy="2061051"/>
            <a:chOff x="3955690" y="2354746"/>
            <a:chExt cx="2853201" cy="2186100"/>
          </a:xfrm>
        </p:grpSpPr>
        <p:sp>
          <p:nvSpPr>
            <p:cNvPr id="7" name="文本框 6"/>
            <p:cNvSpPr txBox="1"/>
            <p:nvPr/>
          </p:nvSpPr>
          <p:spPr>
            <a:xfrm>
              <a:off x="3955690" y="2354746"/>
              <a:ext cx="2853201" cy="55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2024</a:t>
              </a:r>
              <a:r>
                <a:rPr lang="zh-CN" altLang="en-US" sz="28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科普大赛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79299" y="2958498"/>
              <a:ext cx="2666165" cy="78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广东省健康科普促进会传播分会  </a:t>
              </a:r>
              <a:r>
                <a:rPr lang="en-US" altLang="zh-CN" sz="1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-  </a:t>
              </a:r>
              <a:r>
                <a:rPr lang="zh-CN" altLang="en-US" sz="1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科普大赛作品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  <a:p>
              <a:r>
                <a:rPr lang="zh-CN" altLang="en-US" sz="1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林琳   </a:t>
              </a:r>
              <a:r>
                <a:rPr lang="en-US" altLang="zh-CN" sz="1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-【</a:t>
              </a:r>
              <a:r>
                <a:rPr lang="zh-CN" altLang="en-US" sz="1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提肛养生操</a:t>
              </a:r>
              <a:r>
                <a:rPr lang="en-US" altLang="zh-CN" sz="14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】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979298" y="3790011"/>
              <a:ext cx="2829593" cy="750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00" b="0" i="0" dirty="0">
                  <a:solidFill>
                    <a:schemeClr val="bg1"/>
                  </a:solidFill>
                  <a:effectLst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2024 Science Popularization Competition Guangdong Health Science Popularization Promotion Association Communication Branch - Science Popularization Competition </a:t>
              </a:r>
              <a:r>
                <a:rPr lang="en-US" altLang="zh-CN" sz="800" b="0" i="0" dirty="0" err="1">
                  <a:solidFill>
                    <a:schemeClr val="bg1"/>
                  </a:solidFill>
                  <a:effectLst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WorksAnal</a:t>
              </a:r>
              <a:r>
                <a:rPr lang="en-US" altLang="zh-CN" sz="800" b="0" i="0" dirty="0">
                  <a:solidFill>
                    <a:schemeClr val="bg1"/>
                  </a:solidFill>
                  <a:effectLst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 Health Exercise</a:t>
              </a:r>
              <a:endParaRPr lang="en-US" altLang="zh-CN" sz="400" kern="100" dirty="0">
                <a:solidFill>
                  <a:schemeClr val="bg1"/>
                </a:solidFill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4" y="944699"/>
            <a:ext cx="4202602" cy="236961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794" y="940553"/>
            <a:ext cx="4202601" cy="236961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3" y="3575876"/>
            <a:ext cx="4202601" cy="23696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794" y="3575876"/>
            <a:ext cx="4202601" cy="236961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91000" y="774700"/>
            <a:ext cx="3048000" cy="5308600"/>
          </a:xfrm>
          <a:prstGeom prst="rect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311290" y="2354746"/>
            <a:ext cx="2853201" cy="3004925"/>
            <a:chOff x="3955690" y="2354746"/>
            <a:chExt cx="2853201" cy="3004925"/>
          </a:xfrm>
        </p:grpSpPr>
        <p:sp>
          <p:nvSpPr>
            <p:cNvPr id="5" name="文本框 4"/>
            <p:cNvSpPr txBox="1"/>
            <p:nvPr/>
          </p:nvSpPr>
          <p:spPr>
            <a:xfrm>
              <a:off x="3955690" y="2354746"/>
              <a:ext cx="28532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kern="100" dirty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健康科普基地</a:t>
              </a:r>
              <a:endParaRPr lang="en-US" altLang="zh-CN" sz="16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979299" y="2958498"/>
              <a:ext cx="26661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800" b="0" i="0" dirty="0">
                  <a:solidFill>
                    <a:schemeClr val="bg1"/>
                  </a:solidFill>
                  <a:effectLst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健康科普基地通过各种形式的科普活动，向公众传播准确、全面的健康信息，帮助人们正确认识健康问题，掌握健康知识，从而提高自身的健康水平。作为健康教育的纽带，健康科普基地致力于传播准确、全面的健康科学信息，帮助公众正确认识健康问题，并提供多种健康服务。</a:t>
              </a:r>
              <a:endParaRPr lang="en-US" altLang="zh-CN" sz="400" kern="100" dirty="0">
                <a:solidFill>
                  <a:schemeClr val="bg1"/>
                </a:solidFill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979298" y="3790011"/>
              <a:ext cx="266616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00" b="0" i="0" dirty="0">
                  <a:solidFill>
                    <a:schemeClr val="bg1"/>
                  </a:solidFill>
                  <a:effectLst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The health science popularization base disseminates accurate and comprehensive health information to the public through various forms of science popularization activities, helping people to have a correct understanding of health issues, master health knowledge, and thus improve their own health level. As a link in health education, the Health Science Popularization Base is committed to disseminating accurate and comprehensive health science information, helping the public to have a correct understanding of health issues, and providing various health services.</a:t>
              </a:r>
              <a:endParaRPr lang="en-US" altLang="zh-CN" sz="400" kern="100" dirty="0">
                <a:solidFill>
                  <a:schemeClr val="bg1"/>
                </a:solidFill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797108" y="797717"/>
            <a:ext cx="235875" cy="3576826"/>
            <a:chOff x="7529772" y="1314824"/>
            <a:chExt cx="235875" cy="3576826"/>
          </a:xfrm>
          <a:solidFill>
            <a:srgbClr val="D2B08E"/>
          </a:solidFill>
        </p:grpSpPr>
        <p:sp>
          <p:nvSpPr>
            <p:cNvPr id="14" name="椭圆 13"/>
            <p:cNvSpPr/>
            <p:nvPr/>
          </p:nvSpPr>
          <p:spPr>
            <a:xfrm>
              <a:off x="7529772" y="1314824"/>
              <a:ext cx="235875" cy="235875"/>
            </a:xfrm>
            <a:prstGeom prst="ellipse">
              <a:avLst/>
            </a:prstGeom>
            <a:grpFill/>
            <a:ln>
              <a:solidFill>
                <a:srgbClr val="D2B0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529772" y="2985299"/>
              <a:ext cx="235875" cy="235875"/>
            </a:xfrm>
            <a:prstGeom prst="ellipse">
              <a:avLst/>
            </a:prstGeom>
            <a:grpFill/>
            <a:ln>
              <a:solidFill>
                <a:srgbClr val="D2B0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7529772" y="4655775"/>
              <a:ext cx="235875" cy="235875"/>
            </a:xfrm>
            <a:prstGeom prst="ellipse">
              <a:avLst/>
            </a:prstGeom>
            <a:grpFill/>
            <a:ln>
              <a:solidFill>
                <a:srgbClr val="D2B0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7647709" y="1632817"/>
              <a:ext cx="0" cy="1258099"/>
            </a:xfrm>
            <a:prstGeom prst="line">
              <a:avLst/>
            </a:prstGeom>
            <a:grpFill/>
            <a:ln w="15240">
              <a:solidFill>
                <a:srgbClr val="D2B08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7647709" y="3315559"/>
              <a:ext cx="0" cy="1258099"/>
            </a:xfrm>
            <a:prstGeom prst="line">
              <a:avLst/>
            </a:prstGeom>
            <a:grpFill/>
            <a:ln w="15240">
              <a:solidFill>
                <a:srgbClr val="D2B08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/>
        </p:nvSpPr>
        <p:spPr>
          <a:xfrm>
            <a:off x="8338847" y="1096652"/>
            <a:ext cx="3048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9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通过科学方法向公众普及健康知识，提升健康意识和自我保健能力。它涉及疾病预防、营养、心理、运动等多个领域，旨在帮助人们建立正确健康观念，预防疾病，提高生活质量。政府、机构、社会组织及媒体都在积极推广健康科普，提高公众健康素养。</a:t>
            </a:r>
            <a:endParaRPr lang="zh-CN" altLang="en-US" sz="2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Light" panose="020B0300000000000000" pitchFamily="34" charset="-122"/>
              <a:ea typeface="思源黑体 CN Light" panose="020B0300000000000000" pitchFamily="34" charset="-122"/>
              <a:cs typeface="阿里巴巴普惠体 R" panose="00020600040101010101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338847" y="2768028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zh-CN" altLang="en-US" sz="900" b="0" i="0" dirty="0"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提升公众科学素养，内容涵盖自然科学、实用科技、健康生活及科学与社会关系等方面。培训形式包括理论讲解、实践操作、互动讨论和线上学习等，面向青少年、社区居民、企业员工及特定人群。通过线上线下结合的方式实施，效果评估后进行调整改进，以优化教学内容和方法，满足不同学习需求，促进科技创新和社会发展。</a:t>
            </a:r>
            <a:endParaRPr lang="zh-CN" altLang="en-US" sz="500" kern="100" dirty="0">
              <a:effectLst/>
              <a:latin typeface="思源黑体 CN Light" panose="020B0300000000000000" pitchFamily="34" charset="-122"/>
              <a:ea typeface="思源黑体 CN Light" panose="020B0300000000000000" pitchFamily="34" charset="-122"/>
              <a:cs typeface="阿里巴巴普惠体 R" panose="00020600040101010101" pitchFamily="18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338847" y="4458321"/>
            <a:ext cx="3048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9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技能培训旨在提高个人或团体在特定领域的专业技能和知识，以增强就业竞争力。培训内容广泛，包括学科知识、专业技能、社交技巧、领导力及创新思维等。培训方式多样，如在线学习、现场实操、师徒制等，需根据实际情况选择。效果评估通过学员反馈、就业率等指标进行，以确保培训质量。技能培训广泛应用于各行业，随社会发展和技术进步不断更新，满足市场需求。</a:t>
            </a:r>
            <a:endParaRPr lang="zh-CN" altLang="en-US" sz="200" kern="100" dirty="0">
              <a:effectLst/>
              <a:latin typeface="思源黑体 CN Light" panose="020B0300000000000000" pitchFamily="34" charset="-122"/>
              <a:ea typeface="思源黑体 CN Light" panose="020B0300000000000000" pitchFamily="34" charset="-122"/>
              <a:cs typeface="阿里巴巴普惠体 R" panose="00020600040101010101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38846" y="727320"/>
            <a:ext cx="220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健康科普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338846" y="2398695"/>
            <a:ext cx="220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科普培训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338846" y="4088989"/>
            <a:ext cx="220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技能培训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5" y="693682"/>
            <a:ext cx="3397466" cy="539517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91000" y="774700"/>
            <a:ext cx="3048000" cy="5308600"/>
          </a:xfrm>
          <a:prstGeom prst="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95D83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311290" y="2354746"/>
            <a:ext cx="2853201" cy="3004925"/>
            <a:chOff x="3955690" y="2354746"/>
            <a:chExt cx="2853201" cy="3004925"/>
          </a:xfrm>
        </p:grpSpPr>
        <p:sp>
          <p:nvSpPr>
            <p:cNvPr id="5" name="文本框 4"/>
            <p:cNvSpPr txBox="1"/>
            <p:nvPr/>
          </p:nvSpPr>
          <p:spPr>
            <a:xfrm>
              <a:off x="3955690" y="2354746"/>
              <a:ext cx="28532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kern="100" dirty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健康科普基地</a:t>
              </a:r>
              <a:endParaRPr lang="en-US" altLang="zh-CN" sz="16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979299" y="2958498"/>
              <a:ext cx="26661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800" b="0" i="0" dirty="0">
                  <a:solidFill>
                    <a:schemeClr val="bg1"/>
                  </a:solidFill>
                  <a:effectLst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健康科普基地通过各种形式的科普活动，向公众传播准确、全面的健康信息，帮助人们正确认识健康问题，掌握健康知识，从而提高自身的健康水平。作为健康教育的纽带，健康科普基地致力于传播准确、全面的健康科学信息，帮助公众正确认识健康问题，并提供多种健康服务。</a:t>
              </a:r>
              <a:endParaRPr lang="en-US" altLang="zh-CN" sz="400" kern="100" dirty="0">
                <a:solidFill>
                  <a:schemeClr val="bg1"/>
                </a:solidFill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979298" y="3790011"/>
              <a:ext cx="266616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00" b="0" i="0" dirty="0">
                  <a:solidFill>
                    <a:schemeClr val="bg1"/>
                  </a:solidFill>
                  <a:effectLst/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The health science popularization base disseminates accurate and comprehensive health information to the public through various forms of science popularization activities, helping people to have a correct understanding of health issues, master health knowledge, and thus improve their own health level. As a link in health education, the Health Science Popularization Base is committed to disseminating accurate and comprehensive health science information, helping the public to have a correct understanding of health issues, and providing various health services.</a:t>
              </a:r>
              <a:endParaRPr lang="en-US" altLang="zh-CN" sz="400" kern="100" dirty="0">
                <a:solidFill>
                  <a:schemeClr val="bg1"/>
                </a:solidFill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875" y="693682"/>
            <a:ext cx="3397465" cy="539517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4659" y="676408"/>
            <a:ext cx="3397465" cy="53951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23196"/>
            <a:ext cx="12192000" cy="2075603"/>
          </a:xfrm>
          <a:prstGeom prst="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051550" y="1807623"/>
            <a:ext cx="5473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通过讲座，增强公众对健康问题的理解与认识，激发其关注健康的热情，鼓励听众审视并调整自身不良生活习惯，逐步培养并巩固健康的生活方式。同时，为听众提供详尽的健康知识及实用的应对策略，提升其应对健康问题的能力。</a:t>
            </a:r>
            <a:endParaRPr lang="zh-CN" altLang="en-US" sz="140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75500" y="3410013"/>
            <a:ext cx="45339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多渠道传播</a:t>
            </a:r>
            <a:r>
              <a:rPr lang="zh-CN" altLang="en-US" sz="11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zh-CN" altLang="en-US" sz="11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利用社区媒体、学校、医疗机构等渠道发布讲座信息，扩大受众范围。同时，借助社交媒体平台及电子邮件等现代通讯手段，向目标受众精准推送邀请函。</a:t>
            </a:r>
            <a:endParaRPr lang="zh-CN" altLang="en-US" sz="11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r>
              <a:rPr lang="zh-CN" altLang="en-US" sz="11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邀请嘉宾助力</a:t>
            </a:r>
            <a:r>
              <a:rPr lang="zh-CN" altLang="en-US" sz="11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zh-CN" altLang="en-US" sz="11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邀请医疗专家及健康领域权威人士作为嘉宾参与讲座，借助其影响力提升讲座的权威性与吸引力。</a:t>
            </a:r>
            <a:endParaRPr lang="zh-CN" altLang="en-US" sz="11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75500" y="4637322"/>
            <a:ext cx="45339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内容准确易懂</a:t>
            </a:r>
            <a:r>
              <a:rPr lang="zh-CN" altLang="en-US" sz="11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zh-CN" altLang="en-US" sz="11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讲座内容应准确无误，同时用通俗易懂的语言表达，避免使用过于专业的术语，确保听众能够理解。</a:t>
            </a:r>
            <a:endParaRPr lang="zh-CN" altLang="en-US" sz="11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r>
              <a:rPr lang="zh-CN" altLang="en-US" sz="11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形式多样有趣</a:t>
            </a:r>
            <a:r>
              <a:rPr lang="zh-CN" altLang="en-US" sz="11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zh-CN" altLang="en-US" sz="11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采用多种形式的讲解方式，如案例分析、互动问答、模拟演示等，增加讲座的趣味性和互动性，提高听众的参与度。</a:t>
            </a:r>
            <a:endParaRPr lang="zh-CN" altLang="en-US" sz="11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r>
              <a:rPr lang="zh-CN" altLang="en-US" sz="11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结合多媒体资源</a:t>
            </a:r>
            <a:r>
              <a:rPr lang="zh-CN" altLang="en-US" sz="11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r>
              <a:rPr lang="zh-CN" altLang="en-US" sz="11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利用图片、视频等多媒体资源，使讲座内容更加生动直观，易于听众接受。</a:t>
            </a:r>
            <a:endParaRPr lang="zh-CN" altLang="en-US" sz="11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193064" y="3529827"/>
            <a:ext cx="711733" cy="711733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193064" y="4832816"/>
            <a:ext cx="711733" cy="711733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49"/>
          <p:cNvSpPr>
            <a:spLocks noEditPoints="1"/>
          </p:cNvSpPr>
          <p:nvPr/>
        </p:nvSpPr>
        <p:spPr bwMode="auto">
          <a:xfrm>
            <a:off x="6357089" y="5022172"/>
            <a:ext cx="383682" cy="333020"/>
          </a:xfrm>
          <a:custGeom>
            <a:avLst/>
            <a:gdLst>
              <a:gd name="T0" fmla="*/ 2147 w 3281"/>
              <a:gd name="T1" fmla="*/ 989 h 2847"/>
              <a:gd name="T2" fmla="*/ 2147 w 3281"/>
              <a:gd name="T3" fmla="*/ 989 h 2847"/>
              <a:gd name="T4" fmla="*/ 3161 w 3281"/>
              <a:gd name="T5" fmla="*/ 989 h 2847"/>
              <a:gd name="T6" fmla="*/ 2437 w 3281"/>
              <a:gd name="T7" fmla="*/ 265 h 2847"/>
              <a:gd name="T8" fmla="*/ 2002 w 3281"/>
              <a:gd name="T9" fmla="*/ 265 h 2847"/>
              <a:gd name="T10" fmla="*/ 1785 w 3281"/>
              <a:gd name="T11" fmla="*/ 482 h 2847"/>
              <a:gd name="T12" fmla="*/ 1423 w 3281"/>
              <a:gd name="T13" fmla="*/ 120 h 2847"/>
              <a:gd name="T14" fmla="*/ 989 w 3281"/>
              <a:gd name="T15" fmla="*/ 120 h 2847"/>
              <a:gd name="T16" fmla="*/ 120 w 3281"/>
              <a:gd name="T17" fmla="*/ 989 h 2847"/>
              <a:gd name="T18" fmla="*/ 120 w 3281"/>
              <a:gd name="T19" fmla="*/ 1424 h 2847"/>
              <a:gd name="T20" fmla="*/ 1423 w 3281"/>
              <a:gd name="T21" fmla="*/ 2727 h 2847"/>
              <a:gd name="T22" fmla="*/ 1858 w 3281"/>
              <a:gd name="T23" fmla="*/ 2727 h 2847"/>
              <a:gd name="T24" fmla="*/ 2944 w 3281"/>
              <a:gd name="T25" fmla="*/ 1641 h 2847"/>
              <a:gd name="T26" fmla="*/ 3161 w 3281"/>
              <a:gd name="T27" fmla="*/ 1424 h 2847"/>
              <a:gd name="T28" fmla="*/ 3161 w 3281"/>
              <a:gd name="T29" fmla="*/ 989 h 2847"/>
              <a:gd name="T30" fmla="*/ 2582 w 3281"/>
              <a:gd name="T31" fmla="*/ 1713 h 2847"/>
              <a:gd name="T32" fmla="*/ 2509 w 3281"/>
              <a:gd name="T33" fmla="*/ 1786 h 2847"/>
              <a:gd name="T34" fmla="*/ 2365 w 3281"/>
              <a:gd name="T35" fmla="*/ 1641 h 2847"/>
              <a:gd name="T36" fmla="*/ 2220 w 3281"/>
              <a:gd name="T37" fmla="*/ 1641 h 2847"/>
              <a:gd name="T38" fmla="*/ 2220 w 3281"/>
              <a:gd name="T39" fmla="*/ 1786 h 2847"/>
              <a:gd name="T40" fmla="*/ 2365 w 3281"/>
              <a:gd name="T41" fmla="*/ 1930 h 2847"/>
              <a:gd name="T42" fmla="*/ 2220 w 3281"/>
              <a:gd name="T43" fmla="*/ 2075 h 2847"/>
              <a:gd name="T44" fmla="*/ 1930 w 3281"/>
              <a:gd name="T45" fmla="*/ 1786 h 2847"/>
              <a:gd name="T46" fmla="*/ 1785 w 3281"/>
              <a:gd name="T47" fmla="*/ 1786 h 2847"/>
              <a:gd name="T48" fmla="*/ 1785 w 3281"/>
              <a:gd name="T49" fmla="*/ 1930 h 2847"/>
              <a:gd name="T50" fmla="*/ 2075 w 3281"/>
              <a:gd name="T51" fmla="*/ 2220 h 2847"/>
              <a:gd name="T52" fmla="*/ 1930 w 3281"/>
              <a:gd name="T53" fmla="*/ 2365 h 2847"/>
              <a:gd name="T54" fmla="*/ 1496 w 3281"/>
              <a:gd name="T55" fmla="*/ 1930 h 2847"/>
              <a:gd name="T56" fmla="*/ 1351 w 3281"/>
              <a:gd name="T57" fmla="*/ 1930 h 2847"/>
              <a:gd name="T58" fmla="*/ 1351 w 3281"/>
              <a:gd name="T59" fmla="*/ 2075 h 2847"/>
              <a:gd name="T60" fmla="*/ 1785 w 3281"/>
              <a:gd name="T61" fmla="*/ 2510 h 2847"/>
              <a:gd name="T62" fmla="*/ 1713 w 3281"/>
              <a:gd name="T63" fmla="*/ 2582 h 2847"/>
              <a:gd name="T64" fmla="*/ 1568 w 3281"/>
              <a:gd name="T65" fmla="*/ 2582 h 2847"/>
              <a:gd name="T66" fmla="*/ 265 w 3281"/>
              <a:gd name="T67" fmla="*/ 1279 h 2847"/>
              <a:gd name="T68" fmla="*/ 265 w 3281"/>
              <a:gd name="T69" fmla="*/ 1134 h 2847"/>
              <a:gd name="T70" fmla="*/ 1134 w 3281"/>
              <a:gd name="T71" fmla="*/ 265 h 2847"/>
              <a:gd name="T72" fmla="*/ 1278 w 3281"/>
              <a:gd name="T73" fmla="*/ 265 h 2847"/>
              <a:gd name="T74" fmla="*/ 1640 w 3281"/>
              <a:gd name="T75" fmla="*/ 627 h 2847"/>
              <a:gd name="T76" fmla="*/ 1496 w 3281"/>
              <a:gd name="T77" fmla="*/ 772 h 2847"/>
              <a:gd name="T78" fmla="*/ 1496 w 3281"/>
              <a:gd name="T79" fmla="*/ 1206 h 2847"/>
              <a:gd name="T80" fmla="*/ 1640 w 3281"/>
              <a:gd name="T81" fmla="*/ 1351 h 2847"/>
              <a:gd name="T82" fmla="*/ 2075 w 3281"/>
              <a:gd name="T83" fmla="*/ 1351 h 2847"/>
              <a:gd name="T84" fmla="*/ 2220 w 3281"/>
              <a:gd name="T85" fmla="*/ 1206 h 2847"/>
              <a:gd name="T86" fmla="*/ 2582 w 3281"/>
              <a:gd name="T87" fmla="*/ 1568 h 2847"/>
              <a:gd name="T88" fmla="*/ 2582 w 3281"/>
              <a:gd name="T89" fmla="*/ 1713 h 2847"/>
              <a:gd name="T90" fmla="*/ 3016 w 3281"/>
              <a:gd name="T91" fmla="*/ 1279 h 2847"/>
              <a:gd name="T92" fmla="*/ 2799 w 3281"/>
              <a:gd name="T93" fmla="*/ 1496 h 2847"/>
              <a:gd name="T94" fmla="*/ 2582 w 3281"/>
              <a:gd name="T95" fmla="*/ 1279 h 2847"/>
              <a:gd name="T96" fmla="*/ 2292 w 3281"/>
              <a:gd name="T97" fmla="*/ 989 h 2847"/>
              <a:gd name="T98" fmla="*/ 2147 w 3281"/>
              <a:gd name="T99" fmla="*/ 989 h 2847"/>
              <a:gd name="T100" fmla="*/ 2075 w 3281"/>
              <a:gd name="T101" fmla="*/ 1062 h 2847"/>
              <a:gd name="T102" fmla="*/ 1930 w 3281"/>
              <a:gd name="T103" fmla="*/ 1206 h 2847"/>
              <a:gd name="T104" fmla="*/ 1785 w 3281"/>
              <a:gd name="T105" fmla="*/ 1206 h 2847"/>
              <a:gd name="T106" fmla="*/ 1640 w 3281"/>
              <a:gd name="T107" fmla="*/ 1062 h 2847"/>
              <a:gd name="T108" fmla="*/ 1640 w 3281"/>
              <a:gd name="T109" fmla="*/ 917 h 2847"/>
              <a:gd name="T110" fmla="*/ 1785 w 3281"/>
              <a:gd name="T111" fmla="*/ 772 h 2847"/>
              <a:gd name="T112" fmla="*/ 2147 w 3281"/>
              <a:gd name="T113" fmla="*/ 410 h 2847"/>
              <a:gd name="T114" fmla="*/ 2292 w 3281"/>
              <a:gd name="T115" fmla="*/ 410 h 2847"/>
              <a:gd name="T116" fmla="*/ 2437 w 3281"/>
              <a:gd name="T117" fmla="*/ 555 h 2847"/>
              <a:gd name="T118" fmla="*/ 3016 w 3281"/>
              <a:gd name="T119" fmla="*/ 1134 h 2847"/>
              <a:gd name="T120" fmla="*/ 3016 w 3281"/>
              <a:gd name="T121" fmla="*/ 1279 h 2847"/>
              <a:gd name="T122" fmla="*/ 3016 w 3281"/>
              <a:gd name="T123" fmla="*/ 1279 h 2847"/>
              <a:gd name="T124" fmla="*/ 3016 w 3281"/>
              <a:gd name="T125" fmla="*/ 1279 h 28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81" h="2847">
                <a:moveTo>
                  <a:pt x="2147" y="989"/>
                </a:moveTo>
                <a:cubicBezTo>
                  <a:pt x="2147" y="989"/>
                  <a:pt x="2147" y="989"/>
                  <a:pt x="2147" y="989"/>
                </a:cubicBezTo>
                <a:moveTo>
                  <a:pt x="3161" y="989"/>
                </a:moveTo>
                <a:cubicBezTo>
                  <a:pt x="2437" y="265"/>
                  <a:pt x="2437" y="265"/>
                  <a:pt x="2437" y="265"/>
                </a:cubicBezTo>
                <a:cubicBezTo>
                  <a:pt x="2317" y="145"/>
                  <a:pt x="2122" y="145"/>
                  <a:pt x="2002" y="265"/>
                </a:cubicBezTo>
                <a:cubicBezTo>
                  <a:pt x="1785" y="482"/>
                  <a:pt x="1785" y="482"/>
                  <a:pt x="1785" y="482"/>
                </a:cubicBezTo>
                <a:cubicBezTo>
                  <a:pt x="1423" y="120"/>
                  <a:pt x="1423" y="120"/>
                  <a:pt x="1423" y="120"/>
                </a:cubicBezTo>
                <a:cubicBezTo>
                  <a:pt x="1303" y="0"/>
                  <a:pt x="1109" y="0"/>
                  <a:pt x="989" y="120"/>
                </a:cubicBezTo>
                <a:cubicBezTo>
                  <a:pt x="120" y="989"/>
                  <a:pt x="120" y="989"/>
                  <a:pt x="120" y="989"/>
                </a:cubicBezTo>
                <a:cubicBezTo>
                  <a:pt x="0" y="1109"/>
                  <a:pt x="0" y="1304"/>
                  <a:pt x="120" y="1424"/>
                </a:cubicBezTo>
                <a:cubicBezTo>
                  <a:pt x="1423" y="2727"/>
                  <a:pt x="1423" y="2727"/>
                  <a:pt x="1423" y="2727"/>
                </a:cubicBezTo>
                <a:cubicBezTo>
                  <a:pt x="1543" y="2847"/>
                  <a:pt x="1738" y="2847"/>
                  <a:pt x="1858" y="2727"/>
                </a:cubicBezTo>
                <a:cubicBezTo>
                  <a:pt x="2944" y="1641"/>
                  <a:pt x="2944" y="1641"/>
                  <a:pt x="2944" y="1641"/>
                </a:cubicBezTo>
                <a:cubicBezTo>
                  <a:pt x="3161" y="1424"/>
                  <a:pt x="3161" y="1424"/>
                  <a:pt x="3161" y="1424"/>
                </a:cubicBezTo>
                <a:cubicBezTo>
                  <a:pt x="3281" y="1304"/>
                  <a:pt x="3281" y="1109"/>
                  <a:pt x="3161" y="989"/>
                </a:cubicBezTo>
                <a:close/>
                <a:moveTo>
                  <a:pt x="2582" y="1713"/>
                </a:moveTo>
                <a:cubicBezTo>
                  <a:pt x="2509" y="1786"/>
                  <a:pt x="2509" y="1786"/>
                  <a:pt x="2509" y="1786"/>
                </a:cubicBezTo>
                <a:cubicBezTo>
                  <a:pt x="2365" y="1641"/>
                  <a:pt x="2365" y="1641"/>
                  <a:pt x="2365" y="1641"/>
                </a:cubicBezTo>
                <a:cubicBezTo>
                  <a:pt x="2325" y="1601"/>
                  <a:pt x="2260" y="1601"/>
                  <a:pt x="2220" y="1641"/>
                </a:cubicBezTo>
                <a:cubicBezTo>
                  <a:pt x="2180" y="1681"/>
                  <a:pt x="2180" y="1746"/>
                  <a:pt x="2220" y="1786"/>
                </a:cubicBezTo>
                <a:cubicBezTo>
                  <a:pt x="2365" y="1930"/>
                  <a:pt x="2365" y="1930"/>
                  <a:pt x="2365" y="1930"/>
                </a:cubicBezTo>
                <a:cubicBezTo>
                  <a:pt x="2220" y="2075"/>
                  <a:pt x="2220" y="2075"/>
                  <a:pt x="2220" y="2075"/>
                </a:cubicBezTo>
                <a:cubicBezTo>
                  <a:pt x="1930" y="1786"/>
                  <a:pt x="1930" y="1786"/>
                  <a:pt x="1930" y="1786"/>
                </a:cubicBezTo>
                <a:cubicBezTo>
                  <a:pt x="1890" y="1746"/>
                  <a:pt x="1825" y="1746"/>
                  <a:pt x="1785" y="1786"/>
                </a:cubicBezTo>
                <a:cubicBezTo>
                  <a:pt x="1745" y="1826"/>
                  <a:pt x="1745" y="1890"/>
                  <a:pt x="1785" y="1930"/>
                </a:cubicBezTo>
                <a:cubicBezTo>
                  <a:pt x="2075" y="2220"/>
                  <a:pt x="2075" y="2220"/>
                  <a:pt x="2075" y="2220"/>
                </a:cubicBezTo>
                <a:cubicBezTo>
                  <a:pt x="1930" y="2365"/>
                  <a:pt x="1930" y="2365"/>
                  <a:pt x="1930" y="2365"/>
                </a:cubicBezTo>
                <a:cubicBezTo>
                  <a:pt x="1496" y="1930"/>
                  <a:pt x="1496" y="1930"/>
                  <a:pt x="1496" y="1930"/>
                </a:cubicBezTo>
                <a:cubicBezTo>
                  <a:pt x="1456" y="1890"/>
                  <a:pt x="1391" y="1890"/>
                  <a:pt x="1351" y="1930"/>
                </a:cubicBezTo>
                <a:cubicBezTo>
                  <a:pt x="1311" y="1970"/>
                  <a:pt x="1311" y="2035"/>
                  <a:pt x="1351" y="2075"/>
                </a:cubicBezTo>
                <a:cubicBezTo>
                  <a:pt x="1785" y="2510"/>
                  <a:pt x="1785" y="2510"/>
                  <a:pt x="1785" y="2510"/>
                </a:cubicBezTo>
                <a:cubicBezTo>
                  <a:pt x="1713" y="2582"/>
                  <a:pt x="1713" y="2582"/>
                  <a:pt x="1713" y="2582"/>
                </a:cubicBezTo>
                <a:cubicBezTo>
                  <a:pt x="1673" y="2622"/>
                  <a:pt x="1608" y="2622"/>
                  <a:pt x="1568" y="2582"/>
                </a:cubicBezTo>
                <a:cubicBezTo>
                  <a:pt x="265" y="1279"/>
                  <a:pt x="265" y="1279"/>
                  <a:pt x="265" y="1279"/>
                </a:cubicBezTo>
                <a:cubicBezTo>
                  <a:pt x="225" y="1239"/>
                  <a:pt x="225" y="1174"/>
                  <a:pt x="265" y="1134"/>
                </a:cubicBezTo>
                <a:cubicBezTo>
                  <a:pt x="1134" y="265"/>
                  <a:pt x="1134" y="265"/>
                  <a:pt x="1134" y="265"/>
                </a:cubicBezTo>
                <a:cubicBezTo>
                  <a:pt x="1174" y="225"/>
                  <a:pt x="1238" y="225"/>
                  <a:pt x="1278" y="265"/>
                </a:cubicBezTo>
                <a:cubicBezTo>
                  <a:pt x="1640" y="627"/>
                  <a:pt x="1640" y="627"/>
                  <a:pt x="1640" y="627"/>
                </a:cubicBezTo>
                <a:cubicBezTo>
                  <a:pt x="1496" y="772"/>
                  <a:pt x="1496" y="772"/>
                  <a:pt x="1496" y="772"/>
                </a:cubicBezTo>
                <a:cubicBezTo>
                  <a:pt x="1376" y="892"/>
                  <a:pt x="1376" y="1086"/>
                  <a:pt x="1496" y="1206"/>
                </a:cubicBezTo>
                <a:cubicBezTo>
                  <a:pt x="1640" y="1351"/>
                  <a:pt x="1640" y="1351"/>
                  <a:pt x="1640" y="1351"/>
                </a:cubicBezTo>
                <a:cubicBezTo>
                  <a:pt x="1760" y="1471"/>
                  <a:pt x="1955" y="1471"/>
                  <a:pt x="2075" y="1351"/>
                </a:cubicBezTo>
                <a:cubicBezTo>
                  <a:pt x="2220" y="1206"/>
                  <a:pt x="2220" y="1206"/>
                  <a:pt x="2220" y="1206"/>
                </a:cubicBezTo>
                <a:cubicBezTo>
                  <a:pt x="2582" y="1568"/>
                  <a:pt x="2582" y="1568"/>
                  <a:pt x="2582" y="1568"/>
                </a:cubicBezTo>
                <a:cubicBezTo>
                  <a:pt x="2622" y="1608"/>
                  <a:pt x="2622" y="1673"/>
                  <a:pt x="2582" y="1713"/>
                </a:cubicBezTo>
                <a:close/>
                <a:moveTo>
                  <a:pt x="3016" y="1279"/>
                </a:moveTo>
                <a:cubicBezTo>
                  <a:pt x="2799" y="1496"/>
                  <a:pt x="2799" y="1496"/>
                  <a:pt x="2799" y="1496"/>
                </a:cubicBezTo>
                <a:cubicBezTo>
                  <a:pt x="2582" y="1279"/>
                  <a:pt x="2582" y="1279"/>
                  <a:pt x="2582" y="1279"/>
                </a:cubicBezTo>
                <a:cubicBezTo>
                  <a:pt x="2292" y="989"/>
                  <a:pt x="2292" y="989"/>
                  <a:pt x="2292" y="989"/>
                </a:cubicBezTo>
                <a:cubicBezTo>
                  <a:pt x="2252" y="949"/>
                  <a:pt x="2187" y="949"/>
                  <a:pt x="2147" y="989"/>
                </a:cubicBezTo>
                <a:cubicBezTo>
                  <a:pt x="2075" y="1062"/>
                  <a:pt x="2075" y="1062"/>
                  <a:pt x="2075" y="1062"/>
                </a:cubicBezTo>
                <a:cubicBezTo>
                  <a:pt x="1930" y="1206"/>
                  <a:pt x="1930" y="1206"/>
                  <a:pt x="1930" y="1206"/>
                </a:cubicBezTo>
                <a:cubicBezTo>
                  <a:pt x="1890" y="1246"/>
                  <a:pt x="1825" y="1246"/>
                  <a:pt x="1785" y="1206"/>
                </a:cubicBezTo>
                <a:cubicBezTo>
                  <a:pt x="1640" y="1062"/>
                  <a:pt x="1640" y="1062"/>
                  <a:pt x="1640" y="1062"/>
                </a:cubicBezTo>
                <a:cubicBezTo>
                  <a:pt x="1600" y="1022"/>
                  <a:pt x="1600" y="957"/>
                  <a:pt x="1640" y="917"/>
                </a:cubicBezTo>
                <a:cubicBezTo>
                  <a:pt x="1785" y="772"/>
                  <a:pt x="1785" y="772"/>
                  <a:pt x="1785" y="772"/>
                </a:cubicBezTo>
                <a:cubicBezTo>
                  <a:pt x="2147" y="410"/>
                  <a:pt x="2147" y="410"/>
                  <a:pt x="2147" y="410"/>
                </a:cubicBezTo>
                <a:cubicBezTo>
                  <a:pt x="2187" y="370"/>
                  <a:pt x="2252" y="370"/>
                  <a:pt x="2292" y="410"/>
                </a:cubicBezTo>
                <a:cubicBezTo>
                  <a:pt x="2437" y="555"/>
                  <a:pt x="2437" y="555"/>
                  <a:pt x="2437" y="555"/>
                </a:cubicBezTo>
                <a:cubicBezTo>
                  <a:pt x="3016" y="1134"/>
                  <a:pt x="3016" y="1134"/>
                  <a:pt x="3016" y="1134"/>
                </a:cubicBezTo>
                <a:cubicBezTo>
                  <a:pt x="3056" y="1174"/>
                  <a:pt x="3056" y="1239"/>
                  <a:pt x="3016" y="1279"/>
                </a:cubicBezTo>
                <a:close/>
                <a:moveTo>
                  <a:pt x="3016" y="1279"/>
                </a:moveTo>
                <a:cubicBezTo>
                  <a:pt x="3016" y="1279"/>
                  <a:pt x="3016" y="1279"/>
                  <a:pt x="3016" y="127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73"/>
          <p:cNvSpPr>
            <a:spLocks noEditPoints="1"/>
          </p:cNvSpPr>
          <p:nvPr/>
        </p:nvSpPr>
        <p:spPr bwMode="auto">
          <a:xfrm>
            <a:off x="6376691" y="3713533"/>
            <a:ext cx="344478" cy="344320"/>
          </a:xfrm>
          <a:custGeom>
            <a:avLst/>
            <a:gdLst>
              <a:gd name="T0" fmla="*/ 1385 w 2870"/>
              <a:gd name="T1" fmla="*/ 2868 h 2869"/>
              <a:gd name="T2" fmla="*/ 1187 w 2870"/>
              <a:gd name="T3" fmla="*/ 2767 h 2869"/>
              <a:gd name="T4" fmla="*/ 680 w 2870"/>
              <a:gd name="T5" fmla="*/ 2560 h 2869"/>
              <a:gd name="T6" fmla="*/ 316 w 2870"/>
              <a:gd name="T7" fmla="*/ 2331 h 2869"/>
              <a:gd name="T8" fmla="*/ 390 w 2870"/>
              <a:gd name="T9" fmla="*/ 2013 h 2869"/>
              <a:gd name="T10" fmla="*/ 12 w 2870"/>
              <a:gd name="T11" fmla="*/ 1606 h 2869"/>
              <a:gd name="T12" fmla="*/ 10 w 2870"/>
              <a:gd name="T13" fmla="*/ 1278 h 2869"/>
              <a:gd name="T14" fmla="*/ 287 w 2870"/>
              <a:gd name="T15" fmla="*/ 1105 h 2869"/>
              <a:gd name="T16" fmla="*/ 308 w 2870"/>
              <a:gd name="T17" fmla="*/ 550 h 2869"/>
              <a:gd name="T18" fmla="*/ 669 w 2870"/>
              <a:gd name="T19" fmla="*/ 318 h 2869"/>
              <a:gd name="T20" fmla="*/ 1174 w 2870"/>
              <a:gd name="T21" fmla="*/ 106 h 2869"/>
              <a:gd name="T22" fmla="*/ 1485 w 2870"/>
              <a:gd name="T23" fmla="*/ 2 h 2869"/>
              <a:gd name="T24" fmla="*/ 1684 w 2870"/>
              <a:gd name="T25" fmla="*/ 103 h 2869"/>
              <a:gd name="T26" fmla="*/ 2190 w 2870"/>
              <a:gd name="T27" fmla="*/ 310 h 2869"/>
              <a:gd name="T28" fmla="*/ 2554 w 2870"/>
              <a:gd name="T29" fmla="*/ 539 h 2869"/>
              <a:gd name="T30" fmla="*/ 2480 w 2870"/>
              <a:gd name="T31" fmla="*/ 857 h 2869"/>
              <a:gd name="T32" fmla="*/ 2859 w 2870"/>
              <a:gd name="T33" fmla="*/ 1264 h 2869"/>
              <a:gd name="T34" fmla="*/ 2860 w 2870"/>
              <a:gd name="T35" fmla="*/ 1592 h 2869"/>
              <a:gd name="T36" fmla="*/ 2583 w 2870"/>
              <a:gd name="T37" fmla="*/ 1765 h 2869"/>
              <a:gd name="T38" fmla="*/ 2563 w 2870"/>
              <a:gd name="T39" fmla="*/ 2320 h 2869"/>
              <a:gd name="T40" fmla="*/ 2201 w 2870"/>
              <a:gd name="T41" fmla="*/ 2552 h 2869"/>
              <a:gd name="T42" fmla="*/ 1696 w 2870"/>
              <a:gd name="T43" fmla="*/ 2764 h 2869"/>
              <a:gd name="T44" fmla="*/ 1436 w 2870"/>
              <a:gd name="T45" fmla="*/ 2869 h 2869"/>
              <a:gd name="T46" fmla="*/ 1392 w 2870"/>
              <a:gd name="T47" fmla="*/ 2663 h 2869"/>
              <a:gd name="T48" fmla="*/ 2021 w 2870"/>
              <a:gd name="T49" fmla="*/ 2275 h 2869"/>
              <a:gd name="T50" fmla="*/ 2353 w 2870"/>
              <a:gd name="T51" fmla="*/ 2252 h 2869"/>
              <a:gd name="T52" fmla="*/ 2662 w 2870"/>
              <a:gd name="T53" fmla="*/ 1494 h 2869"/>
              <a:gd name="T54" fmla="*/ 2662 w 2870"/>
              <a:gd name="T55" fmla="*/ 1364 h 2869"/>
              <a:gd name="T56" fmla="*/ 2345 w 2870"/>
              <a:gd name="T57" fmla="*/ 609 h 2869"/>
              <a:gd name="T58" fmla="*/ 1615 w 2870"/>
              <a:gd name="T59" fmla="*/ 427 h 2869"/>
              <a:gd name="T60" fmla="*/ 1478 w 2870"/>
              <a:gd name="T61" fmla="*/ 207 h 2869"/>
              <a:gd name="T62" fmla="*/ 850 w 2870"/>
              <a:gd name="T63" fmla="*/ 595 h 2869"/>
              <a:gd name="T64" fmla="*/ 517 w 2870"/>
              <a:gd name="T65" fmla="*/ 618 h 2869"/>
              <a:gd name="T66" fmla="*/ 208 w 2870"/>
              <a:gd name="T67" fmla="*/ 1376 h 2869"/>
              <a:gd name="T68" fmla="*/ 208 w 2870"/>
              <a:gd name="T69" fmla="*/ 1506 h 2869"/>
              <a:gd name="T70" fmla="*/ 525 w 2870"/>
              <a:gd name="T71" fmla="*/ 2261 h 2869"/>
              <a:gd name="T72" fmla="*/ 1255 w 2870"/>
              <a:gd name="T73" fmla="*/ 2443 h 2869"/>
              <a:gd name="T74" fmla="*/ 1435 w 2870"/>
              <a:gd name="T75" fmla="*/ 2049 h 2869"/>
              <a:gd name="T76" fmla="*/ 1435 w 2870"/>
              <a:gd name="T77" fmla="*/ 821 h 2869"/>
              <a:gd name="T78" fmla="*/ 1435 w 2870"/>
              <a:gd name="T79" fmla="*/ 2049 h 2869"/>
              <a:gd name="T80" fmla="*/ 1025 w 2870"/>
              <a:gd name="T81" fmla="*/ 1435 h 2869"/>
              <a:gd name="T82" fmla="*/ 1845 w 2870"/>
              <a:gd name="T83" fmla="*/ 1435 h 2869"/>
              <a:gd name="T84" fmla="*/ 1435 w 2870"/>
              <a:gd name="T85" fmla="*/ 1025 h 2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70" h="2869">
                <a:moveTo>
                  <a:pt x="1436" y="2869"/>
                </a:moveTo>
                <a:cubicBezTo>
                  <a:pt x="1419" y="2869"/>
                  <a:pt x="1402" y="2868"/>
                  <a:pt x="1385" y="2868"/>
                </a:cubicBezTo>
                <a:cubicBezTo>
                  <a:pt x="1349" y="2866"/>
                  <a:pt x="1313" y="2864"/>
                  <a:pt x="1278" y="2860"/>
                </a:cubicBezTo>
                <a:cubicBezTo>
                  <a:pt x="1229" y="2855"/>
                  <a:pt x="1191" y="2815"/>
                  <a:pt x="1187" y="2767"/>
                </a:cubicBezTo>
                <a:cubicBezTo>
                  <a:pt x="1181" y="2697"/>
                  <a:pt x="1153" y="2634"/>
                  <a:pt x="1105" y="2583"/>
                </a:cubicBezTo>
                <a:cubicBezTo>
                  <a:pt x="992" y="2461"/>
                  <a:pt x="805" y="2451"/>
                  <a:pt x="680" y="2560"/>
                </a:cubicBezTo>
                <a:cubicBezTo>
                  <a:pt x="643" y="2592"/>
                  <a:pt x="588" y="2593"/>
                  <a:pt x="550" y="2563"/>
                </a:cubicBezTo>
                <a:cubicBezTo>
                  <a:pt x="463" y="2495"/>
                  <a:pt x="385" y="2417"/>
                  <a:pt x="316" y="2331"/>
                </a:cubicBezTo>
                <a:cubicBezTo>
                  <a:pt x="286" y="2293"/>
                  <a:pt x="286" y="2238"/>
                  <a:pt x="318" y="2201"/>
                </a:cubicBezTo>
                <a:cubicBezTo>
                  <a:pt x="363" y="2148"/>
                  <a:pt x="388" y="2083"/>
                  <a:pt x="390" y="2013"/>
                </a:cubicBezTo>
                <a:cubicBezTo>
                  <a:pt x="396" y="1847"/>
                  <a:pt x="271" y="1708"/>
                  <a:pt x="106" y="1696"/>
                </a:cubicBezTo>
                <a:cubicBezTo>
                  <a:pt x="57" y="1693"/>
                  <a:pt x="17" y="1655"/>
                  <a:pt x="12" y="1606"/>
                </a:cubicBezTo>
                <a:cubicBezTo>
                  <a:pt x="3" y="1533"/>
                  <a:pt x="0" y="1459"/>
                  <a:pt x="2" y="1385"/>
                </a:cubicBezTo>
                <a:cubicBezTo>
                  <a:pt x="4" y="1349"/>
                  <a:pt x="6" y="1313"/>
                  <a:pt x="10" y="1278"/>
                </a:cubicBezTo>
                <a:cubicBezTo>
                  <a:pt x="15" y="1229"/>
                  <a:pt x="55" y="1191"/>
                  <a:pt x="104" y="1187"/>
                </a:cubicBezTo>
                <a:cubicBezTo>
                  <a:pt x="173" y="1181"/>
                  <a:pt x="236" y="1153"/>
                  <a:pt x="287" y="1105"/>
                </a:cubicBezTo>
                <a:cubicBezTo>
                  <a:pt x="409" y="992"/>
                  <a:pt x="419" y="805"/>
                  <a:pt x="311" y="680"/>
                </a:cubicBezTo>
                <a:cubicBezTo>
                  <a:pt x="279" y="643"/>
                  <a:pt x="277" y="588"/>
                  <a:pt x="308" y="550"/>
                </a:cubicBezTo>
                <a:cubicBezTo>
                  <a:pt x="375" y="463"/>
                  <a:pt x="453" y="385"/>
                  <a:pt x="539" y="316"/>
                </a:cubicBezTo>
                <a:cubicBezTo>
                  <a:pt x="577" y="285"/>
                  <a:pt x="632" y="286"/>
                  <a:pt x="669" y="318"/>
                </a:cubicBezTo>
                <a:cubicBezTo>
                  <a:pt x="722" y="363"/>
                  <a:pt x="787" y="388"/>
                  <a:pt x="857" y="390"/>
                </a:cubicBezTo>
                <a:cubicBezTo>
                  <a:pt x="1026" y="398"/>
                  <a:pt x="1162" y="271"/>
                  <a:pt x="1174" y="106"/>
                </a:cubicBezTo>
                <a:cubicBezTo>
                  <a:pt x="1177" y="57"/>
                  <a:pt x="1215" y="17"/>
                  <a:pt x="1264" y="12"/>
                </a:cubicBezTo>
                <a:cubicBezTo>
                  <a:pt x="1337" y="3"/>
                  <a:pt x="1411" y="0"/>
                  <a:pt x="1485" y="2"/>
                </a:cubicBezTo>
                <a:cubicBezTo>
                  <a:pt x="1521" y="4"/>
                  <a:pt x="1557" y="6"/>
                  <a:pt x="1593" y="10"/>
                </a:cubicBezTo>
                <a:cubicBezTo>
                  <a:pt x="1641" y="15"/>
                  <a:pt x="1679" y="55"/>
                  <a:pt x="1684" y="103"/>
                </a:cubicBezTo>
                <a:cubicBezTo>
                  <a:pt x="1689" y="173"/>
                  <a:pt x="1717" y="236"/>
                  <a:pt x="1765" y="287"/>
                </a:cubicBezTo>
                <a:cubicBezTo>
                  <a:pt x="1878" y="409"/>
                  <a:pt x="2065" y="419"/>
                  <a:pt x="2190" y="310"/>
                </a:cubicBezTo>
                <a:cubicBezTo>
                  <a:pt x="2227" y="278"/>
                  <a:pt x="2282" y="277"/>
                  <a:pt x="2321" y="307"/>
                </a:cubicBezTo>
                <a:cubicBezTo>
                  <a:pt x="2407" y="375"/>
                  <a:pt x="2485" y="453"/>
                  <a:pt x="2554" y="539"/>
                </a:cubicBezTo>
                <a:cubicBezTo>
                  <a:pt x="2585" y="577"/>
                  <a:pt x="2584" y="632"/>
                  <a:pt x="2552" y="669"/>
                </a:cubicBezTo>
                <a:cubicBezTo>
                  <a:pt x="2507" y="722"/>
                  <a:pt x="2482" y="787"/>
                  <a:pt x="2480" y="857"/>
                </a:cubicBezTo>
                <a:cubicBezTo>
                  <a:pt x="2474" y="1023"/>
                  <a:pt x="2599" y="1162"/>
                  <a:pt x="2764" y="1174"/>
                </a:cubicBezTo>
                <a:cubicBezTo>
                  <a:pt x="2813" y="1177"/>
                  <a:pt x="2853" y="1215"/>
                  <a:pt x="2859" y="1264"/>
                </a:cubicBezTo>
                <a:cubicBezTo>
                  <a:pt x="2867" y="1336"/>
                  <a:pt x="2870" y="1411"/>
                  <a:pt x="2868" y="1485"/>
                </a:cubicBezTo>
                <a:cubicBezTo>
                  <a:pt x="2866" y="1521"/>
                  <a:pt x="2864" y="1557"/>
                  <a:pt x="2860" y="1592"/>
                </a:cubicBezTo>
                <a:cubicBezTo>
                  <a:pt x="2855" y="1641"/>
                  <a:pt x="2815" y="1679"/>
                  <a:pt x="2767" y="1683"/>
                </a:cubicBezTo>
                <a:cubicBezTo>
                  <a:pt x="2697" y="1689"/>
                  <a:pt x="2634" y="1717"/>
                  <a:pt x="2583" y="1765"/>
                </a:cubicBezTo>
                <a:cubicBezTo>
                  <a:pt x="2461" y="1878"/>
                  <a:pt x="2451" y="2065"/>
                  <a:pt x="2560" y="2190"/>
                </a:cubicBezTo>
                <a:cubicBezTo>
                  <a:pt x="2592" y="2227"/>
                  <a:pt x="2593" y="2282"/>
                  <a:pt x="2563" y="2320"/>
                </a:cubicBezTo>
                <a:cubicBezTo>
                  <a:pt x="2495" y="2407"/>
                  <a:pt x="2417" y="2485"/>
                  <a:pt x="2331" y="2554"/>
                </a:cubicBezTo>
                <a:cubicBezTo>
                  <a:pt x="2293" y="2585"/>
                  <a:pt x="2238" y="2584"/>
                  <a:pt x="2201" y="2552"/>
                </a:cubicBezTo>
                <a:cubicBezTo>
                  <a:pt x="2148" y="2507"/>
                  <a:pt x="2083" y="2482"/>
                  <a:pt x="2013" y="2480"/>
                </a:cubicBezTo>
                <a:cubicBezTo>
                  <a:pt x="1844" y="2472"/>
                  <a:pt x="1708" y="2599"/>
                  <a:pt x="1696" y="2764"/>
                </a:cubicBezTo>
                <a:cubicBezTo>
                  <a:pt x="1693" y="2813"/>
                  <a:pt x="1655" y="2853"/>
                  <a:pt x="1606" y="2858"/>
                </a:cubicBezTo>
                <a:cubicBezTo>
                  <a:pt x="1550" y="2865"/>
                  <a:pt x="1493" y="2869"/>
                  <a:pt x="1436" y="2869"/>
                </a:cubicBezTo>
                <a:close/>
                <a:moveTo>
                  <a:pt x="1376" y="2662"/>
                </a:moveTo>
                <a:cubicBezTo>
                  <a:pt x="1381" y="2663"/>
                  <a:pt x="1387" y="2663"/>
                  <a:pt x="1392" y="2663"/>
                </a:cubicBezTo>
                <a:cubicBezTo>
                  <a:pt x="1430" y="2664"/>
                  <a:pt x="1468" y="2664"/>
                  <a:pt x="1506" y="2662"/>
                </a:cubicBezTo>
                <a:cubicBezTo>
                  <a:pt x="1563" y="2431"/>
                  <a:pt x="1772" y="2267"/>
                  <a:pt x="2021" y="2275"/>
                </a:cubicBezTo>
                <a:cubicBezTo>
                  <a:pt x="2105" y="2278"/>
                  <a:pt x="2188" y="2302"/>
                  <a:pt x="2261" y="2345"/>
                </a:cubicBezTo>
                <a:cubicBezTo>
                  <a:pt x="2293" y="2316"/>
                  <a:pt x="2324" y="2285"/>
                  <a:pt x="2353" y="2252"/>
                </a:cubicBezTo>
                <a:cubicBezTo>
                  <a:pt x="2230" y="2049"/>
                  <a:pt x="2263" y="1783"/>
                  <a:pt x="2443" y="1615"/>
                </a:cubicBezTo>
                <a:cubicBezTo>
                  <a:pt x="2505" y="1557"/>
                  <a:pt x="2581" y="1516"/>
                  <a:pt x="2662" y="1494"/>
                </a:cubicBezTo>
                <a:cubicBezTo>
                  <a:pt x="2663" y="1489"/>
                  <a:pt x="2663" y="1483"/>
                  <a:pt x="2663" y="1478"/>
                </a:cubicBezTo>
                <a:cubicBezTo>
                  <a:pt x="2664" y="1440"/>
                  <a:pt x="2664" y="1402"/>
                  <a:pt x="2662" y="1364"/>
                </a:cubicBezTo>
                <a:cubicBezTo>
                  <a:pt x="2431" y="1307"/>
                  <a:pt x="2267" y="1096"/>
                  <a:pt x="2275" y="850"/>
                </a:cubicBezTo>
                <a:cubicBezTo>
                  <a:pt x="2278" y="765"/>
                  <a:pt x="2302" y="682"/>
                  <a:pt x="2345" y="609"/>
                </a:cubicBezTo>
                <a:cubicBezTo>
                  <a:pt x="2316" y="577"/>
                  <a:pt x="2285" y="546"/>
                  <a:pt x="2252" y="517"/>
                </a:cubicBezTo>
                <a:cubicBezTo>
                  <a:pt x="2049" y="640"/>
                  <a:pt x="1783" y="607"/>
                  <a:pt x="1615" y="427"/>
                </a:cubicBezTo>
                <a:cubicBezTo>
                  <a:pt x="1556" y="364"/>
                  <a:pt x="1515" y="289"/>
                  <a:pt x="1494" y="208"/>
                </a:cubicBezTo>
                <a:cubicBezTo>
                  <a:pt x="1489" y="207"/>
                  <a:pt x="1483" y="207"/>
                  <a:pt x="1478" y="207"/>
                </a:cubicBezTo>
                <a:cubicBezTo>
                  <a:pt x="1440" y="206"/>
                  <a:pt x="1402" y="206"/>
                  <a:pt x="1364" y="208"/>
                </a:cubicBezTo>
                <a:cubicBezTo>
                  <a:pt x="1307" y="439"/>
                  <a:pt x="1099" y="603"/>
                  <a:pt x="850" y="595"/>
                </a:cubicBezTo>
                <a:cubicBezTo>
                  <a:pt x="763" y="592"/>
                  <a:pt x="682" y="568"/>
                  <a:pt x="609" y="525"/>
                </a:cubicBezTo>
                <a:cubicBezTo>
                  <a:pt x="577" y="555"/>
                  <a:pt x="546" y="585"/>
                  <a:pt x="517" y="618"/>
                </a:cubicBezTo>
                <a:cubicBezTo>
                  <a:pt x="640" y="821"/>
                  <a:pt x="607" y="1087"/>
                  <a:pt x="427" y="1255"/>
                </a:cubicBezTo>
                <a:cubicBezTo>
                  <a:pt x="365" y="1313"/>
                  <a:pt x="289" y="1354"/>
                  <a:pt x="208" y="1376"/>
                </a:cubicBezTo>
                <a:cubicBezTo>
                  <a:pt x="208" y="1381"/>
                  <a:pt x="207" y="1387"/>
                  <a:pt x="207" y="1392"/>
                </a:cubicBezTo>
                <a:cubicBezTo>
                  <a:pt x="206" y="1430"/>
                  <a:pt x="206" y="1468"/>
                  <a:pt x="208" y="1506"/>
                </a:cubicBezTo>
                <a:cubicBezTo>
                  <a:pt x="439" y="1563"/>
                  <a:pt x="603" y="1774"/>
                  <a:pt x="595" y="2020"/>
                </a:cubicBezTo>
                <a:cubicBezTo>
                  <a:pt x="592" y="2107"/>
                  <a:pt x="568" y="2188"/>
                  <a:pt x="525" y="2261"/>
                </a:cubicBezTo>
                <a:cubicBezTo>
                  <a:pt x="555" y="2293"/>
                  <a:pt x="585" y="2324"/>
                  <a:pt x="618" y="2353"/>
                </a:cubicBezTo>
                <a:cubicBezTo>
                  <a:pt x="822" y="2230"/>
                  <a:pt x="1087" y="2263"/>
                  <a:pt x="1255" y="2443"/>
                </a:cubicBezTo>
                <a:cubicBezTo>
                  <a:pt x="1314" y="2506"/>
                  <a:pt x="1355" y="2581"/>
                  <a:pt x="1376" y="2662"/>
                </a:cubicBezTo>
                <a:close/>
                <a:moveTo>
                  <a:pt x="1435" y="2049"/>
                </a:moveTo>
                <a:cubicBezTo>
                  <a:pt x="1096" y="2049"/>
                  <a:pt x="821" y="1774"/>
                  <a:pt x="821" y="1435"/>
                </a:cubicBezTo>
                <a:cubicBezTo>
                  <a:pt x="821" y="1096"/>
                  <a:pt x="1096" y="821"/>
                  <a:pt x="1435" y="821"/>
                </a:cubicBezTo>
                <a:cubicBezTo>
                  <a:pt x="1774" y="821"/>
                  <a:pt x="2049" y="1096"/>
                  <a:pt x="2049" y="1435"/>
                </a:cubicBezTo>
                <a:cubicBezTo>
                  <a:pt x="2049" y="1774"/>
                  <a:pt x="1774" y="2049"/>
                  <a:pt x="1435" y="2049"/>
                </a:cubicBezTo>
                <a:close/>
                <a:moveTo>
                  <a:pt x="1435" y="1025"/>
                </a:moveTo>
                <a:cubicBezTo>
                  <a:pt x="1209" y="1025"/>
                  <a:pt x="1025" y="1209"/>
                  <a:pt x="1025" y="1435"/>
                </a:cubicBezTo>
                <a:cubicBezTo>
                  <a:pt x="1025" y="1661"/>
                  <a:pt x="1209" y="1845"/>
                  <a:pt x="1435" y="1845"/>
                </a:cubicBezTo>
                <a:cubicBezTo>
                  <a:pt x="1661" y="1845"/>
                  <a:pt x="1845" y="1661"/>
                  <a:pt x="1845" y="1435"/>
                </a:cubicBezTo>
                <a:cubicBezTo>
                  <a:pt x="1845" y="1209"/>
                  <a:pt x="1661" y="1025"/>
                  <a:pt x="1435" y="1025"/>
                </a:cubicBezTo>
                <a:close/>
                <a:moveTo>
                  <a:pt x="1435" y="1025"/>
                </a:moveTo>
                <a:cubicBezTo>
                  <a:pt x="1435" y="1025"/>
                  <a:pt x="1435" y="1025"/>
                  <a:pt x="1435" y="102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051550" y="1236066"/>
            <a:ext cx="5473700" cy="588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</a:rPr>
              <a:t>健康科普知识讲座</a:t>
            </a:r>
            <a:endParaRPr lang="en-US" altLang="zh-CN" sz="2400" kern="10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64" y="573864"/>
            <a:ext cx="5458022" cy="545802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13512" y="2391198"/>
            <a:ext cx="12192000" cy="2075603"/>
          </a:xfrm>
          <a:prstGeom prst="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096000" y="2980327"/>
            <a:ext cx="5091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</a:rPr>
              <a:t>广东省健康科普促进会</a:t>
            </a:r>
            <a:endParaRPr lang="en-US" altLang="zh-CN" sz="2400" kern="1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764" y="1382242"/>
            <a:ext cx="5458022" cy="409351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94650" y="3374410"/>
            <a:ext cx="6151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8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</a:rPr>
              <a:t>“科普赋能企业高质量发展研讨会”</a:t>
            </a:r>
            <a:endParaRPr lang="en-US" altLang="zh-CN" sz="2800" kern="10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 rot="2700000">
            <a:off x="4297212" y="1153479"/>
            <a:ext cx="3597575" cy="3599064"/>
            <a:chOff x="4502150" y="2097088"/>
            <a:chExt cx="3835400" cy="3836987"/>
          </a:xfrm>
        </p:grpSpPr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5880100" y="2097088"/>
              <a:ext cx="1081088" cy="1077912"/>
            </a:xfrm>
            <a:prstGeom prst="ellipse">
              <a:avLst/>
            </a:prstGeom>
            <a:solidFill>
              <a:srgbClr val="295D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hangingPunct="1">
                <a:lnSpc>
                  <a:spcPct val="120000"/>
                </a:lnSpc>
              </a:pPr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7259638" y="3476625"/>
              <a:ext cx="1077912" cy="1077913"/>
            </a:xfrm>
            <a:prstGeom prst="ellipse">
              <a:avLst/>
            </a:prstGeom>
            <a:solidFill>
              <a:srgbClr val="E5D1BD"/>
            </a:solidFill>
            <a:ln>
              <a:noFill/>
            </a:ln>
          </p:spPr>
          <p:txBody>
            <a:bodyPr/>
            <a:lstStyle/>
            <a:p>
              <a:pPr eaLnBrk="1" hangingPunct="1">
                <a:lnSpc>
                  <a:spcPct val="120000"/>
                </a:lnSpc>
                <a:defRPr/>
              </a:pPr>
              <a:endParaRPr lang="zh-CN" altLang="en-US" noProof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4502150" y="3476625"/>
              <a:ext cx="1079500" cy="1077913"/>
            </a:xfrm>
            <a:prstGeom prst="ellipse">
              <a:avLst/>
            </a:prstGeom>
            <a:solidFill>
              <a:srgbClr val="E5D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hangingPunct="1">
                <a:lnSpc>
                  <a:spcPct val="120000"/>
                </a:lnSpc>
              </a:pPr>
              <a:endParaRPr lang="zh-CN" altLang="en-US" dirty="0">
                <a:solidFill>
                  <a:srgbClr val="295D83"/>
                </a:solidFill>
                <a:cs typeface="+mn-ea"/>
                <a:sym typeface="+mn-lt"/>
              </a:endParaRPr>
            </a:p>
          </p:txBody>
        </p:sp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5880100" y="4854575"/>
              <a:ext cx="1081088" cy="1079500"/>
            </a:xfrm>
            <a:prstGeom prst="ellipse">
              <a:avLst/>
            </a:prstGeom>
            <a:solidFill>
              <a:srgbClr val="295D83"/>
            </a:solidFill>
            <a:ln>
              <a:noFill/>
            </a:ln>
          </p:spPr>
          <p:txBody>
            <a:bodyPr/>
            <a:lstStyle/>
            <a:p>
              <a:pPr eaLnBrk="1" hangingPunct="1">
                <a:lnSpc>
                  <a:spcPct val="120000"/>
                </a:lnSpc>
                <a:defRPr/>
              </a:pPr>
              <a:endParaRPr lang="zh-CN" altLang="en-US" noProof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8" name="Synergistically utilize technically sound portals with frictionless chains. Dramatically customize…"/>
          <p:cNvSpPr txBox="1"/>
          <p:nvPr/>
        </p:nvSpPr>
        <p:spPr>
          <a:xfrm>
            <a:off x="7785366" y="1145899"/>
            <a:ext cx="3809624" cy="2077492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塑造品牌形象</a:t>
            </a:r>
            <a:endParaRPr lang="en-US" altLang="zh-CN" b="1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宣传片能够展示企业的文化、理念和发展历程，有助于塑造品牌形象，增强品牌的认知度和美誉度。</a:t>
            </a:r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宣传片中的情感化表现和互动设计能够增强客户的情感认同感，提升品牌忠诚度。</a:t>
            </a:r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29" name="Synergistically utilize technically sound portals with frictionless chains. Dramatically customize…"/>
          <p:cNvSpPr txBox="1"/>
          <p:nvPr/>
        </p:nvSpPr>
        <p:spPr>
          <a:xfrm>
            <a:off x="7785366" y="3399876"/>
            <a:ext cx="3809624" cy="2077492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引领行业潮流</a:t>
            </a:r>
            <a:endParaRPr lang="en-US" altLang="zh-CN" b="1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宣传片通过创意、表现手法和视觉效果等方面，可以引领行业的潮流，打破传统的营销方式，吸引更多关注和参与。</a:t>
            </a:r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这有助于品牌在私域中树立行业领导者的形象，提升市场竞争力。</a:t>
            </a:r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30" name="Synergistically utilize technically sound portals with frictionless chains. Dramatically customize…"/>
          <p:cNvSpPr txBox="1"/>
          <p:nvPr/>
        </p:nvSpPr>
        <p:spPr>
          <a:xfrm>
            <a:off x="646630" y="1145899"/>
            <a:ext cx="3809624" cy="124649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增加品牌曝光</a:t>
            </a:r>
            <a:endParaRPr lang="en-US" altLang="zh-CN" b="1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r"/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通过视频平台和社交媒体的分享和推广，可以在短时间内获得大量曝光，提升品牌知名度和美誉度。</a:t>
            </a:r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31" name="Synergistically utilize technically sound portals with frictionless chains. Dramatically customize…"/>
          <p:cNvSpPr txBox="1"/>
          <p:nvPr/>
        </p:nvSpPr>
        <p:spPr>
          <a:xfrm>
            <a:off x="489098" y="3399876"/>
            <a:ext cx="3967156" cy="2077492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提高转化率</a:t>
            </a:r>
            <a:endParaRPr lang="en-US" altLang="zh-CN" b="1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r"/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宣传片通过生动有趣的方式展示产品的特点、优势和使用场景，吸引潜在客户进行更深入的了解，从而提高转化率。</a:t>
            </a:r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algn="r"/>
            <a:r>
              <a:rPr lang="zh-CN" altLang="en-US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在私域环境中，宣传片可以与直播、互动问答等形式结合，进一步促进用户购买决策。</a:t>
            </a:r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50044" y="1724799"/>
            <a:ext cx="344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050"/>
              </a:spcBef>
              <a:spcAft>
                <a:spcPts val="600"/>
              </a:spcAft>
            </a:pPr>
            <a:r>
              <a:rPr lang="en-US" altLang="zh-CN" sz="3600" b="1" i="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</a:t>
            </a:r>
            <a:endParaRPr lang="zh-CN" altLang="en-US" sz="3600" b="1" i="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789319" y="1715378"/>
            <a:ext cx="344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050"/>
              </a:spcBef>
              <a:spcAft>
                <a:spcPts val="600"/>
              </a:spcAft>
            </a:pPr>
            <a:r>
              <a:rPr lang="en-US" altLang="zh-CN" sz="3600" b="1" i="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B</a:t>
            </a:r>
            <a:endParaRPr lang="zh-CN" altLang="en-US" sz="3600" b="1" i="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35867" y="3576077"/>
            <a:ext cx="344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050"/>
              </a:spcBef>
              <a:spcAft>
                <a:spcPts val="600"/>
              </a:spcAft>
            </a:pPr>
            <a:r>
              <a:rPr lang="en-US" altLang="zh-CN" sz="3600" b="1" i="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</a:t>
            </a:r>
            <a:endParaRPr lang="zh-CN" altLang="en-US" sz="3600" b="1" i="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782231" y="3558488"/>
            <a:ext cx="344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050"/>
              </a:spcBef>
              <a:spcAft>
                <a:spcPts val="600"/>
              </a:spcAft>
            </a:pPr>
            <a:r>
              <a:rPr lang="en-US" altLang="zh-CN" sz="3600" b="1" i="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D</a:t>
            </a:r>
            <a:endParaRPr lang="zh-CN" altLang="en-US" sz="3600" b="1" i="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23197"/>
            <a:ext cx="12192000" cy="1137543"/>
          </a:xfrm>
          <a:prstGeom prst="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90186" y="1171624"/>
            <a:ext cx="11611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200" b="0" i="0" dirty="0">
                <a:solidFill>
                  <a:schemeClr val="bg1"/>
                </a:solidFill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宣传片是一种视觉营销工具，旨在通过精心策划的内容展示，向目标受众传达特定的信息、理念、品牌形象或产品特性。它广泛应用于企业推广、活动预告、公共服务等多个领域，旨在激发受众的兴趣、建立品牌形象、促进销售或引导行动。</a:t>
            </a:r>
            <a:endParaRPr lang="zh-CN" altLang="en-US" sz="1200" b="0" i="0" dirty="0">
              <a:solidFill>
                <a:schemeClr val="bg1"/>
              </a:solidFill>
              <a:effectLst/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12185" y="1783998"/>
            <a:ext cx="49676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defRPr/>
            </a:pPr>
            <a:r>
              <a:rPr lang="zh-CN" altLang="en-US" sz="1200" b="1" i="1" dirty="0">
                <a:solidFill>
                  <a:schemeClr val="bg1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“策划阶段</a:t>
            </a:r>
            <a:r>
              <a:rPr lang="zh-CN" altLang="en-US" sz="1200" b="1" i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1200" b="1" i="1" dirty="0">
                <a:solidFill>
                  <a:schemeClr val="bg1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脚本编写</a:t>
            </a:r>
            <a:r>
              <a:rPr lang="zh-CN" altLang="en-US" sz="1200" b="1" i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1200" b="1" i="1" dirty="0">
                <a:solidFill>
                  <a:schemeClr val="bg1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相拍摄与制作</a:t>
            </a:r>
            <a:r>
              <a:rPr lang="zh-CN" altLang="en-US" sz="1200" b="1" i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1200" b="1" i="1" dirty="0">
                <a:solidFill>
                  <a:schemeClr val="bg1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审核与修改</a:t>
            </a:r>
            <a:r>
              <a:rPr lang="zh-CN" altLang="en-US" sz="1200" b="1" i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1200" b="1" i="1" dirty="0">
                <a:solidFill>
                  <a:schemeClr val="bg1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发布与推广”</a:t>
            </a:r>
            <a:endParaRPr lang="zh-CN" altLang="en-US" sz="1050" i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919875" y="2595579"/>
            <a:ext cx="10008296" cy="3090797"/>
          </a:xfrm>
          <a:prstGeom prst="roundRect">
            <a:avLst>
              <a:gd name="adj" fmla="val 6130"/>
            </a:avLst>
          </a:prstGeom>
          <a:blipFill dpi="0" rotWithShape="1">
            <a:blip r:embed="rId1"/>
            <a:srcRect/>
            <a:stretch>
              <a:fillRect t="-19000" b="-2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612185" y="5834803"/>
            <a:ext cx="4285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defRPr/>
            </a:pPr>
            <a:r>
              <a:rPr lang="zh-CN" altLang="en-US" sz="1200" b="1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（广州中医院大学第一附属医院</a:t>
            </a:r>
            <a:r>
              <a:rPr lang="en-US" altLang="zh-CN" sz="1200" b="1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·</a:t>
            </a:r>
            <a:r>
              <a:rPr lang="zh-CN" altLang="en-US" sz="1200" b="1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宣传片拍摄医生护士合影</a:t>
            </a:r>
            <a:r>
              <a:rPr lang="zh-CN" altLang="en-US" sz="1200" b="1" i="0" dirty="0"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）</a:t>
            </a:r>
            <a:endParaRPr lang="zh-CN" altLang="en-US" sz="1050" dirty="0">
              <a:latin typeface="思源黑体 CN Light" panose="020B0300000000000000" pitchFamily="34" charset="-122"/>
              <a:ea typeface="思源黑体 CN Light" panose="020B03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/>
          <p:cNvSpPr/>
          <p:nvPr/>
        </p:nvSpPr>
        <p:spPr>
          <a:xfrm>
            <a:off x="960120" y="1310640"/>
            <a:ext cx="7482840" cy="4777740"/>
          </a:xfrm>
          <a:prstGeom prst="roundRect">
            <a:avLst>
              <a:gd name="adj" fmla="val 3589"/>
            </a:avLst>
          </a:prstGeom>
          <a:blipFill dpi="0" rotWithShape="1">
            <a:blip r:embed="rId1"/>
            <a:srcRect/>
            <a:stretch>
              <a:fillRect l="-15000" r="-18000" b="-2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矩形: 圆角 106"/>
          <p:cNvSpPr/>
          <p:nvPr/>
        </p:nvSpPr>
        <p:spPr>
          <a:xfrm>
            <a:off x="8542020" y="1310640"/>
            <a:ext cx="2697480" cy="4777740"/>
          </a:xfrm>
          <a:prstGeom prst="roundRect">
            <a:avLst>
              <a:gd name="adj" fmla="val 5661"/>
            </a:avLst>
          </a:prstGeom>
          <a:blipFill dpi="0" rotWithShape="1">
            <a:blip r:embed="rId2"/>
            <a:srcRect/>
            <a:stretch>
              <a:fillRect l="-2000" r="-13000" b="-1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文本框 107"/>
          <p:cNvSpPr txBox="1"/>
          <p:nvPr/>
        </p:nvSpPr>
        <p:spPr>
          <a:xfrm>
            <a:off x="3543590" y="6205451"/>
            <a:ext cx="54937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1500">
                <a:solidFill>
                  <a:srgbClr val="2F4282"/>
                </a:solidFill>
                <a:latin typeface="字魂58号-创中黑-Regular" panose="00000500000000000000" pitchFamily="2" charset="-122"/>
                <a:ea typeface="字魂58号-创中黑-Regular" panose="00000500000000000000" pitchFamily="2" charset="-122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zh-CN" altLang="en-US" sz="1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（广州中医院大学第一附属医院、广州天河区中医医院</a:t>
            </a:r>
            <a:r>
              <a:rPr lang="en-US" altLang="zh-CN" sz="1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·</a:t>
            </a:r>
            <a:r>
              <a:rPr lang="zh-CN" altLang="en-US" sz="1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拍摄花絮</a:t>
            </a:r>
            <a:r>
              <a:rPr lang="zh-CN" altLang="en-US" sz="1400" b="1" i="0" dirty="0">
                <a:solidFill>
                  <a:schemeClr val="tx1"/>
                </a:solidFill>
                <a:effectLst/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）</a:t>
            </a:r>
            <a:endParaRPr lang="zh-CN" altLang="en-US" sz="1100" dirty="0">
              <a:solidFill>
                <a:schemeClr val="tx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2050" y="2622642"/>
            <a:ext cx="780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rgbClr val="245172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明年工作计划</a:t>
            </a:r>
            <a:endParaRPr lang="zh-CN" altLang="en-US" sz="7200" dirty="0">
              <a:solidFill>
                <a:srgbClr val="245172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51841" y="3708301"/>
            <a:ext cx="8288318" cy="464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spc="600" dirty="0">
                <a:solidFill>
                  <a:srgbClr val="5C819D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NEXT YEAR'S WORK PLAN</a:t>
            </a:r>
            <a:endParaRPr lang="en-US" altLang="zh-CN" kern="100" spc="600" dirty="0">
              <a:solidFill>
                <a:srgbClr val="5C819D"/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28950" y="1788088"/>
            <a:ext cx="613410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0" i="0" dirty="0">
                <a:solidFill>
                  <a:srgbClr val="295D83"/>
                </a:solidFill>
                <a:effectLst/>
                <a:latin typeface="沧澜楷体" charset="-122"/>
                <a:ea typeface="沧澜楷体" charset="-122"/>
              </a:rPr>
              <a:t>“ </a:t>
            </a:r>
            <a:r>
              <a:rPr lang="en-US" altLang="zh-CN" sz="4400" b="0" i="0" dirty="0">
                <a:solidFill>
                  <a:srgbClr val="295D83"/>
                </a:solidFill>
                <a:effectLst/>
                <a:latin typeface="汉仪青云简" panose="00020600040101010101" charset="-122"/>
                <a:ea typeface="汉仪青云简" panose="00020600040101010101" charset="-122"/>
              </a:rPr>
              <a:t>PART </a:t>
            </a:r>
            <a:r>
              <a:rPr lang="en-US" altLang="zh-CN" sz="4400" b="0" i="0" dirty="0">
                <a:solidFill>
                  <a:srgbClr val="295D83"/>
                </a:solidFill>
                <a:effectLst/>
                <a:latin typeface="沧澜楷体" charset="-122"/>
                <a:ea typeface="沧澜楷体" charset="-122"/>
              </a:rPr>
              <a:t>ONE</a:t>
            </a:r>
            <a:r>
              <a:rPr lang="zh-CN" altLang="en-US" sz="4400" b="0" i="0" dirty="0">
                <a:solidFill>
                  <a:srgbClr val="295D83"/>
                </a:solidFill>
                <a:effectLst/>
                <a:latin typeface="沧澜楷体" charset="-122"/>
                <a:ea typeface="沧澜楷体" charset="-122"/>
              </a:rPr>
              <a:t>”</a:t>
            </a:r>
            <a:endParaRPr lang="zh-CN" altLang="en-US" sz="4400" dirty="0">
              <a:solidFill>
                <a:srgbClr val="295D83"/>
              </a:solidFill>
              <a:latin typeface="沧澜楷体" charset="-122"/>
              <a:ea typeface="沧澜楷体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155"/>
          <a:stretch>
            <a:fillRect/>
          </a:stretch>
        </p:blipFill>
        <p:spPr>
          <a:xfrm>
            <a:off x="4126374" y="1459374"/>
            <a:ext cx="3939252" cy="3939252"/>
          </a:xfrm>
          <a:prstGeom prst="ellipse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15000" y="692150"/>
            <a:ext cx="5818188" cy="1764000"/>
          </a:xfrm>
          <a:prstGeom prst="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715000" y="2564462"/>
            <a:ext cx="5818188" cy="1764000"/>
          </a:xfrm>
          <a:prstGeom prst="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5715000" y="4436775"/>
            <a:ext cx="5818188" cy="1764000"/>
          </a:xfrm>
          <a:prstGeom prst="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125132" y="938327"/>
            <a:ext cx="1213756" cy="1213756"/>
          </a:xfrm>
          <a:prstGeom prst="ellipse">
            <a:avLst/>
          </a:prstGeom>
          <a:solidFill>
            <a:srgbClr val="D2B08E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16256" y="1463499"/>
            <a:ext cx="4205303" cy="34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kern="100" dirty="0">
                <a:solidFill>
                  <a:schemeClr val="bg1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R" panose="00020600040101010101" pitchFamily="18" charset="-122"/>
              </a:rPr>
              <a:t>2024</a:t>
            </a:r>
            <a:r>
              <a:rPr lang="zh-CN" altLang="en-US" sz="1200" kern="100" dirty="0">
                <a:solidFill>
                  <a:schemeClr val="bg1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R" panose="00020600040101010101" pitchFamily="18" charset="-122"/>
              </a:rPr>
              <a:t>年会议直播、</a:t>
            </a:r>
            <a:r>
              <a:rPr lang="zh-CN" altLang="en-US" sz="1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手术直播</a:t>
            </a:r>
            <a:r>
              <a:rPr lang="zh-CN" altLang="en-US" sz="1200" kern="100" dirty="0">
                <a:solidFill>
                  <a:schemeClr val="bg1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回顾</a:t>
            </a:r>
            <a:endParaRPr lang="zh-CN" altLang="en-US" sz="900" kern="100" dirty="0">
              <a:solidFill>
                <a:schemeClr val="bg1"/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R" panose="00020600040101010101" pitchFamily="18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5125132" y="2862483"/>
            <a:ext cx="1213756" cy="1213756"/>
          </a:xfrm>
          <a:prstGeom prst="ellipse">
            <a:avLst/>
          </a:prstGeom>
          <a:solidFill>
            <a:srgbClr val="D2B08E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6816256" y="3112268"/>
            <a:ext cx="2614295" cy="614967"/>
            <a:chOff x="2605071" y="2924964"/>
            <a:chExt cx="2614295" cy="614967"/>
          </a:xfrm>
        </p:grpSpPr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2623859" y="3200351"/>
              <a:ext cx="2083487" cy="339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kern="100" dirty="0">
                  <a:solidFill>
                    <a:schemeClr val="bg1"/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阿里巴巴普惠体 R" panose="00020600040101010101" pitchFamily="18" charset="-122"/>
                </a:rPr>
                <a:t>2024</a:t>
              </a:r>
              <a:r>
                <a:rPr lang="zh-CN" altLang="en-US" sz="1200" kern="100" dirty="0">
                  <a:solidFill>
                    <a:schemeClr val="bg1"/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阿里巴巴普惠体 R" panose="00020600040101010101" pitchFamily="18" charset="-122"/>
                </a:rPr>
                <a:t>年宣传片拍摄</a:t>
              </a:r>
              <a:r>
                <a:rPr lang="zh-CN" altLang="en-US" sz="1200" kern="100" dirty="0">
                  <a:solidFill>
                    <a:schemeClr val="bg1"/>
                  </a:solidFill>
                  <a:effectLst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rPr>
                <a:t>回顾</a:t>
              </a:r>
              <a:endParaRPr lang="zh-CN" altLang="en-US" sz="900" kern="100" dirty="0">
                <a:solidFill>
                  <a:schemeClr val="bg1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2605071" y="2924964"/>
              <a:ext cx="2614295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科普主题宣传</a:t>
              </a:r>
              <a:r>
                <a:rPr lang="zh-CN" altLang="en-US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片拍摄</a:t>
              </a:r>
              <a:endPara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3" name="椭圆 12"/>
          <p:cNvSpPr/>
          <p:nvPr>
            <p:custDataLst>
              <p:tags r:id="rId7"/>
            </p:custDataLst>
          </p:nvPr>
        </p:nvSpPr>
        <p:spPr>
          <a:xfrm>
            <a:off x="5125132" y="4744719"/>
            <a:ext cx="1213756" cy="1213756"/>
          </a:xfrm>
          <a:prstGeom prst="ellipse">
            <a:avLst/>
          </a:prstGeom>
          <a:solidFill>
            <a:srgbClr val="D2B08E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14" name="组合 13"/>
          <p:cNvGrpSpPr/>
          <p:nvPr>
            <p:custDataLst>
              <p:tags r:id="rId8"/>
            </p:custDataLst>
          </p:nvPr>
        </p:nvGrpSpPr>
        <p:grpSpPr>
          <a:xfrm>
            <a:off x="6816256" y="5032082"/>
            <a:ext cx="4205303" cy="587030"/>
            <a:chOff x="2605071" y="4659142"/>
            <a:chExt cx="4205303" cy="587030"/>
          </a:xfrm>
        </p:grpSpPr>
        <p:sp>
          <p:nvSpPr>
            <p:cNvPr id="15" name="文本框 14"/>
            <p:cNvSpPr txBox="1"/>
            <p:nvPr>
              <p:custDataLst>
                <p:tags r:id="rId9"/>
              </p:custDataLst>
            </p:nvPr>
          </p:nvSpPr>
          <p:spPr>
            <a:xfrm>
              <a:off x="2605071" y="4909477"/>
              <a:ext cx="4205303" cy="336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kern="100" dirty="0">
                  <a:solidFill>
                    <a:schemeClr val="bg1"/>
                  </a:solidFill>
                  <a:effectLst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rPr>
                <a:t>数字人拍摄、数字人运营回顾</a:t>
              </a:r>
              <a:endParaRPr lang="zh-CN" altLang="en-US" sz="900" kern="100" dirty="0">
                <a:solidFill>
                  <a:schemeClr val="bg1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2605071" y="4659142"/>
              <a:ext cx="220980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AI</a:t>
              </a:r>
              <a:r>
                <a:rPr lang="zh-CN" altLang="en-US" sz="18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数字人及</a:t>
              </a:r>
              <a:r>
                <a:rPr lang="zh-CN" altLang="en-US" sz="18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应用</a:t>
              </a:r>
              <a:endParaRPr lang="zh-CN" altLang="en-US" sz="1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0" y="0"/>
            <a:ext cx="4820753" cy="6858000"/>
          </a:xfrm>
          <a:prstGeom prst="rect">
            <a:avLst/>
          </a:prstGeom>
          <a:blipFill>
            <a:blip r:embed="rId1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1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5463150" y="3197975"/>
            <a:ext cx="542383" cy="542771"/>
          </a:xfrm>
          <a:custGeom>
            <a:avLst/>
            <a:gdLst>
              <a:gd name="T0" fmla="*/ 567 w 698"/>
              <a:gd name="T1" fmla="*/ 274 h 698"/>
              <a:gd name="T2" fmla="*/ 489 w 698"/>
              <a:gd name="T3" fmla="*/ 307 h 698"/>
              <a:gd name="T4" fmla="*/ 535 w 698"/>
              <a:gd name="T5" fmla="*/ 293 h 698"/>
              <a:gd name="T6" fmla="*/ 535 w 698"/>
              <a:gd name="T7" fmla="*/ 320 h 698"/>
              <a:gd name="T8" fmla="*/ 379 w 698"/>
              <a:gd name="T9" fmla="*/ 339 h 698"/>
              <a:gd name="T10" fmla="*/ 443 w 698"/>
              <a:gd name="T11" fmla="*/ 274 h 698"/>
              <a:gd name="T12" fmla="*/ 401 w 698"/>
              <a:gd name="T13" fmla="*/ 297 h 698"/>
              <a:gd name="T14" fmla="*/ 421 w 698"/>
              <a:gd name="T15" fmla="*/ 297 h 698"/>
              <a:gd name="T16" fmla="*/ 397 w 698"/>
              <a:gd name="T17" fmla="*/ 307 h 698"/>
              <a:gd name="T18" fmla="*/ 443 w 698"/>
              <a:gd name="T19" fmla="*/ 461 h 698"/>
              <a:gd name="T20" fmla="*/ 411 w 698"/>
              <a:gd name="T21" fmla="*/ 382 h 698"/>
              <a:gd name="T22" fmla="*/ 379 w 698"/>
              <a:gd name="T23" fmla="*/ 461 h 698"/>
              <a:gd name="T24" fmla="*/ 421 w 698"/>
              <a:gd name="T25" fmla="*/ 418 h 698"/>
              <a:gd name="T26" fmla="*/ 411 w 698"/>
              <a:gd name="T27" fmla="*/ 441 h 698"/>
              <a:gd name="T28" fmla="*/ 379 w 698"/>
              <a:gd name="T29" fmla="*/ 582 h 698"/>
              <a:gd name="T30" fmla="*/ 457 w 698"/>
              <a:gd name="T31" fmla="*/ 550 h 698"/>
              <a:gd name="T32" fmla="*/ 365 w 698"/>
              <a:gd name="T33" fmla="*/ 550 h 698"/>
              <a:gd name="T34" fmla="*/ 411 w 698"/>
              <a:gd name="T35" fmla="*/ 536 h 698"/>
              <a:gd name="T36" fmla="*/ 421 w 698"/>
              <a:gd name="T37" fmla="*/ 559 h 698"/>
              <a:gd name="T38" fmla="*/ 401 w 698"/>
              <a:gd name="T39" fmla="*/ 540 h 698"/>
              <a:gd name="T40" fmla="*/ 196 w 698"/>
              <a:gd name="T41" fmla="*/ 460 h 698"/>
              <a:gd name="T42" fmla="*/ 131 w 698"/>
              <a:gd name="T43" fmla="*/ 396 h 698"/>
              <a:gd name="T44" fmla="*/ 154 w 698"/>
              <a:gd name="T45" fmla="*/ 419 h 698"/>
              <a:gd name="T46" fmla="*/ 173 w 698"/>
              <a:gd name="T47" fmla="*/ 419 h 698"/>
              <a:gd name="T48" fmla="*/ 154 w 698"/>
              <a:gd name="T49" fmla="*/ 438 h 698"/>
              <a:gd name="T50" fmla="*/ 131 w 698"/>
              <a:gd name="T51" fmla="*/ 582 h 698"/>
              <a:gd name="T52" fmla="*/ 196 w 698"/>
              <a:gd name="T53" fmla="*/ 517 h 698"/>
              <a:gd name="T54" fmla="*/ 118 w 698"/>
              <a:gd name="T55" fmla="*/ 550 h 698"/>
              <a:gd name="T56" fmla="*/ 154 w 698"/>
              <a:gd name="T57" fmla="*/ 540 h 698"/>
              <a:gd name="T58" fmla="*/ 173 w 698"/>
              <a:gd name="T59" fmla="*/ 559 h 698"/>
              <a:gd name="T60" fmla="*/ 150 w 698"/>
              <a:gd name="T61" fmla="*/ 550 h 698"/>
              <a:gd name="T62" fmla="*/ 319 w 698"/>
              <a:gd name="T63" fmla="*/ 339 h 698"/>
              <a:gd name="T64" fmla="*/ 255 w 698"/>
              <a:gd name="T65" fmla="*/ 274 h 698"/>
              <a:gd name="T66" fmla="*/ 278 w 698"/>
              <a:gd name="T67" fmla="*/ 297 h 698"/>
              <a:gd name="T68" fmla="*/ 301 w 698"/>
              <a:gd name="T69" fmla="*/ 307 h 698"/>
              <a:gd name="T70" fmla="*/ 278 w 698"/>
              <a:gd name="T71" fmla="*/ 297 h 698"/>
              <a:gd name="T72" fmla="*/ 0 w 698"/>
              <a:gd name="T73" fmla="*/ 670 h 698"/>
              <a:gd name="T74" fmla="*/ 671 w 698"/>
              <a:gd name="T75" fmla="*/ 0 h 698"/>
              <a:gd name="T76" fmla="*/ 644 w 698"/>
              <a:gd name="T77" fmla="*/ 210 h 698"/>
              <a:gd name="T78" fmla="*/ 54 w 698"/>
              <a:gd name="T79" fmla="*/ 53 h 698"/>
              <a:gd name="T80" fmla="*/ 160 w 698"/>
              <a:gd name="T81" fmla="*/ 53 h 698"/>
              <a:gd name="T82" fmla="*/ 304 w 698"/>
              <a:gd name="T83" fmla="*/ 53 h 698"/>
              <a:gd name="T84" fmla="*/ 448 w 698"/>
              <a:gd name="T85" fmla="*/ 53 h 698"/>
              <a:gd name="T86" fmla="*/ 592 w 698"/>
              <a:gd name="T87" fmla="*/ 53 h 698"/>
              <a:gd name="T88" fmla="*/ 287 w 698"/>
              <a:gd name="T89" fmla="*/ 595 h 698"/>
              <a:gd name="T90" fmla="*/ 255 w 698"/>
              <a:gd name="T91" fmla="*/ 517 h 698"/>
              <a:gd name="T92" fmla="*/ 278 w 698"/>
              <a:gd name="T93" fmla="*/ 540 h 698"/>
              <a:gd name="T94" fmla="*/ 297 w 698"/>
              <a:gd name="T95" fmla="*/ 540 h 698"/>
              <a:gd name="T96" fmla="*/ 278 w 698"/>
              <a:gd name="T97" fmla="*/ 559 h 698"/>
              <a:gd name="T98" fmla="*/ 255 w 698"/>
              <a:gd name="T99" fmla="*/ 461 h 698"/>
              <a:gd name="T100" fmla="*/ 319 w 698"/>
              <a:gd name="T101" fmla="*/ 396 h 698"/>
              <a:gd name="T102" fmla="*/ 241 w 698"/>
              <a:gd name="T103" fmla="*/ 428 h 698"/>
              <a:gd name="T104" fmla="*/ 278 w 698"/>
              <a:gd name="T105" fmla="*/ 418 h 698"/>
              <a:gd name="T106" fmla="*/ 297 w 698"/>
              <a:gd name="T107" fmla="*/ 438 h 698"/>
              <a:gd name="T108" fmla="*/ 273 w 698"/>
              <a:gd name="T109" fmla="*/ 428 h 698"/>
              <a:gd name="T110" fmla="*/ 567 w 698"/>
              <a:gd name="T111" fmla="*/ 461 h 698"/>
              <a:gd name="T112" fmla="*/ 535 w 698"/>
              <a:gd name="T113" fmla="*/ 382 h 698"/>
              <a:gd name="T114" fmla="*/ 503 w 698"/>
              <a:gd name="T115" fmla="*/ 461 h 698"/>
              <a:gd name="T116" fmla="*/ 544 w 698"/>
              <a:gd name="T117" fmla="*/ 418 h 698"/>
              <a:gd name="T118" fmla="*/ 535 w 698"/>
              <a:gd name="T119" fmla="*/ 441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98" h="698">
                <a:moveTo>
                  <a:pt x="503" y="339"/>
                </a:moveTo>
                <a:cubicBezTo>
                  <a:pt x="511" y="347"/>
                  <a:pt x="522" y="352"/>
                  <a:pt x="535" y="352"/>
                </a:cubicBezTo>
                <a:cubicBezTo>
                  <a:pt x="547" y="352"/>
                  <a:pt x="559" y="347"/>
                  <a:pt x="567" y="339"/>
                </a:cubicBezTo>
                <a:cubicBezTo>
                  <a:pt x="575" y="331"/>
                  <a:pt x="581" y="319"/>
                  <a:pt x="581" y="307"/>
                </a:cubicBezTo>
                <a:cubicBezTo>
                  <a:pt x="581" y="294"/>
                  <a:pt x="575" y="283"/>
                  <a:pt x="567" y="274"/>
                </a:cubicBezTo>
                <a:cubicBezTo>
                  <a:pt x="567" y="274"/>
                  <a:pt x="567" y="274"/>
                  <a:pt x="567" y="274"/>
                </a:cubicBezTo>
                <a:cubicBezTo>
                  <a:pt x="559" y="266"/>
                  <a:pt x="547" y="261"/>
                  <a:pt x="535" y="261"/>
                </a:cubicBezTo>
                <a:cubicBezTo>
                  <a:pt x="523" y="261"/>
                  <a:pt x="511" y="266"/>
                  <a:pt x="503" y="274"/>
                </a:cubicBezTo>
                <a:cubicBezTo>
                  <a:pt x="503" y="274"/>
                  <a:pt x="503" y="274"/>
                  <a:pt x="503" y="274"/>
                </a:cubicBezTo>
                <a:cubicBezTo>
                  <a:pt x="494" y="283"/>
                  <a:pt x="489" y="294"/>
                  <a:pt x="489" y="307"/>
                </a:cubicBezTo>
                <a:cubicBezTo>
                  <a:pt x="489" y="319"/>
                  <a:pt x="494" y="330"/>
                  <a:pt x="503" y="339"/>
                </a:cubicBezTo>
                <a:close/>
                <a:moveTo>
                  <a:pt x="525" y="297"/>
                </a:moveTo>
                <a:cubicBezTo>
                  <a:pt x="525" y="297"/>
                  <a:pt x="525" y="297"/>
                  <a:pt x="525" y="297"/>
                </a:cubicBezTo>
                <a:cubicBezTo>
                  <a:pt x="525" y="297"/>
                  <a:pt x="525" y="297"/>
                  <a:pt x="525" y="297"/>
                </a:cubicBezTo>
                <a:cubicBezTo>
                  <a:pt x="528" y="295"/>
                  <a:pt x="531" y="293"/>
                  <a:pt x="535" y="293"/>
                </a:cubicBezTo>
                <a:cubicBezTo>
                  <a:pt x="539" y="293"/>
                  <a:pt x="542" y="295"/>
                  <a:pt x="544" y="297"/>
                </a:cubicBezTo>
                <a:cubicBezTo>
                  <a:pt x="544" y="297"/>
                  <a:pt x="544" y="297"/>
                  <a:pt x="544" y="297"/>
                </a:cubicBezTo>
                <a:cubicBezTo>
                  <a:pt x="547" y="299"/>
                  <a:pt x="548" y="303"/>
                  <a:pt x="548" y="307"/>
                </a:cubicBezTo>
                <a:cubicBezTo>
                  <a:pt x="548" y="310"/>
                  <a:pt x="547" y="313"/>
                  <a:pt x="544" y="316"/>
                </a:cubicBezTo>
                <a:cubicBezTo>
                  <a:pt x="542" y="318"/>
                  <a:pt x="539" y="320"/>
                  <a:pt x="535" y="320"/>
                </a:cubicBezTo>
                <a:cubicBezTo>
                  <a:pt x="531" y="320"/>
                  <a:pt x="528" y="318"/>
                  <a:pt x="525" y="316"/>
                </a:cubicBezTo>
                <a:cubicBezTo>
                  <a:pt x="523" y="314"/>
                  <a:pt x="521" y="310"/>
                  <a:pt x="521" y="307"/>
                </a:cubicBezTo>
                <a:cubicBezTo>
                  <a:pt x="521" y="303"/>
                  <a:pt x="523" y="299"/>
                  <a:pt x="525" y="297"/>
                </a:cubicBezTo>
                <a:close/>
                <a:moveTo>
                  <a:pt x="379" y="339"/>
                </a:moveTo>
                <a:cubicBezTo>
                  <a:pt x="379" y="339"/>
                  <a:pt x="379" y="339"/>
                  <a:pt x="379" y="339"/>
                </a:cubicBezTo>
                <a:cubicBezTo>
                  <a:pt x="387" y="347"/>
                  <a:pt x="398" y="352"/>
                  <a:pt x="411" y="352"/>
                </a:cubicBezTo>
                <a:cubicBezTo>
                  <a:pt x="424" y="352"/>
                  <a:pt x="435" y="347"/>
                  <a:pt x="443" y="339"/>
                </a:cubicBezTo>
                <a:cubicBezTo>
                  <a:pt x="452" y="331"/>
                  <a:pt x="457" y="319"/>
                  <a:pt x="457" y="307"/>
                </a:cubicBezTo>
                <a:cubicBezTo>
                  <a:pt x="457" y="294"/>
                  <a:pt x="452" y="283"/>
                  <a:pt x="443" y="274"/>
                </a:cubicBezTo>
                <a:cubicBezTo>
                  <a:pt x="443" y="274"/>
                  <a:pt x="443" y="274"/>
                  <a:pt x="443" y="274"/>
                </a:cubicBezTo>
                <a:cubicBezTo>
                  <a:pt x="435" y="266"/>
                  <a:pt x="424" y="261"/>
                  <a:pt x="411" y="261"/>
                </a:cubicBezTo>
                <a:cubicBezTo>
                  <a:pt x="398" y="261"/>
                  <a:pt x="387" y="266"/>
                  <a:pt x="379" y="274"/>
                </a:cubicBezTo>
                <a:cubicBezTo>
                  <a:pt x="370" y="283"/>
                  <a:pt x="365" y="294"/>
                  <a:pt x="365" y="307"/>
                </a:cubicBezTo>
                <a:cubicBezTo>
                  <a:pt x="365" y="319"/>
                  <a:pt x="370" y="330"/>
                  <a:pt x="379" y="339"/>
                </a:cubicBezTo>
                <a:close/>
                <a:moveTo>
                  <a:pt x="401" y="297"/>
                </a:moveTo>
                <a:cubicBezTo>
                  <a:pt x="401" y="297"/>
                  <a:pt x="401" y="297"/>
                  <a:pt x="401" y="297"/>
                </a:cubicBezTo>
                <a:cubicBezTo>
                  <a:pt x="401" y="297"/>
                  <a:pt x="401" y="297"/>
                  <a:pt x="401" y="297"/>
                </a:cubicBezTo>
                <a:cubicBezTo>
                  <a:pt x="404" y="295"/>
                  <a:pt x="407" y="293"/>
                  <a:pt x="411" y="293"/>
                </a:cubicBezTo>
                <a:cubicBezTo>
                  <a:pt x="415" y="293"/>
                  <a:pt x="418" y="295"/>
                  <a:pt x="421" y="297"/>
                </a:cubicBezTo>
                <a:cubicBezTo>
                  <a:pt x="421" y="297"/>
                  <a:pt x="421" y="297"/>
                  <a:pt x="421" y="297"/>
                </a:cubicBezTo>
                <a:cubicBezTo>
                  <a:pt x="423" y="299"/>
                  <a:pt x="425" y="303"/>
                  <a:pt x="425" y="307"/>
                </a:cubicBezTo>
                <a:cubicBezTo>
                  <a:pt x="425" y="310"/>
                  <a:pt x="423" y="313"/>
                  <a:pt x="421" y="316"/>
                </a:cubicBezTo>
                <a:cubicBezTo>
                  <a:pt x="418" y="318"/>
                  <a:pt x="415" y="320"/>
                  <a:pt x="411" y="320"/>
                </a:cubicBezTo>
                <a:cubicBezTo>
                  <a:pt x="407" y="320"/>
                  <a:pt x="404" y="318"/>
                  <a:pt x="401" y="316"/>
                </a:cubicBezTo>
                <a:cubicBezTo>
                  <a:pt x="399" y="314"/>
                  <a:pt x="397" y="310"/>
                  <a:pt x="397" y="307"/>
                </a:cubicBezTo>
                <a:cubicBezTo>
                  <a:pt x="397" y="303"/>
                  <a:pt x="399" y="299"/>
                  <a:pt x="401" y="297"/>
                </a:cubicBezTo>
                <a:close/>
                <a:moveTo>
                  <a:pt x="379" y="461"/>
                </a:moveTo>
                <a:cubicBezTo>
                  <a:pt x="379" y="461"/>
                  <a:pt x="379" y="461"/>
                  <a:pt x="379" y="461"/>
                </a:cubicBezTo>
                <a:cubicBezTo>
                  <a:pt x="387" y="469"/>
                  <a:pt x="398" y="474"/>
                  <a:pt x="411" y="474"/>
                </a:cubicBezTo>
                <a:cubicBezTo>
                  <a:pt x="424" y="474"/>
                  <a:pt x="435" y="469"/>
                  <a:pt x="443" y="461"/>
                </a:cubicBezTo>
                <a:cubicBezTo>
                  <a:pt x="443" y="460"/>
                  <a:pt x="443" y="460"/>
                  <a:pt x="443" y="460"/>
                </a:cubicBezTo>
                <a:cubicBezTo>
                  <a:pt x="452" y="452"/>
                  <a:pt x="457" y="441"/>
                  <a:pt x="457" y="428"/>
                </a:cubicBezTo>
                <a:cubicBezTo>
                  <a:pt x="457" y="416"/>
                  <a:pt x="452" y="404"/>
                  <a:pt x="443" y="396"/>
                </a:cubicBezTo>
                <a:cubicBezTo>
                  <a:pt x="443" y="396"/>
                  <a:pt x="443" y="396"/>
                  <a:pt x="443" y="396"/>
                </a:cubicBezTo>
                <a:cubicBezTo>
                  <a:pt x="435" y="388"/>
                  <a:pt x="424" y="382"/>
                  <a:pt x="411" y="382"/>
                </a:cubicBezTo>
                <a:cubicBezTo>
                  <a:pt x="398" y="382"/>
                  <a:pt x="387" y="388"/>
                  <a:pt x="379" y="396"/>
                </a:cubicBezTo>
                <a:cubicBezTo>
                  <a:pt x="379" y="396"/>
                  <a:pt x="379" y="396"/>
                  <a:pt x="379" y="396"/>
                </a:cubicBezTo>
                <a:cubicBezTo>
                  <a:pt x="370" y="404"/>
                  <a:pt x="365" y="416"/>
                  <a:pt x="365" y="428"/>
                </a:cubicBezTo>
                <a:cubicBezTo>
                  <a:pt x="365" y="441"/>
                  <a:pt x="370" y="452"/>
                  <a:pt x="379" y="460"/>
                </a:cubicBezTo>
                <a:cubicBezTo>
                  <a:pt x="379" y="461"/>
                  <a:pt x="379" y="461"/>
                  <a:pt x="379" y="461"/>
                </a:cubicBezTo>
                <a:close/>
                <a:moveTo>
                  <a:pt x="401" y="419"/>
                </a:moveTo>
                <a:cubicBezTo>
                  <a:pt x="401" y="419"/>
                  <a:pt x="401" y="419"/>
                  <a:pt x="401" y="419"/>
                </a:cubicBezTo>
                <a:cubicBezTo>
                  <a:pt x="401" y="418"/>
                  <a:pt x="401" y="418"/>
                  <a:pt x="401" y="418"/>
                </a:cubicBezTo>
                <a:cubicBezTo>
                  <a:pt x="404" y="416"/>
                  <a:pt x="407" y="414"/>
                  <a:pt x="411" y="414"/>
                </a:cubicBezTo>
                <a:cubicBezTo>
                  <a:pt x="415" y="414"/>
                  <a:pt x="418" y="416"/>
                  <a:pt x="421" y="418"/>
                </a:cubicBezTo>
                <a:cubicBezTo>
                  <a:pt x="421" y="419"/>
                  <a:pt x="421" y="419"/>
                  <a:pt x="421" y="419"/>
                </a:cubicBezTo>
                <a:cubicBezTo>
                  <a:pt x="423" y="421"/>
                  <a:pt x="425" y="424"/>
                  <a:pt x="425" y="428"/>
                </a:cubicBezTo>
                <a:cubicBezTo>
                  <a:pt x="425" y="432"/>
                  <a:pt x="423" y="435"/>
                  <a:pt x="421" y="438"/>
                </a:cubicBezTo>
                <a:cubicBezTo>
                  <a:pt x="421" y="438"/>
                  <a:pt x="421" y="438"/>
                  <a:pt x="421" y="438"/>
                </a:cubicBezTo>
                <a:cubicBezTo>
                  <a:pt x="418" y="440"/>
                  <a:pt x="415" y="441"/>
                  <a:pt x="411" y="441"/>
                </a:cubicBezTo>
                <a:cubicBezTo>
                  <a:pt x="407" y="441"/>
                  <a:pt x="404" y="440"/>
                  <a:pt x="401" y="438"/>
                </a:cubicBezTo>
                <a:cubicBezTo>
                  <a:pt x="401" y="438"/>
                  <a:pt x="401" y="438"/>
                  <a:pt x="401" y="438"/>
                </a:cubicBezTo>
                <a:cubicBezTo>
                  <a:pt x="399" y="435"/>
                  <a:pt x="397" y="432"/>
                  <a:pt x="397" y="428"/>
                </a:cubicBezTo>
                <a:cubicBezTo>
                  <a:pt x="397" y="424"/>
                  <a:pt x="399" y="421"/>
                  <a:pt x="401" y="419"/>
                </a:cubicBezTo>
                <a:close/>
                <a:moveTo>
                  <a:pt x="379" y="582"/>
                </a:moveTo>
                <a:cubicBezTo>
                  <a:pt x="379" y="582"/>
                  <a:pt x="379" y="582"/>
                  <a:pt x="379" y="582"/>
                </a:cubicBezTo>
                <a:cubicBezTo>
                  <a:pt x="387" y="590"/>
                  <a:pt x="398" y="595"/>
                  <a:pt x="411" y="595"/>
                </a:cubicBezTo>
                <a:cubicBezTo>
                  <a:pt x="424" y="595"/>
                  <a:pt x="435" y="590"/>
                  <a:pt x="443" y="582"/>
                </a:cubicBezTo>
                <a:cubicBezTo>
                  <a:pt x="443" y="582"/>
                  <a:pt x="443" y="582"/>
                  <a:pt x="443" y="582"/>
                </a:cubicBezTo>
                <a:cubicBezTo>
                  <a:pt x="452" y="574"/>
                  <a:pt x="457" y="562"/>
                  <a:pt x="457" y="550"/>
                </a:cubicBezTo>
                <a:cubicBezTo>
                  <a:pt x="457" y="537"/>
                  <a:pt x="452" y="526"/>
                  <a:pt x="443" y="517"/>
                </a:cubicBezTo>
                <a:cubicBezTo>
                  <a:pt x="443" y="517"/>
                  <a:pt x="443" y="517"/>
                  <a:pt x="443" y="517"/>
                </a:cubicBezTo>
                <a:cubicBezTo>
                  <a:pt x="435" y="509"/>
                  <a:pt x="424" y="504"/>
                  <a:pt x="411" y="504"/>
                </a:cubicBezTo>
                <a:cubicBezTo>
                  <a:pt x="398" y="504"/>
                  <a:pt x="387" y="509"/>
                  <a:pt x="379" y="517"/>
                </a:cubicBezTo>
                <a:cubicBezTo>
                  <a:pt x="370" y="526"/>
                  <a:pt x="365" y="537"/>
                  <a:pt x="365" y="550"/>
                </a:cubicBezTo>
                <a:cubicBezTo>
                  <a:pt x="365" y="562"/>
                  <a:pt x="370" y="574"/>
                  <a:pt x="379" y="582"/>
                </a:cubicBezTo>
                <a:close/>
                <a:moveTo>
                  <a:pt x="401" y="540"/>
                </a:moveTo>
                <a:cubicBezTo>
                  <a:pt x="401" y="540"/>
                  <a:pt x="401" y="540"/>
                  <a:pt x="401" y="540"/>
                </a:cubicBezTo>
                <a:cubicBezTo>
                  <a:pt x="401" y="540"/>
                  <a:pt x="401" y="540"/>
                  <a:pt x="401" y="540"/>
                </a:cubicBezTo>
                <a:cubicBezTo>
                  <a:pt x="404" y="538"/>
                  <a:pt x="407" y="536"/>
                  <a:pt x="411" y="536"/>
                </a:cubicBezTo>
                <a:cubicBezTo>
                  <a:pt x="415" y="536"/>
                  <a:pt x="418" y="538"/>
                  <a:pt x="421" y="540"/>
                </a:cubicBezTo>
                <a:cubicBezTo>
                  <a:pt x="421" y="540"/>
                  <a:pt x="421" y="540"/>
                  <a:pt x="421" y="540"/>
                </a:cubicBezTo>
                <a:cubicBezTo>
                  <a:pt x="423" y="542"/>
                  <a:pt x="425" y="546"/>
                  <a:pt x="425" y="550"/>
                </a:cubicBezTo>
                <a:cubicBezTo>
                  <a:pt x="425" y="553"/>
                  <a:pt x="423" y="557"/>
                  <a:pt x="421" y="559"/>
                </a:cubicBezTo>
                <a:cubicBezTo>
                  <a:pt x="421" y="559"/>
                  <a:pt x="421" y="559"/>
                  <a:pt x="421" y="559"/>
                </a:cubicBezTo>
                <a:cubicBezTo>
                  <a:pt x="418" y="562"/>
                  <a:pt x="415" y="563"/>
                  <a:pt x="411" y="563"/>
                </a:cubicBezTo>
                <a:cubicBezTo>
                  <a:pt x="407" y="563"/>
                  <a:pt x="404" y="562"/>
                  <a:pt x="401" y="559"/>
                </a:cubicBezTo>
                <a:cubicBezTo>
                  <a:pt x="401" y="559"/>
                  <a:pt x="401" y="559"/>
                  <a:pt x="401" y="559"/>
                </a:cubicBezTo>
                <a:cubicBezTo>
                  <a:pt x="399" y="557"/>
                  <a:pt x="397" y="553"/>
                  <a:pt x="397" y="550"/>
                </a:cubicBezTo>
                <a:cubicBezTo>
                  <a:pt x="397" y="546"/>
                  <a:pt x="399" y="542"/>
                  <a:pt x="401" y="540"/>
                </a:cubicBezTo>
                <a:close/>
                <a:moveTo>
                  <a:pt x="131" y="461"/>
                </a:moveTo>
                <a:cubicBezTo>
                  <a:pt x="131" y="461"/>
                  <a:pt x="131" y="461"/>
                  <a:pt x="131" y="461"/>
                </a:cubicBezTo>
                <a:cubicBezTo>
                  <a:pt x="139" y="469"/>
                  <a:pt x="151" y="474"/>
                  <a:pt x="163" y="474"/>
                </a:cubicBezTo>
                <a:cubicBezTo>
                  <a:pt x="176" y="474"/>
                  <a:pt x="187" y="469"/>
                  <a:pt x="196" y="461"/>
                </a:cubicBezTo>
                <a:cubicBezTo>
                  <a:pt x="196" y="460"/>
                  <a:pt x="196" y="460"/>
                  <a:pt x="196" y="460"/>
                </a:cubicBezTo>
                <a:cubicBezTo>
                  <a:pt x="204" y="452"/>
                  <a:pt x="209" y="441"/>
                  <a:pt x="209" y="428"/>
                </a:cubicBezTo>
                <a:cubicBezTo>
                  <a:pt x="209" y="416"/>
                  <a:pt x="204" y="404"/>
                  <a:pt x="196" y="396"/>
                </a:cubicBezTo>
                <a:cubicBezTo>
                  <a:pt x="196" y="396"/>
                  <a:pt x="196" y="396"/>
                  <a:pt x="196" y="396"/>
                </a:cubicBezTo>
                <a:cubicBezTo>
                  <a:pt x="187" y="388"/>
                  <a:pt x="176" y="382"/>
                  <a:pt x="163" y="382"/>
                </a:cubicBezTo>
                <a:cubicBezTo>
                  <a:pt x="151" y="382"/>
                  <a:pt x="139" y="388"/>
                  <a:pt x="131" y="396"/>
                </a:cubicBezTo>
                <a:cubicBezTo>
                  <a:pt x="131" y="396"/>
                  <a:pt x="131" y="396"/>
                  <a:pt x="131" y="396"/>
                </a:cubicBezTo>
                <a:cubicBezTo>
                  <a:pt x="123" y="404"/>
                  <a:pt x="118" y="416"/>
                  <a:pt x="118" y="428"/>
                </a:cubicBezTo>
                <a:cubicBezTo>
                  <a:pt x="118" y="441"/>
                  <a:pt x="123" y="452"/>
                  <a:pt x="131" y="460"/>
                </a:cubicBezTo>
                <a:cubicBezTo>
                  <a:pt x="131" y="461"/>
                  <a:pt x="131" y="461"/>
                  <a:pt x="131" y="461"/>
                </a:cubicBezTo>
                <a:close/>
                <a:moveTo>
                  <a:pt x="154" y="419"/>
                </a:moveTo>
                <a:cubicBezTo>
                  <a:pt x="154" y="419"/>
                  <a:pt x="154" y="419"/>
                  <a:pt x="154" y="419"/>
                </a:cubicBezTo>
                <a:cubicBezTo>
                  <a:pt x="154" y="418"/>
                  <a:pt x="154" y="418"/>
                  <a:pt x="154" y="418"/>
                </a:cubicBezTo>
                <a:cubicBezTo>
                  <a:pt x="156" y="416"/>
                  <a:pt x="159" y="414"/>
                  <a:pt x="163" y="414"/>
                </a:cubicBezTo>
                <a:cubicBezTo>
                  <a:pt x="167" y="414"/>
                  <a:pt x="171" y="416"/>
                  <a:pt x="173" y="418"/>
                </a:cubicBezTo>
                <a:cubicBezTo>
                  <a:pt x="173" y="419"/>
                  <a:pt x="173" y="419"/>
                  <a:pt x="173" y="419"/>
                </a:cubicBezTo>
                <a:cubicBezTo>
                  <a:pt x="176" y="421"/>
                  <a:pt x="177" y="424"/>
                  <a:pt x="177" y="428"/>
                </a:cubicBezTo>
                <a:cubicBezTo>
                  <a:pt x="177" y="432"/>
                  <a:pt x="176" y="435"/>
                  <a:pt x="173" y="438"/>
                </a:cubicBezTo>
                <a:cubicBezTo>
                  <a:pt x="173" y="438"/>
                  <a:pt x="173" y="438"/>
                  <a:pt x="173" y="438"/>
                </a:cubicBezTo>
                <a:cubicBezTo>
                  <a:pt x="171" y="440"/>
                  <a:pt x="167" y="441"/>
                  <a:pt x="163" y="441"/>
                </a:cubicBezTo>
                <a:cubicBezTo>
                  <a:pt x="159" y="441"/>
                  <a:pt x="156" y="440"/>
                  <a:pt x="154" y="438"/>
                </a:cubicBezTo>
                <a:cubicBezTo>
                  <a:pt x="154" y="438"/>
                  <a:pt x="154" y="438"/>
                  <a:pt x="154" y="438"/>
                </a:cubicBezTo>
                <a:cubicBezTo>
                  <a:pt x="151" y="435"/>
                  <a:pt x="150" y="432"/>
                  <a:pt x="150" y="428"/>
                </a:cubicBezTo>
                <a:cubicBezTo>
                  <a:pt x="150" y="424"/>
                  <a:pt x="151" y="421"/>
                  <a:pt x="154" y="419"/>
                </a:cubicBezTo>
                <a:close/>
                <a:moveTo>
                  <a:pt x="131" y="582"/>
                </a:moveTo>
                <a:cubicBezTo>
                  <a:pt x="131" y="582"/>
                  <a:pt x="131" y="582"/>
                  <a:pt x="131" y="582"/>
                </a:cubicBezTo>
                <a:cubicBezTo>
                  <a:pt x="139" y="590"/>
                  <a:pt x="151" y="595"/>
                  <a:pt x="163" y="595"/>
                </a:cubicBezTo>
                <a:cubicBezTo>
                  <a:pt x="176" y="595"/>
                  <a:pt x="187" y="590"/>
                  <a:pt x="196" y="582"/>
                </a:cubicBezTo>
                <a:cubicBezTo>
                  <a:pt x="196" y="582"/>
                  <a:pt x="196" y="582"/>
                  <a:pt x="196" y="582"/>
                </a:cubicBezTo>
                <a:cubicBezTo>
                  <a:pt x="204" y="574"/>
                  <a:pt x="209" y="562"/>
                  <a:pt x="209" y="550"/>
                </a:cubicBezTo>
                <a:cubicBezTo>
                  <a:pt x="209" y="537"/>
                  <a:pt x="204" y="526"/>
                  <a:pt x="196" y="517"/>
                </a:cubicBezTo>
                <a:cubicBezTo>
                  <a:pt x="196" y="517"/>
                  <a:pt x="196" y="517"/>
                  <a:pt x="196" y="517"/>
                </a:cubicBezTo>
                <a:cubicBezTo>
                  <a:pt x="187" y="509"/>
                  <a:pt x="176" y="504"/>
                  <a:pt x="163" y="504"/>
                </a:cubicBezTo>
                <a:cubicBezTo>
                  <a:pt x="151" y="504"/>
                  <a:pt x="139" y="509"/>
                  <a:pt x="131" y="517"/>
                </a:cubicBezTo>
                <a:cubicBezTo>
                  <a:pt x="131" y="517"/>
                  <a:pt x="131" y="517"/>
                  <a:pt x="131" y="517"/>
                </a:cubicBezTo>
                <a:cubicBezTo>
                  <a:pt x="123" y="526"/>
                  <a:pt x="118" y="537"/>
                  <a:pt x="118" y="550"/>
                </a:cubicBezTo>
                <a:cubicBezTo>
                  <a:pt x="118" y="562"/>
                  <a:pt x="123" y="574"/>
                  <a:pt x="131" y="582"/>
                </a:cubicBezTo>
                <a:cubicBezTo>
                  <a:pt x="131" y="582"/>
                  <a:pt x="131" y="582"/>
                  <a:pt x="131" y="582"/>
                </a:cubicBezTo>
                <a:close/>
                <a:moveTo>
                  <a:pt x="154" y="540"/>
                </a:moveTo>
                <a:cubicBezTo>
                  <a:pt x="154" y="540"/>
                  <a:pt x="154" y="540"/>
                  <a:pt x="154" y="540"/>
                </a:cubicBezTo>
                <a:cubicBezTo>
                  <a:pt x="154" y="540"/>
                  <a:pt x="154" y="540"/>
                  <a:pt x="154" y="540"/>
                </a:cubicBezTo>
                <a:cubicBezTo>
                  <a:pt x="156" y="538"/>
                  <a:pt x="159" y="536"/>
                  <a:pt x="163" y="536"/>
                </a:cubicBezTo>
                <a:cubicBezTo>
                  <a:pt x="167" y="536"/>
                  <a:pt x="171" y="538"/>
                  <a:pt x="173" y="540"/>
                </a:cubicBezTo>
                <a:cubicBezTo>
                  <a:pt x="173" y="540"/>
                  <a:pt x="173" y="540"/>
                  <a:pt x="173" y="540"/>
                </a:cubicBezTo>
                <a:cubicBezTo>
                  <a:pt x="176" y="542"/>
                  <a:pt x="177" y="546"/>
                  <a:pt x="177" y="550"/>
                </a:cubicBezTo>
                <a:cubicBezTo>
                  <a:pt x="177" y="553"/>
                  <a:pt x="176" y="557"/>
                  <a:pt x="173" y="559"/>
                </a:cubicBezTo>
                <a:cubicBezTo>
                  <a:pt x="173" y="559"/>
                  <a:pt x="173" y="559"/>
                  <a:pt x="173" y="559"/>
                </a:cubicBezTo>
                <a:cubicBezTo>
                  <a:pt x="171" y="562"/>
                  <a:pt x="167" y="563"/>
                  <a:pt x="163" y="563"/>
                </a:cubicBezTo>
                <a:cubicBezTo>
                  <a:pt x="159" y="563"/>
                  <a:pt x="156" y="562"/>
                  <a:pt x="154" y="559"/>
                </a:cubicBezTo>
                <a:cubicBezTo>
                  <a:pt x="154" y="559"/>
                  <a:pt x="154" y="559"/>
                  <a:pt x="154" y="559"/>
                </a:cubicBezTo>
                <a:cubicBezTo>
                  <a:pt x="151" y="557"/>
                  <a:pt x="150" y="553"/>
                  <a:pt x="150" y="550"/>
                </a:cubicBezTo>
                <a:cubicBezTo>
                  <a:pt x="150" y="546"/>
                  <a:pt x="151" y="542"/>
                  <a:pt x="154" y="540"/>
                </a:cubicBezTo>
                <a:close/>
                <a:moveTo>
                  <a:pt x="255" y="339"/>
                </a:moveTo>
                <a:cubicBezTo>
                  <a:pt x="255" y="339"/>
                  <a:pt x="255" y="339"/>
                  <a:pt x="255" y="339"/>
                </a:cubicBezTo>
                <a:cubicBezTo>
                  <a:pt x="263" y="347"/>
                  <a:pt x="275" y="352"/>
                  <a:pt x="287" y="352"/>
                </a:cubicBezTo>
                <a:cubicBezTo>
                  <a:pt x="300" y="352"/>
                  <a:pt x="311" y="347"/>
                  <a:pt x="319" y="339"/>
                </a:cubicBezTo>
                <a:cubicBezTo>
                  <a:pt x="328" y="331"/>
                  <a:pt x="333" y="319"/>
                  <a:pt x="333" y="307"/>
                </a:cubicBezTo>
                <a:cubicBezTo>
                  <a:pt x="333" y="294"/>
                  <a:pt x="328" y="283"/>
                  <a:pt x="319" y="274"/>
                </a:cubicBezTo>
                <a:cubicBezTo>
                  <a:pt x="311" y="266"/>
                  <a:pt x="300" y="261"/>
                  <a:pt x="287" y="261"/>
                </a:cubicBezTo>
                <a:cubicBezTo>
                  <a:pt x="275" y="261"/>
                  <a:pt x="263" y="266"/>
                  <a:pt x="255" y="274"/>
                </a:cubicBezTo>
                <a:cubicBezTo>
                  <a:pt x="255" y="274"/>
                  <a:pt x="255" y="274"/>
                  <a:pt x="255" y="274"/>
                </a:cubicBezTo>
                <a:cubicBezTo>
                  <a:pt x="246" y="283"/>
                  <a:pt x="241" y="294"/>
                  <a:pt x="241" y="307"/>
                </a:cubicBezTo>
                <a:cubicBezTo>
                  <a:pt x="241" y="319"/>
                  <a:pt x="246" y="330"/>
                  <a:pt x="255" y="339"/>
                </a:cubicBezTo>
                <a:cubicBezTo>
                  <a:pt x="255" y="339"/>
                  <a:pt x="255" y="339"/>
                  <a:pt x="255" y="339"/>
                </a:cubicBezTo>
                <a:close/>
                <a:moveTo>
                  <a:pt x="278" y="297"/>
                </a:moveTo>
                <a:cubicBezTo>
                  <a:pt x="278" y="297"/>
                  <a:pt x="278" y="297"/>
                  <a:pt x="278" y="297"/>
                </a:cubicBezTo>
                <a:cubicBezTo>
                  <a:pt x="278" y="297"/>
                  <a:pt x="278" y="297"/>
                  <a:pt x="278" y="297"/>
                </a:cubicBezTo>
                <a:cubicBezTo>
                  <a:pt x="280" y="295"/>
                  <a:pt x="283" y="293"/>
                  <a:pt x="287" y="293"/>
                </a:cubicBezTo>
                <a:cubicBezTo>
                  <a:pt x="291" y="293"/>
                  <a:pt x="294" y="295"/>
                  <a:pt x="296" y="297"/>
                </a:cubicBezTo>
                <a:cubicBezTo>
                  <a:pt x="297" y="297"/>
                  <a:pt x="297" y="297"/>
                  <a:pt x="297" y="297"/>
                </a:cubicBezTo>
                <a:cubicBezTo>
                  <a:pt x="299" y="299"/>
                  <a:pt x="301" y="303"/>
                  <a:pt x="301" y="307"/>
                </a:cubicBezTo>
                <a:cubicBezTo>
                  <a:pt x="301" y="310"/>
                  <a:pt x="299" y="313"/>
                  <a:pt x="296" y="316"/>
                </a:cubicBezTo>
                <a:cubicBezTo>
                  <a:pt x="294" y="318"/>
                  <a:pt x="291" y="320"/>
                  <a:pt x="287" y="320"/>
                </a:cubicBezTo>
                <a:cubicBezTo>
                  <a:pt x="283" y="320"/>
                  <a:pt x="280" y="318"/>
                  <a:pt x="278" y="316"/>
                </a:cubicBezTo>
                <a:cubicBezTo>
                  <a:pt x="275" y="314"/>
                  <a:pt x="273" y="310"/>
                  <a:pt x="273" y="307"/>
                </a:cubicBezTo>
                <a:cubicBezTo>
                  <a:pt x="273" y="303"/>
                  <a:pt x="275" y="299"/>
                  <a:pt x="278" y="297"/>
                </a:cubicBezTo>
                <a:close/>
                <a:moveTo>
                  <a:pt x="671" y="0"/>
                </a:moveTo>
                <a:cubicBezTo>
                  <a:pt x="671" y="0"/>
                  <a:pt x="671" y="0"/>
                  <a:pt x="671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670"/>
                  <a:pt x="0" y="670"/>
                  <a:pt x="0" y="670"/>
                </a:cubicBezTo>
                <a:cubicBezTo>
                  <a:pt x="0" y="686"/>
                  <a:pt x="12" y="698"/>
                  <a:pt x="27" y="698"/>
                </a:cubicBezTo>
                <a:cubicBezTo>
                  <a:pt x="671" y="698"/>
                  <a:pt x="671" y="698"/>
                  <a:pt x="671" y="698"/>
                </a:cubicBezTo>
                <a:cubicBezTo>
                  <a:pt x="686" y="698"/>
                  <a:pt x="698" y="686"/>
                  <a:pt x="698" y="670"/>
                </a:cubicBezTo>
                <a:cubicBezTo>
                  <a:pt x="698" y="27"/>
                  <a:pt x="698" y="27"/>
                  <a:pt x="698" y="27"/>
                </a:cubicBezTo>
                <a:cubicBezTo>
                  <a:pt x="698" y="12"/>
                  <a:pt x="686" y="0"/>
                  <a:pt x="671" y="0"/>
                </a:cubicBezTo>
                <a:close/>
                <a:moveTo>
                  <a:pt x="644" y="644"/>
                </a:moveTo>
                <a:cubicBezTo>
                  <a:pt x="644" y="644"/>
                  <a:pt x="644" y="644"/>
                  <a:pt x="644" y="644"/>
                </a:cubicBezTo>
                <a:cubicBezTo>
                  <a:pt x="54" y="644"/>
                  <a:pt x="54" y="644"/>
                  <a:pt x="54" y="644"/>
                </a:cubicBezTo>
                <a:cubicBezTo>
                  <a:pt x="54" y="210"/>
                  <a:pt x="54" y="210"/>
                  <a:pt x="54" y="210"/>
                </a:cubicBezTo>
                <a:cubicBezTo>
                  <a:pt x="644" y="210"/>
                  <a:pt x="644" y="210"/>
                  <a:pt x="644" y="210"/>
                </a:cubicBezTo>
                <a:cubicBezTo>
                  <a:pt x="644" y="644"/>
                  <a:pt x="644" y="644"/>
                  <a:pt x="644" y="644"/>
                </a:cubicBezTo>
                <a:close/>
                <a:moveTo>
                  <a:pt x="644" y="178"/>
                </a:moveTo>
                <a:cubicBezTo>
                  <a:pt x="644" y="178"/>
                  <a:pt x="644" y="178"/>
                  <a:pt x="644" y="178"/>
                </a:cubicBezTo>
                <a:cubicBezTo>
                  <a:pt x="54" y="178"/>
                  <a:pt x="54" y="178"/>
                  <a:pt x="54" y="178"/>
                </a:cubicBezTo>
                <a:cubicBezTo>
                  <a:pt x="54" y="53"/>
                  <a:pt x="54" y="53"/>
                  <a:pt x="54" y="53"/>
                </a:cubicBezTo>
                <a:cubicBezTo>
                  <a:pt x="107" y="53"/>
                  <a:pt x="107" y="53"/>
                  <a:pt x="107" y="53"/>
                </a:cubicBezTo>
                <a:cubicBezTo>
                  <a:pt x="107" y="93"/>
                  <a:pt x="107" y="93"/>
                  <a:pt x="107" y="93"/>
                </a:cubicBezTo>
                <a:cubicBezTo>
                  <a:pt x="107" y="108"/>
                  <a:pt x="119" y="120"/>
                  <a:pt x="134" y="120"/>
                </a:cubicBezTo>
                <a:cubicBezTo>
                  <a:pt x="148" y="120"/>
                  <a:pt x="160" y="108"/>
                  <a:pt x="160" y="93"/>
                </a:cubicBezTo>
                <a:cubicBezTo>
                  <a:pt x="160" y="53"/>
                  <a:pt x="160" y="53"/>
                  <a:pt x="160" y="53"/>
                </a:cubicBezTo>
                <a:cubicBezTo>
                  <a:pt x="250" y="53"/>
                  <a:pt x="250" y="53"/>
                  <a:pt x="250" y="53"/>
                </a:cubicBezTo>
                <a:cubicBezTo>
                  <a:pt x="250" y="93"/>
                  <a:pt x="250" y="93"/>
                  <a:pt x="250" y="93"/>
                </a:cubicBezTo>
                <a:cubicBezTo>
                  <a:pt x="250" y="108"/>
                  <a:pt x="262" y="120"/>
                  <a:pt x="277" y="120"/>
                </a:cubicBezTo>
                <a:cubicBezTo>
                  <a:pt x="292" y="120"/>
                  <a:pt x="304" y="108"/>
                  <a:pt x="304" y="93"/>
                </a:cubicBezTo>
                <a:cubicBezTo>
                  <a:pt x="304" y="53"/>
                  <a:pt x="304" y="53"/>
                  <a:pt x="304" y="53"/>
                </a:cubicBezTo>
                <a:cubicBezTo>
                  <a:pt x="394" y="53"/>
                  <a:pt x="394" y="53"/>
                  <a:pt x="394" y="53"/>
                </a:cubicBezTo>
                <a:cubicBezTo>
                  <a:pt x="394" y="93"/>
                  <a:pt x="394" y="93"/>
                  <a:pt x="394" y="93"/>
                </a:cubicBezTo>
                <a:cubicBezTo>
                  <a:pt x="394" y="108"/>
                  <a:pt x="406" y="120"/>
                  <a:pt x="421" y="120"/>
                </a:cubicBezTo>
                <a:cubicBezTo>
                  <a:pt x="436" y="120"/>
                  <a:pt x="448" y="108"/>
                  <a:pt x="448" y="93"/>
                </a:cubicBezTo>
                <a:cubicBezTo>
                  <a:pt x="448" y="53"/>
                  <a:pt x="448" y="53"/>
                  <a:pt x="448" y="53"/>
                </a:cubicBezTo>
                <a:cubicBezTo>
                  <a:pt x="538" y="53"/>
                  <a:pt x="538" y="53"/>
                  <a:pt x="538" y="53"/>
                </a:cubicBezTo>
                <a:cubicBezTo>
                  <a:pt x="538" y="93"/>
                  <a:pt x="538" y="93"/>
                  <a:pt x="538" y="93"/>
                </a:cubicBezTo>
                <a:cubicBezTo>
                  <a:pt x="538" y="108"/>
                  <a:pt x="550" y="120"/>
                  <a:pt x="565" y="120"/>
                </a:cubicBezTo>
                <a:cubicBezTo>
                  <a:pt x="579" y="120"/>
                  <a:pt x="592" y="108"/>
                  <a:pt x="592" y="93"/>
                </a:cubicBezTo>
                <a:cubicBezTo>
                  <a:pt x="592" y="53"/>
                  <a:pt x="592" y="53"/>
                  <a:pt x="592" y="53"/>
                </a:cubicBezTo>
                <a:cubicBezTo>
                  <a:pt x="644" y="53"/>
                  <a:pt x="644" y="53"/>
                  <a:pt x="644" y="53"/>
                </a:cubicBezTo>
                <a:cubicBezTo>
                  <a:pt x="644" y="178"/>
                  <a:pt x="644" y="178"/>
                  <a:pt x="644" y="178"/>
                </a:cubicBezTo>
                <a:close/>
                <a:moveTo>
                  <a:pt x="255" y="582"/>
                </a:moveTo>
                <a:cubicBezTo>
                  <a:pt x="255" y="582"/>
                  <a:pt x="255" y="582"/>
                  <a:pt x="255" y="582"/>
                </a:cubicBezTo>
                <a:cubicBezTo>
                  <a:pt x="263" y="590"/>
                  <a:pt x="275" y="595"/>
                  <a:pt x="287" y="595"/>
                </a:cubicBezTo>
                <a:cubicBezTo>
                  <a:pt x="300" y="595"/>
                  <a:pt x="311" y="590"/>
                  <a:pt x="319" y="582"/>
                </a:cubicBezTo>
                <a:cubicBezTo>
                  <a:pt x="328" y="574"/>
                  <a:pt x="333" y="562"/>
                  <a:pt x="333" y="550"/>
                </a:cubicBezTo>
                <a:cubicBezTo>
                  <a:pt x="333" y="537"/>
                  <a:pt x="328" y="526"/>
                  <a:pt x="319" y="517"/>
                </a:cubicBezTo>
                <a:cubicBezTo>
                  <a:pt x="311" y="509"/>
                  <a:pt x="300" y="504"/>
                  <a:pt x="287" y="504"/>
                </a:cubicBezTo>
                <a:cubicBezTo>
                  <a:pt x="275" y="504"/>
                  <a:pt x="263" y="509"/>
                  <a:pt x="255" y="517"/>
                </a:cubicBezTo>
                <a:cubicBezTo>
                  <a:pt x="255" y="517"/>
                  <a:pt x="255" y="517"/>
                  <a:pt x="255" y="517"/>
                </a:cubicBezTo>
                <a:cubicBezTo>
                  <a:pt x="246" y="526"/>
                  <a:pt x="241" y="537"/>
                  <a:pt x="241" y="550"/>
                </a:cubicBezTo>
                <a:cubicBezTo>
                  <a:pt x="241" y="562"/>
                  <a:pt x="246" y="574"/>
                  <a:pt x="255" y="582"/>
                </a:cubicBezTo>
                <a:cubicBezTo>
                  <a:pt x="255" y="582"/>
                  <a:pt x="255" y="582"/>
                  <a:pt x="255" y="582"/>
                </a:cubicBezTo>
                <a:close/>
                <a:moveTo>
                  <a:pt x="278" y="540"/>
                </a:moveTo>
                <a:cubicBezTo>
                  <a:pt x="278" y="540"/>
                  <a:pt x="278" y="540"/>
                  <a:pt x="278" y="540"/>
                </a:cubicBezTo>
                <a:cubicBezTo>
                  <a:pt x="278" y="540"/>
                  <a:pt x="278" y="540"/>
                  <a:pt x="278" y="540"/>
                </a:cubicBezTo>
                <a:cubicBezTo>
                  <a:pt x="280" y="538"/>
                  <a:pt x="283" y="536"/>
                  <a:pt x="287" y="536"/>
                </a:cubicBezTo>
                <a:cubicBezTo>
                  <a:pt x="291" y="536"/>
                  <a:pt x="294" y="538"/>
                  <a:pt x="296" y="540"/>
                </a:cubicBezTo>
                <a:cubicBezTo>
                  <a:pt x="297" y="540"/>
                  <a:pt x="297" y="540"/>
                  <a:pt x="297" y="540"/>
                </a:cubicBezTo>
                <a:cubicBezTo>
                  <a:pt x="299" y="542"/>
                  <a:pt x="301" y="546"/>
                  <a:pt x="301" y="550"/>
                </a:cubicBezTo>
                <a:cubicBezTo>
                  <a:pt x="301" y="553"/>
                  <a:pt x="299" y="557"/>
                  <a:pt x="297" y="559"/>
                </a:cubicBezTo>
                <a:cubicBezTo>
                  <a:pt x="296" y="559"/>
                  <a:pt x="296" y="559"/>
                  <a:pt x="296" y="559"/>
                </a:cubicBezTo>
                <a:cubicBezTo>
                  <a:pt x="294" y="562"/>
                  <a:pt x="291" y="563"/>
                  <a:pt x="287" y="563"/>
                </a:cubicBezTo>
                <a:cubicBezTo>
                  <a:pt x="283" y="563"/>
                  <a:pt x="280" y="562"/>
                  <a:pt x="278" y="559"/>
                </a:cubicBezTo>
                <a:cubicBezTo>
                  <a:pt x="278" y="559"/>
                  <a:pt x="278" y="559"/>
                  <a:pt x="278" y="559"/>
                </a:cubicBezTo>
                <a:cubicBezTo>
                  <a:pt x="275" y="557"/>
                  <a:pt x="273" y="553"/>
                  <a:pt x="273" y="550"/>
                </a:cubicBezTo>
                <a:cubicBezTo>
                  <a:pt x="273" y="546"/>
                  <a:pt x="275" y="542"/>
                  <a:pt x="278" y="540"/>
                </a:cubicBezTo>
                <a:close/>
                <a:moveTo>
                  <a:pt x="255" y="461"/>
                </a:moveTo>
                <a:cubicBezTo>
                  <a:pt x="255" y="461"/>
                  <a:pt x="255" y="461"/>
                  <a:pt x="255" y="461"/>
                </a:cubicBezTo>
                <a:cubicBezTo>
                  <a:pt x="263" y="469"/>
                  <a:pt x="275" y="474"/>
                  <a:pt x="287" y="474"/>
                </a:cubicBezTo>
                <a:cubicBezTo>
                  <a:pt x="300" y="474"/>
                  <a:pt x="311" y="469"/>
                  <a:pt x="319" y="461"/>
                </a:cubicBezTo>
                <a:cubicBezTo>
                  <a:pt x="319" y="460"/>
                  <a:pt x="319" y="460"/>
                  <a:pt x="319" y="460"/>
                </a:cubicBezTo>
                <a:cubicBezTo>
                  <a:pt x="328" y="452"/>
                  <a:pt x="333" y="441"/>
                  <a:pt x="333" y="428"/>
                </a:cubicBezTo>
                <a:cubicBezTo>
                  <a:pt x="333" y="416"/>
                  <a:pt x="328" y="404"/>
                  <a:pt x="319" y="396"/>
                </a:cubicBezTo>
                <a:cubicBezTo>
                  <a:pt x="319" y="396"/>
                  <a:pt x="319" y="396"/>
                  <a:pt x="319" y="396"/>
                </a:cubicBezTo>
                <a:cubicBezTo>
                  <a:pt x="311" y="388"/>
                  <a:pt x="300" y="382"/>
                  <a:pt x="287" y="382"/>
                </a:cubicBezTo>
                <a:cubicBezTo>
                  <a:pt x="275" y="382"/>
                  <a:pt x="263" y="388"/>
                  <a:pt x="255" y="396"/>
                </a:cubicBezTo>
                <a:cubicBezTo>
                  <a:pt x="255" y="396"/>
                  <a:pt x="255" y="396"/>
                  <a:pt x="255" y="396"/>
                </a:cubicBezTo>
                <a:cubicBezTo>
                  <a:pt x="246" y="404"/>
                  <a:pt x="241" y="416"/>
                  <a:pt x="241" y="428"/>
                </a:cubicBezTo>
                <a:cubicBezTo>
                  <a:pt x="241" y="441"/>
                  <a:pt x="246" y="452"/>
                  <a:pt x="255" y="460"/>
                </a:cubicBezTo>
                <a:cubicBezTo>
                  <a:pt x="255" y="461"/>
                  <a:pt x="255" y="461"/>
                  <a:pt x="255" y="461"/>
                </a:cubicBezTo>
                <a:close/>
                <a:moveTo>
                  <a:pt x="278" y="419"/>
                </a:moveTo>
                <a:cubicBezTo>
                  <a:pt x="278" y="419"/>
                  <a:pt x="278" y="419"/>
                  <a:pt x="278" y="419"/>
                </a:cubicBezTo>
                <a:cubicBezTo>
                  <a:pt x="278" y="418"/>
                  <a:pt x="278" y="418"/>
                  <a:pt x="278" y="418"/>
                </a:cubicBezTo>
                <a:cubicBezTo>
                  <a:pt x="280" y="416"/>
                  <a:pt x="283" y="414"/>
                  <a:pt x="287" y="414"/>
                </a:cubicBezTo>
                <a:cubicBezTo>
                  <a:pt x="291" y="414"/>
                  <a:pt x="294" y="416"/>
                  <a:pt x="296" y="418"/>
                </a:cubicBezTo>
                <a:cubicBezTo>
                  <a:pt x="297" y="419"/>
                  <a:pt x="297" y="419"/>
                  <a:pt x="297" y="419"/>
                </a:cubicBezTo>
                <a:cubicBezTo>
                  <a:pt x="299" y="421"/>
                  <a:pt x="301" y="424"/>
                  <a:pt x="301" y="428"/>
                </a:cubicBezTo>
                <a:cubicBezTo>
                  <a:pt x="301" y="432"/>
                  <a:pt x="299" y="435"/>
                  <a:pt x="297" y="438"/>
                </a:cubicBezTo>
                <a:cubicBezTo>
                  <a:pt x="296" y="438"/>
                  <a:pt x="296" y="438"/>
                  <a:pt x="296" y="438"/>
                </a:cubicBezTo>
                <a:cubicBezTo>
                  <a:pt x="294" y="440"/>
                  <a:pt x="291" y="441"/>
                  <a:pt x="287" y="441"/>
                </a:cubicBezTo>
                <a:cubicBezTo>
                  <a:pt x="283" y="441"/>
                  <a:pt x="280" y="440"/>
                  <a:pt x="278" y="438"/>
                </a:cubicBezTo>
                <a:cubicBezTo>
                  <a:pt x="278" y="438"/>
                  <a:pt x="278" y="438"/>
                  <a:pt x="278" y="438"/>
                </a:cubicBezTo>
                <a:cubicBezTo>
                  <a:pt x="275" y="435"/>
                  <a:pt x="273" y="432"/>
                  <a:pt x="273" y="428"/>
                </a:cubicBezTo>
                <a:cubicBezTo>
                  <a:pt x="273" y="424"/>
                  <a:pt x="275" y="421"/>
                  <a:pt x="278" y="419"/>
                </a:cubicBezTo>
                <a:close/>
                <a:moveTo>
                  <a:pt x="503" y="461"/>
                </a:moveTo>
                <a:cubicBezTo>
                  <a:pt x="503" y="461"/>
                  <a:pt x="503" y="461"/>
                  <a:pt x="503" y="461"/>
                </a:cubicBezTo>
                <a:cubicBezTo>
                  <a:pt x="511" y="469"/>
                  <a:pt x="523" y="474"/>
                  <a:pt x="535" y="474"/>
                </a:cubicBezTo>
                <a:cubicBezTo>
                  <a:pt x="547" y="474"/>
                  <a:pt x="559" y="469"/>
                  <a:pt x="567" y="461"/>
                </a:cubicBezTo>
                <a:cubicBezTo>
                  <a:pt x="567" y="460"/>
                  <a:pt x="567" y="460"/>
                  <a:pt x="567" y="460"/>
                </a:cubicBezTo>
                <a:cubicBezTo>
                  <a:pt x="575" y="452"/>
                  <a:pt x="581" y="441"/>
                  <a:pt x="581" y="428"/>
                </a:cubicBezTo>
                <a:cubicBezTo>
                  <a:pt x="581" y="416"/>
                  <a:pt x="575" y="404"/>
                  <a:pt x="567" y="396"/>
                </a:cubicBezTo>
                <a:cubicBezTo>
                  <a:pt x="567" y="396"/>
                  <a:pt x="567" y="396"/>
                  <a:pt x="567" y="396"/>
                </a:cubicBezTo>
                <a:cubicBezTo>
                  <a:pt x="559" y="388"/>
                  <a:pt x="547" y="382"/>
                  <a:pt x="535" y="382"/>
                </a:cubicBezTo>
                <a:cubicBezTo>
                  <a:pt x="523" y="382"/>
                  <a:pt x="511" y="388"/>
                  <a:pt x="503" y="396"/>
                </a:cubicBezTo>
                <a:cubicBezTo>
                  <a:pt x="503" y="396"/>
                  <a:pt x="503" y="396"/>
                  <a:pt x="503" y="396"/>
                </a:cubicBezTo>
                <a:cubicBezTo>
                  <a:pt x="494" y="404"/>
                  <a:pt x="489" y="416"/>
                  <a:pt x="489" y="428"/>
                </a:cubicBezTo>
                <a:cubicBezTo>
                  <a:pt x="489" y="441"/>
                  <a:pt x="494" y="452"/>
                  <a:pt x="503" y="460"/>
                </a:cubicBezTo>
                <a:cubicBezTo>
                  <a:pt x="503" y="461"/>
                  <a:pt x="503" y="461"/>
                  <a:pt x="503" y="461"/>
                </a:cubicBezTo>
                <a:close/>
                <a:moveTo>
                  <a:pt x="525" y="419"/>
                </a:moveTo>
                <a:cubicBezTo>
                  <a:pt x="525" y="419"/>
                  <a:pt x="525" y="419"/>
                  <a:pt x="525" y="419"/>
                </a:cubicBezTo>
                <a:cubicBezTo>
                  <a:pt x="525" y="418"/>
                  <a:pt x="525" y="418"/>
                  <a:pt x="525" y="418"/>
                </a:cubicBezTo>
                <a:cubicBezTo>
                  <a:pt x="528" y="416"/>
                  <a:pt x="531" y="414"/>
                  <a:pt x="535" y="414"/>
                </a:cubicBezTo>
                <a:cubicBezTo>
                  <a:pt x="539" y="414"/>
                  <a:pt x="542" y="416"/>
                  <a:pt x="544" y="418"/>
                </a:cubicBezTo>
                <a:cubicBezTo>
                  <a:pt x="544" y="419"/>
                  <a:pt x="544" y="419"/>
                  <a:pt x="544" y="419"/>
                </a:cubicBezTo>
                <a:cubicBezTo>
                  <a:pt x="547" y="421"/>
                  <a:pt x="548" y="424"/>
                  <a:pt x="548" y="428"/>
                </a:cubicBezTo>
                <a:cubicBezTo>
                  <a:pt x="548" y="432"/>
                  <a:pt x="547" y="435"/>
                  <a:pt x="544" y="438"/>
                </a:cubicBezTo>
                <a:cubicBezTo>
                  <a:pt x="544" y="438"/>
                  <a:pt x="544" y="438"/>
                  <a:pt x="544" y="438"/>
                </a:cubicBezTo>
                <a:cubicBezTo>
                  <a:pt x="542" y="440"/>
                  <a:pt x="539" y="441"/>
                  <a:pt x="535" y="441"/>
                </a:cubicBezTo>
                <a:cubicBezTo>
                  <a:pt x="531" y="441"/>
                  <a:pt x="528" y="440"/>
                  <a:pt x="525" y="438"/>
                </a:cubicBezTo>
                <a:cubicBezTo>
                  <a:pt x="525" y="438"/>
                  <a:pt x="525" y="438"/>
                  <a:pt x="525" y="438"/>
                </a:cubicBezTo>
                <a:cubicBezTo>
                  <a:pt x="523" y="435"/>
                  <a:pt x="521" y="432"/>
                  <a:pt x="521" y="428"/>
                </a:cubicBezTo>
                <a:cubicBezTo>
                  <a:pt x="521" y="424"/>
                  <a:pt x="523" y="421"/>
                  <a:pt x="525" y="4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1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5482185" y="5127956"/>
            <a:ext cx="499647" cy="500808"/>
          </a:xfrm>
          <a:custGeom>
            <a:avLst/>
            <a:gdLst>
              <a:gd name="T0" fmla="*/ 517 w 643"/>
              <a:gd name="T1" fmla="*/ 480 h 644"/>
              <a:gd name="T2" fmla="*/ 585 w 643"/>
              <a:gd name="T3" fmla="*/ 293 h 644"/>
              <a:gd name="T4" fmla="*/ 562 w 643"/>
              <a:gd name="T5" fmla="*/ 181 h 644"/>
              <a:gd name="T6" fmla="*/ 499 w 643"/>
              <a:gd name="T7" fmla="*/ 86 h 644"/>
              <a:gd name="T8" fmla="*/ 404 w 643"/>
              <a:gd name="T9" fmla="*/ 23 h 644"/>
              <a:gd name="T10" fmla="*/ 85 w 643"/>
              <a:gd name="T11" fmla="*/ 86 h 644"/>
              <a:gd name="T12" fmla="*/ 0 w 643"/>
              <a:gd name="T13" fmla="*/ 293 h 644"/>
              <a:gd name="T14" fmla="*/ 22 w 643"/>
              <a:gd name="T15" fmla="*/ 405 h 644"/>
              <a:gd name="T16" fmla="*/ 85 w 643"/>
              <a:gd name="T17" fmla="*/ 499 h 644"/>
              <a:gd name="T18" fmla="*/ 181 w 643"/>
              <a:gd name="T19" fmla="*/ 563 h 644"/>
              <a:gd name="T20" fmla="*/ 404 w 643"/>
              <a:gd name="T21" fmla="*/ 563 h 644"/>
              <a:gd name="T22" fmla="*/ 595 w 643"/>
              <a:gd name="T23" fmla="*/ 634 h 644"/>
              <a:gd name="T24" fmla="*/ 633 w 643"/>
              <a:gd name="T25" fmla="*/ 595 h 644"/>
              <a:gd name="T26" fmla="*/ 461 w 643"/>
              <a:gd name="T27" fmla="*/ 461 h 644"/>
              <a:gd name="T28" fmla="*/ 461 w 643"/>
              <a:gd name="T29" fmla="*/ 462 h 644"/>
              <a:gd name="T30" fmla="*/ 292 w 643"/>
              <a:gd name="T31" fmla="*/ 531 h 644"/>
              <a:gd name="T32" fmla="*/ 201 w 643"/>
              <a:gd name="T33" fmla="*/ 513 h 644"/>
              <a:gd name="T34" fmla="*/ 123 w 643"/>
              <a:gd name="T35" fmla="*/ 461 h 644"/>
              <a:gd name="T36" fmla="*/ 72 w 643"/>
              <a:gd name="T37" fmla="*/ 384 h 644"/>
              <a:gd name="T38" fmla="*/ 53 w 643"/>
              <a:gd name="T39" fmla="*/ 293 h 644"/>
              <a:gd name="T40" fmla="*/ 123 w 643"/>
              <a:gd name="T41" fmla="*/ 124 h 644"/>
              <a:gd name="T42" fmla="*/ 383 w 643"/>
              <a:gd name="T43" fmla="*/ 72 h 644"/>
              <a:gd name="T44" fmla="*/ 462 w 643"/>
              <a:gd name="T45" fmla="*/ 125 h 644"/>
              <a:gd name="T46" fmla="*/ 514 w 643"/>
              <a:gd name="T47" fmla="*/ 203 h 644"/>
              <a:gd name="T48" fmla="*/ 513 w 643"/>
              <a:gd name="T49" fmla="*/ 384 h 644"/>
              <a:gd name="T50" fmla="*/ 219 w 643"/>
              <a:gd name="T51" fmla="*/ 118 h 644"/>
              <a:gd name="T52" fmla="*/ 187 w 643"/>
              <a:gd name="T53" fmla="*/ 136 h 644"/>
              <a:gd name="T54" fmla="*/ 159 w 643"/>
              <a:gd name="T55" fmla="*/ 159 h 644"/>
              <a:gd name="T56" fmla="*/ 135 w 643"/>
              <a:gd name="T57" fmla="*/ 187 h 644"/>
              <a:gd name="T58" fmla="*/ 126 w 643"/>
              <a:gd name="T59" fmla="*/ 240 h 644"/>
              <a:gd name="T60" fmla="*/ 162 w 643"/>
              <a:gd name="T61" fmla="*/ 205 h 644"/>
              <a:gd name="T62" fmla="*/ 205 w 643"/>
              <a:gd name="T63" fmla="*/ 163 h 644"/>
              <a:gd name="T64" fmla="*/ 240 w 643"/>
              <a:gd name="T65" fmla="*/ 127 h 644"/>
              <a:gd name="T66" fmla="*/ 465 w 643"/>
              <a:gd name="T67" fmla="*/ 277 h 644"/>
              <a:gd name="T68" fmla="*/ 449 w 643"/>
              <a:gd name="T69" fmla="*/ 293 h 644"/>
              <a:gd name="T70" fmla="*/ 437 w 643"/>
              <a:gd name="T71" fmla="*/ 354 h 644"/>
              <a:gd name="T72" fmla="*/ 352 w 643"/>
              <a:gd name="T73" fmla="*/ 438 h 644"/>
              <a:gd name="T74" fmla="*/ 276 w 643"/>
              <a:gd name="T75" fmla="*/ 466 h 644"/>
              <a:gd name="T76" fmla="*/ 365 w 643"/>
              <a:gd name="T77" fmla="*/ 468 h 644"/>
              <a:gd name="T78" fmla="*/ 467 w 643"/>
              <a:gd name="T79" fmla="*/ 366 h 644"/>
              <a:gd name="T80" fmla="*/ 482 w 643"/>
              <a:gd name="T81" fmla="*/ 29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3" h="644">
                <a:moveTo>
                  <a:pt x="633" y="595"/>
                </a:moveTo>
                <a:cubicBezTo>
                  <a:pt x="517" y="480"/>
                  <a:pt x="517" y="480"/>
                  <a:pt x="517" y="480"/>
                </a:cubicBezTo>
                <a:cubicBezTo>
                  <a:pt x="536" y="457"/>
                  <a:pt x="551" y="432"/>
                  <a:pt x="562" y="405"/>
                </a:cubicBezTo>
                <a:cubicBezTo>
                  <a:pt x="577" y="370"/>
                  <a:pt x="585" y="332"/>
                  <a:pt x="585" y="293"/>
                </a:cubicBezTo>
                <a:cubicBezTo>
                  <a:pt x="585" y="254"/>
                  <a:pt x="577" y="217"/>
                  <a:pt x="563" y="182"/>
                </a:cubicBezTo>
                <a:cubicBezTo>
                  <a:pt x="562" y="181"/>
                  <a:pt x="562" y="181"/>
                  <a:pt x="562" y="181"/>
                </a:cubicBezTo>
                <a:cubicBezTo>
                  <a:pt x="548" y="146"/>
                  <a:pt x="526" y="114"/>
                  <a:pt x="500" y="87"/>
                </a:cubicBezTo>
                <a:cubicBezTo>
                  <a:pt x="499" y="86"/>
                  <a:pt x="499" y="86"/>
                  <a:pt x="499" y="86"/>
                </a:cubicBezTo>
                <a:cubicBezTo>
                  <a:pt x="472" y="59"/>
                  <a:pt x="440" y="37"/>
                  <a:pt x="404" y="23"/>
                </a:cubicBezTo>
                <a:cubicBezTo>
                  <a:pt x="404" y="23"/>
                  <a:pt x="404" y="23"/>
                  <a:pt x="404" y="23"/>
                </a:cubicBezTo>
                <a:cubicBezTo>
                  <a:pt x="369" y="8"/>
                  <a:pt x="332" y="0"/>
                  <a:pt x="292" y="0"/>
                </a:cubicBezTo>
                <a:cubicBezTo>
                  <a:pt x="211" y="0"/>
                  <a:pt x="138" y="33"/>
                  <a:pt x="85" y="86"/>
                </a:cubicBezTo>
                <a:cubicBezTo>
                  <a:pt x="59" y="113"/>
                  <a:pt x="37" y="145"/>
                  <a:pt x="22" y="181"/>
                </a:cubicBezTo>
                <a:cubicBezTo>
                  <a:pt x="8" y="216"/>
                  <a:pt x="0" y="253"/>
                  <a:pt x="0" y="293"/>
                </a:cubicBezTo>
                <a:cubicBezTo>
                  <a:pt x="0" y="332"/>
                  <a:pt x="8" y="369"/>
                  <a:pt x="21" y="403"/>
                </a:cubicBezTo>
                <a:cubicBezTo>
                  <a:pt x="22" y="405"/>
                  <a:pt x="22" y="405"/>
                  <a:pt x="22" y="405"/>
                </a:cubicBezTo>
                <a:cubicBezTo>
                  <a:pt x="37" y="440"/>
                  <a:pt x="59" y="473"/>
                  <a:pt x="85" y="499"/>
                </a:cubicBezTo>
                <a:cubicBezTo>
                  <a:pt x="85" y="499"/>
                  <a:pt x="85" y="499"/>
                  <a:pt x="85" y="499"/>
                </a:cubicBezTo>
                <a:cubicBezTo>
                  <a:pt x="113" y="526"/>
                  <a:pt x="145" y="548"/>
                  <a:pt x="180" y="563"/>
                </a:cubicBezTo>
                <a:cubicBezTo>
                  <a:pt x="181" y="563"/>
                  <a:pt x="181" y="563"/>
                  <a:pt x="181" y="563"/>
                </a:cubicBezTo>
                <a:cubicBezTo>
                  <a:pt x="215" y="577"/>
                  <a:pt x="253" y="585"/>
                  <a:pt x="292" y="585"/>
                </a:cubicBezTo>
                <a:cubicBezTo>
                  <a:pt x="332" y="585"/>
                  <a:pt x="370" y="577"/>
                  <a:pt x="404" y="563"/>
                </a:cubicBezTo>
                <a:cubicBezTo>
                  <a:pt x="431" y="552"/>
                  <a:pt x="457" y="536"/>
                  <a:pt x="479" y="517"/>
                </a:cubicBezTo>
                <a:cubicBezTo>
                  <a:pt x="595" y="634"/>
                  <a:pt x="595" y="634"/>
                  <a:pt x="595" y="634"/>
                </a:cubicBezTo>
                <a:cubicBezTo>
                  <a:pt x="606" y="644"/>
                  <a:pt x="622" y="644"/>
                  <a:pt x="633" y="634"/>
                </a:cubicBezTo>
                <a:cubicBezTo>
                  <a:pt x="643" y="623"/>
                  <a:pt x="643" y="606"/>
                  <a:pt x="633" y="595"/>
                </a:cubicBezTo>
                <a:close/>
                <a:moveTo>
                  <a:pt x="461" y="461"/>
                </a:moveTo>
                <a:cubicBezTo>
                  <a:pt x="461" y="461"/>
                  <a:pt x="461" y="461"/>
                  <a:pt x="461" y="461"/>
                </a:cubicBezTo>
                <a:cubicBezTo>
                  <a:pt x="461" y="462"/>
                  <a:pt x="461" y="462"/>
                  <a:pt x="461" y="462"/>
                </a:cubicBezTo>
                <a:cubicBezTo>
                  <a:pt x="461" y="462"/>
                  <a:pt x="461" y="462"/>
                  <a:pt x="461" y="462"/>
                </a:cubicBezTo>
                <a:cubicBezTo>
                  <a:pt x="439" y="484"/>
                  <a:pt x="413" y="501"/>
                  <a:pt x="383" y="513"/>
                </a:cubicBezTo>
                <a:cubicBezTo>
                  <a:pt x="356" y="525"/>
                  <a:pt x="325" y="531"/>
                  <a:pt x="292" y="531"/>
                </a:cubicBezTo>
                <a:cubicBezTo>
                  <a:pt x="260" y="531"/>
                  <a:pt x="229" y="525"/>
                  <a:pt x="201" y="513"/>
                </a:cubicBezTo>
                <a:cubicBezTo>
                  <a:pt x="201" y="513"/>
                  <a:pt x="201" y="513"/>
                  <a:pt x="201" y="513"/>
                </a:cubicBezTo>
                <a:cubicBezTo>
                  <a:pt x="172" y="501"/>
                  <a:pt x="145" y="484"/>
                  <a:pt x="123" y="462"/>
                </a:cubicBezTo>
                <a:cubicBezTo>
                  <a:pt x="123" y="461"/>
                  <a:pt x="123" y="461"/>
                  <a:pt x="123" y="461"/>
                </a:cubicBezTo>
                <a:cubicBezTo>
                  <a:pt x="123" y="461"/>
                  <a:pt x="123" y="461"/>
                  <a:pt x="123" y="461"/>
                </a:cubicBezTo>
                <a:cubicBezTo>
                  <a:pt x="101" y="439"/>
                  <a:pt x="84" y="413"/>
                  <a:pt x="72" y="384"/>
                </a:cubicBezTo>
                <a:cubicBezTo>
                  <a:pt x="71" y="383"/>
                  <a:pt x="71" y="383"/>
                  <a:pt x="71" y="383"/>
                </a:cubicBezTo>
                <a:cubicBezTo>
                  <a:pt x="60" y="355"/>
                  <a:pt x="53" y="325"/>
                  <a:pt x="53" y="293"/>
                </a:cubicBezTo>
                <a:cubicBezTo>
                  <a:pt x="53" y="260"/>
                  <a:pt x="60" y="229"/>
                  <a:pt x="72" y="201"/>
                </a:cubicBezTo>
                <a:cubicBezTo>
                  <a:pt x="84" y="172"/>
                  <a:pt x="101" y="146"/>
                  <a:pt x="123" y="124"/>
                </a:cubicBezTo>
                <a:cubicBezTo>
                  <a:pt x="167" y="81"/>
                  <a:pt x="226" y="54"/>
                  <a:pt x="292" y="54"/>
                </a:cubicBezTo>
                <a:cubicBezTo>
                  <a:pt x="325" y="54"/>
                  <a:pt x="356" y="60"/>
                  <a:pt x="383" y="72"/>
                </a:cubicBezTo>
                <a:cubicBezTo>
                  <a:pt x="413" y="84"/>
                  <a:pt x="439" y="102"/>
                  <a:pt x="461" y="124"/>
                </a:cubicBezTo>
                <a:cubicBezTo>
                  <a:pt x="462" y="125"/>
                  <a:pt x="462" y="125"/>
                  <a:pt x="462" y="125"/>
                </a:cubicBezTo>
                <a:cubicBezTo>
                  <a:pt x="484" y="147"/>
                  <a:pt x="501" y="173"/>
                  <a:pt x="513" y="201"/>
                </a:cubicBezTo>
                <a:cubicBezTo>
                  <a:pt x="514" y="203"/>
                  <a:pt x="514" y="203"/>
                  <a:pt x="514" y="203"/>
                </a:cubicBezTo>
                <a:cubicBezTo>
                  <a:pt x="525" y="230"/>
                  <a:pt x="531" y="261"/>
                  <a:pt x="531" y="293"/>
                </a:cubicBezTo>
                <a:cubicBezTo>
                  <a:pt x="531" y="325"/>
                  <a:pt x="525" y="356"/>
                  <a:pt x="513" y="384"/>
                </a:cubicBezTo>
                <a:cubicBezTo>
                  <a:pt x="501" y="413"/>
                  <a:pt x="483" y="440"/>
                  <a:pt x="461" y="461"/>
                </a:cubicBezTo>
                <a:close/>
                <a:moveTo>
                  <a:pt x="219" y="118"/>
                </a:moveTo>
                <a:cubicBezTo>
                  <a:pt x="219" y="118"/>
                  <a:pt x="219" y="118"/>
                  <a:pt x="219" y="118"/>
                </a:cubicBezTo>
                <a:cubicBezTo>
                  <a:pt x="207" y="123"/>
                  <a:pt x="197" y="129"/>
                  <a:pt x="187" y="136"/>
                </a:cubicBezTo>
                <a:cubicBezTo>
                  <a:pt x="177" y="142"/>
                  <a:pt x="167" y="150"/>
                  <a:pt x="159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0" y="168"/>
                  <a:pt x="142" y="177"/>
                  <a:pt x="135" y="187"/>
                </a:cubicBezTo>
                <a:cubicBezTo>
                  <a:pt x="129" y="197"/>
                  <a:pt x="123" y="208"/>
                  <a:pt x="118" y="219"/>
                </a:cubicBezTo>
                <a:cubicBezTo>
                  <a:pt x="114" y="227"/>
                  <a:pt x="118" y="237"/>
                  <a:pt x="126" y="240"/>
                </a:cubicBezTo>
                <a:cubicBezTo>
                  <a:pt x="135" y="244"/>
                  <a:pt x="144" y="240"/>
                  <a:pt x="147" y="232"/>
                </a:cubicBezTo>
                <a:cubicBezTo>
                  <a:pt x="151" y="222"/>
                  <a:pt x="156" y="213"/>
                  <a:pt x="162" y="205"/>
                </a:cubicBezTo>
                <a:cubicBezTo>
                  <a:pt x="168" y="197"/>
                  <a:pt x="174" y="189"/>
                  <a:pt x="181" y="182"/>
                </a:cubicBezTo>
                <a:cubicBezTo>
                  <a:pt x="188" y="174"/>
                  <a:pt x="196" y="168"/>
                  <a:pt x="205" y="163"/>
                </a:cubicBezTo>
                <a:cubicBezTo>
                  <a:pt x="213" y="157"/>
                  <a:pt x="222" y="152"/>
                  <a:pt x="231" y="148"/>
                </a:cubicBezTo>
                <a:cubicBezTo>
                  <a:pt x="239" y="144"/>
                  <a:pt x="243" y="135"/>
                  <a:pt x="240" y="127"/>
                </a:cubicBezTo>
                <a:cubicBezTo>
                  <a:pt x="236" y="119"/>
                  <a:pt x="227" y="115"/>
                  <a:pt x="219" y="118"/>
                </a:cubicBezTo>
                <a:close/>
                <a:moveTo>
                  <a:pt x="465" y="277"/>
                </a:moveTo>
                <a:cubicBezTo>
                  <a:pt x="465" y="277"/>
                  <a:pt x="465" y="277"/>
                  <a:pt x="465" y="277"/>
                </a:cubicBezTo>
                <a:cubicBezTo>
                  <a:pt x="457" y="277"/>
                  <a:pt x="449" y="284"/>
                  <a:pt x="449" y="293"/>
                </a:cubicBezTo>
                <a:cubicBezTo>
                  <a:pt x="449" y="313"/>
                  <a:pt x="445" y="334"/>
                  <a:pt x="438" y="353"/>
                </a:cubicBezTo>
                <a:cubicBezTo>
                  <a:pt x="437" y="354"/>
                  <a:pt x="437" y="354"/>
                  <a:pt x="437" y="354"/>
                </a:cubicBezTo>
                <a:cubicBezTo>
                  <a:pt x="430" y="372"/>
                  <a:pt x="418" y="389"/>
                  <a:pt x="403" y="404"/>
                </a:cubicBezTo>
                <a:cubicBezTo>
                  <a:pt x="388" y="419"/>
                  <a:pt x="371" y="430"/>
                  <a:pt x="352" y="438"/>
                </a:cubicBezTo>
                <a:cubicBezTo>
                  <a:pt x="333" y="446"/>
                  <a:pt x="313" y="450"/>
                  <a:pt x="292" y="450"/>
                </a:cubicBezTo>
                <a:cubicBezTo>
                  <a:pt x="283" y="450"/>
                  <a:pt x="276" y="457"/>
                  <a:pt x="276" y="466"/>
                </a:cubicBezTo>
                <a:cubicBezTo>
                  <a:pt x="276" y="475"/>
                  <a:pt x="283" y="482"/>
                  <a:pt x="292" y="482"/>
                </a:cubicBezTo>
                <a:cubicBezTo>
                  <a:pt x="317" y="482"/>
                  <a:pt x="341" y="477"/>
                  <a:pt x="365" y="468"/>
                </a:cubicBezTo>
                <a:cubicBezTo>
                  <a:pt x="387" y="458"/>
                  <a:pt x="408" y="445"/>
                  <a:pt x="426" y="427"/>
                </a:cubicBezTo>
                <a:cubicBezTo>
                  <a:pt x="444" y="409"/>
                  <a:pt x="458" y="388"/>
                  <a:pt x="467" y="366"/>
                </a:cubicBezTo>
                <a:cubicBezTo>
                  <a:pt x="467" y="365"/>
                  <a:pt x="467" y="365"/>
                  <a:pt x="467" y="365"/>
                </a:cubicBezTo>
                <a:cubicBezTo>
                  <a:pt x="477" y="342"/>
                  <a:pt x="482" y="317"/>
                  <a:pt x="482" y="293"/>
                </a:cubicBezTo>
                <a:cubicBezTo>
                  <a:pt x="482" y="284"/>
                  <a:pt x="474" y="277"/>
                  <a:pt x="465" y="2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1"/>
          <p:cNvSpPr>
            <a:spLocks noEditPoints="1"/>
          </p:cNvSpPr>
          <p:nvPr/>
        </p:nvSpPr>
        <p:spPr bwMode="auto">
          <a:xfrm>
            <a:off x="5458486" y="1328601"/>
            <a:ext cx="547047" cy="491098"/>
          </a:xfrm>
          <a:custGeom>
            <a:avLst/>
            <a:gdLst>
              <a:gd name="T0" fmla="*/ 333 w 704"/>
              <a:gd name="T1" fmla="*/ 621 h 632"/>
              <a:gd name="T2" fmla="*/ 67 w 704"/>
              <a:gd name="T3" fmla="*/ 355 h 632"/>
              <a:gd name="T4" fmla="*/ 9 w 704"/>
              <a:gd name="T5" fmla="*/ 258 h 632"/>
              <a:gd name="T6" fmla="*/ 13 w 704"/>
              <a:gd name="T7" fmla="*/ 150 h 632"/>
              <a:gd name="T8" fmla="*/ 67 w 704"/>
              <a:gd name="T9" fmla="*/ 65 h 632"/>
              <a:gd name="T10" fmla="*/ 154 w 704"/>
              <a:gd name="T11" fmla="*/ 12 h 632"/>
              <a:gd name="T12" fmla="*/ 265 w 704"/>
              <a:gd name="T13" fmla="*/ 9 h 632"/>
              <a:gd name="T14" fmla="*/ 352 w 704"/>
              <a:gd name="T15" fmla="*/ 55 h 632"/>
              <a:gd name="T16" fmla="*/ 439 w 704"/>
              <a:gd name="T17" fmla="*/ 9 h 632"/>
              <a:gd name="T18" fmla="*/ 550 w 704"/>
              <a:gd name="T19" fmla="*/ 12 h 632"/>
              <a:gd name="T20" fmla="*/ 637 w 704"/>
              <a:gd name="T21" fmla="*/ 65 h 632"/>
              <a:gd name="T22" fmla="*/ 691 w 704"/>
              <a:gd name="T23" fmla="*/ 151 h 632"/>
              <a:gd name="T24" fmla="*/ 691 w 704"/>
              <a:gd name="T25" fmla="*/ 151 h 632"/>
              <a:gd name="T26" fmla="*/ 695 w 704"/>
              <a:gd name="T27" fmla="*/ 258 h 632"/>
              <a:gd name="T28" fmla="*/ 637 w 704"/>
              <a:gd name="T29" fmla="*/ 355 h 632"/>
              <a:gd name="T30" fmla="*/ 636 w 704"/>
              <a:gd name="T31" fmla="*/ 356 h 632"/>
              <a:gd name="T32" fmla="*/ 371 w 704"/>
              <a:gd name="T33" fmla="*/ 621 h 632"/>
              <a:gd name="T34" fmla="*/ 333 w 704"/>
              <a:gd name="T35" fmla="*/ 621 h 632"/>
              <a:gd name="T36" fmla="*/ 384 w 704"/>
              <a:gd name="T37" fmla="*/ 99 h 632"/>
              <a:gd name="T38" fmla="*/ 384 w 704"/>
              <a:gd name="T39" fmla="*/ 99 h 632"/>
              <a:gd name="T40" fmla="*/ 298 w 704"/>
              <a:gd name="T41" fmla="*/ 184 h 632"/>
              <a:gd name="T42" fmla="*/ 275 w 704"/>
              <a:gd name="T43" fmla="*/ 184 h 632"/>
              <a:gd name="T44" fmla="*/ 275 w 704"/>
              <a:gd name="T45" fmla="*/ 161 h 632"/>
              <a:gd name="T46" fmla="*/ 330 w 704"/>
              <a:gd name="T47" fmla="*/ 107 h 632"/>
              <a:gd name="T48" fmla="*/ 329 w 704"/>
              <a:gd name="T49" fmla="*/ 106 h 632"/>
              <a:gd name="T50" fmla="*/ 251 w 704"/>
              <a:gd name="T51" fmla="*/ 61 h 632"/>
              <a:gd name="T52" fmla="*/ 170 w 704"/>
              <a:gd name="T53" fmla="*/ 63 h 632"/>
              <a:gd name="T54" fmla="*/ 105 w 704"/>
              <a:gd name="T55" fmla="*/ 103 h 632"/>
              <a:gd name="T56" fmla="*/ 64 w 704"/>
              <a:gd name="T57" fmla="*/ 167 h 632"/>
              <a:gd name="T58" fmla="*/ 61 w 704"/>
              <a:gd name="T59" fmla="*/ 244 h 632"/>
              <a:gd name="T60" fmla="*/ 105 w 704"/>
              <a:gd name="T61" fmla="*/ 317 h 632"/>
              <a:gd name="T62" fmla="*/ 352 w 704"/>
              <a:gd name="T63" fmla="*/ 564 h 632"/>
              <a:gd name="T64" fmla="*/ 598 w 704"/>
              <a:gd name="T65" fmla="*/ 318 h 632"/>
              <a:gd name="T66" fmla="*/ 599 w 704"/>
              <a:gd name="T67" fmla="*/ 317 h 632"/>
              <a:gd name="T68" fmla="*/ 643 w 704"/>
              <a:gd name="T69" fmla="*/ 244 h 632"/>
              <a:gd name="T70" fmla="*/ 640 w 704"/>
              <a:gd name="T71" fmla="*/ 167 h 632"/>
              <a:gd name="T72" fmla="*/ 640 w 704"/>
              <a:gd name="T73" fmla="*/ 167 h 632"/>
              <a:gd name="T74" fmla="*/ 600 w 704"/>
              <a:gd name="T75" fmla="*/ 103 h 632"/>
              <a:gd name="T76" fmla="*/ 534 w 704"/>
              <a:gd name="T77" fmla="*/ 63 h 632"/>
              <a:gd name="T78" fmla="*/ 453 w 704"/>
              <a:gd name="T79" fmla="*/ 61 h 632"/>
              <a:gd name="T80" fmla="*/ 384 w 704"/>
              <a:gd name="T81" fmla="*/ 99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04" h="632">
                <a:moveTo>
                  <a:pt x="333" y="621"/>
                </a:moveTo>
                <a:cubicBezTo>
                  <a:pt x="67" y="355"/>
                  <a:pt x="67" y="355"/>
                  <a:pt x="67" y="355"/>
                </a:cubicBezTo>
                <a:cubicBezTo>
                  <a:pt x="39" y="327"/>
                  <a:pt x="19" y="294"/>
                  <a:pt x="9" y="258"/>
                </a:cubicBezTo>
                <a:cubicBezTo>
                  <a:pt x="0" y="224"/>
                  <a:pt x="1" y="188"/>
                  <a:pt x="13" y="150"/>
                </a:cubicBezTo>
                <a:cubicBezTo>
                  <a:pt x="24" y="118"/>
                  <a:pt x="43" y="89"/>
                  <a:pt x="67" y="65"/>
                </a:cubicBezTo>
                <a:cubicBezTo>
                  <a:pt x="91" y="41"/>
                  <a:pt x="121" y="23"/>
                  <a:pt x="154" y="12"/>
                </a:cubicBezTo>
                <a:cubicBezTo>
                  <a:pt x="192" y="0"/>
                  <a:pt x="230" y="0"/>
                  <a:pt x="265" y="9"/>
                </a:cubicBezTo>
                <a:cubicBezTo>
                  <a:pt x="296" y="17"/>
                  <a:pt x="326" y="33"/>
                  <a:pt x="352" y="55"/>
                </a:cubicBezTo>
                <a:cubicBezTo>
                  <a:pt x="378" y="34"/>
                  <a:pt x="408" y="17"/>
                  <a:pt x="439" y="9"/>
                </a:cubicBezTo>
                <a:cubicBezTo>
                  <a:pt x="475" y="0"/>
                  <a:pt x="512" y="0"/>
                  <a:pt x="550" y="12"/>
                </a:cubicBezTo>
                <a:cubicBezTo>
                  <a:pt x="583" y="23"/>
                  <a:pt x="613" y="41"/>
                  <a:pt x="637" y="65"/>
                </a:cubicBezTo>
                <a:cubicBezTo>
                  <a:pt x="661" y="89"/>
                  <a:pt x="680" y="118"/>
                  <a:pt x="691" y="151"/>
                </a:cubicBezTo>
                <a:cubicBezTo>
                  <a:pt x="691" y="151"/>
                  <a:pt x="691" y="151"/>
                  <a:pt x="691" y="151"/>
                </a:cubicBezTo>
                <a:cubicBezTo>
                  <a:pt x="704" y="188"/>
                  <a:pt x="704" y="224"/>
                  <a:pt x="695" y="258"/>
                </a:cubicBezTo>
                <a:cubicBezTo>
                  <a:pt x="685" y="294"/>
                  <a:pt x="665" y="327"/>
                  <a:pt x="637" y="355"/>
                </a:cubicBezTo>
                <a:cubicBezTo>
                  <a:pt x="636" y="356"/>
                  <a:pt x="636" y="356"/>
                  <a:pt x="636" y="356"/>
                </a:cubicBezTo>
                <a:cubicBezTo>
                  <a:pt x="371" y="621"/>
                  <a:pt x="371" y="621"/>
                  <a:pt x="371" y="621"/>
                </a:cubicBezTo>
                <a:cubicBezTo>
                  <a:pt x="361" y="632"/>
                  <a:pt x="344" y="632"/>
                  <a:pt x="333" y="621"/>
                </a:cubicBezTo>
                <a:close/>
                <a:moveTo>
                  <a:pt x="384" y="99"/>
                </a:moveTo>
                <a:cubicBezTo>
                  <a:pt x="384" y="99"/>
                  <a:pt x="384" y="99"/>
                  <a:pt x="384" y="99"/>
                </a:cubicBezTo>
                <a:cubicBezTo>
                  <a:pt x="298" y="184"/>
                  <a:pt x="298" y="184"/>
                  <a:pt x="298" y="184"/>
                </a:cubicBezTo>
                <a:cubicBezTo>
                  <a:pt x="292" y="190"/>
                  <a:pt x="282" y="190"/>
                  <a:pt x="275" y="184"/>
                </a:cubicBezTo>
                <a:cubicBezTo>
                  <a:pt x="269" y="178"/>
                  <a:pt x="269" y="167"/>
                  <a:pt x="275" y="161"/>
                </a:cubicBezTo>
                <a:cubicBezTo>
                  <a:pt x="330" y="107"/>
                  <a:pt x="330" y="107"/>
                  <a:pt x="330" y="107"/>
                </a:cubicBezTo>
                <a:cubicBezTo>
                  <a:pt x="329" y="106"/>
                  <a:pt x="329" y="106"/>
                  <a:pt x="329" y="106"/>
                </a:cubicBezTo>
                <a:cubicBezTo>
                  <a:pt x="306" y="84"/>
                  <a:pt x="280" y="69"/>
                  <a:pt x="251" y="61"/>
                </a:cubicBezTo>
                <a:cubicBezTo>
                  <a:pt x="226" y="54"/>
                  <a:pt x="198" y="55"/>
                  <a:pt x="170" y="63"/>
                </a:cubicBezTo>
                <a:cubicBezTo>
                  <a:pt x="146" y="71"/>
                  <a:pt x="123" y="85"/>
                  <a:pt x="105" y="103"/>
                </a:cubicBezTo>
                <a:cubicBezTo>
                  <a:pt x="86" y="121"/>
                  <a:pt x="72" y="143"/>
                  <a:pt x="64" y="167"/>
                </a:cubicBezTo>
                <a:cubicBezTo>
                  <a:pt x="55" y="194"/>
                  <a:pt x="55" y="220"/>
                  <a:pt x="61" y="244"/>
                </a:cubicBezTo>
                <a:cubicBezTo>
                  <a:pt x="68" y="271"/>
                  <a:pt x="84" y="295"/>
                  <a:pt x="105" y="317"/>
                </a:cubicBezTo>
                <a:cubicBezTo>
                  <a:pt x="352" y="564"/>
                  <a:pt x="352" y="564"/>
                  <a:pt x="352" y="564"/>
                </a:cubicBezTo>
                <a:cubicBezTo>
                  <a:pt x="598" y="318"/>
                  <a:pt x="598" y="318"/>
                  <a:pt x="598" y="318"/>
                </a:cubicBezTo>
                <a:cubicBezTo>
                  <a:pt x="599" y="317"/>
                  <a:pt x="599" y="317"/>
                  <a:pt x="599" y="317"/>
                </a:cubicBezTo>
                <a:cubicBezTo>
                  <a:pt x="621" y="295"/>
                  <a:pt x="636" y="271"/>
                  <a:pt x="643" y="244"/>
                </a:cubicBezTo>
                <a:cubicBezTo>
                  <a:pt x="650" y="220"/>
                  <a:pt x="649" y="194"/>
                  <a:pt x="640" y="167"/>
                </a:cubicBezTo>
                <a:cubicBezTo>
                  <a:pt x="640" y="167"/>
                  <a:pt x="640" y="167"/>
                  <a:pt x="640" y="167"/>
                </a:cubicBezTo>
                <a:cubicBezTo>
                  <a:pt x="632" y="143"/>
                  <a:pt x="618" y="121"/>
                  <a:pt x="600" y="103"/>
                </a:cubicBezTo>
                <a:cubicBezTo>
                  <a:pt x="581" y="85"/>
                  <a:pt x="559" y="71"/>
                  <a:pt x="534" y="63"/>
                </a:cubicBezTo>
                <a:cubicBezTo>
                  <a:pt x="507" y="55"/>
                  <a:pt x="479" y="55"/>
                  <a:pt x="453" y="61"/>
                </a:cubicBezTo>
                <a:cubicBezTo>
                  <a:pt x="428" y="68"/>
                  <a:pt x="405" y="81"/>
                  <a:pt x="384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797467" y="1197704"/>
            <a:ext cx="420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会议直播、手术直播、会议会务</a:t>
            </a:r>
            <a:endParaRPr lang="zh-CN" altLang="en-US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24632" y="2094329"/>
            <a:ext cx="2108468" cy="2468548"/>
            <a:chOff x="1124632" y="2245224"/>
            <a:chExt cx="2108468" cy="2468548"/>
          </a:xfrm>
        </p:grpSpPr>
        <p:grpSp>
          <p:nvGrpSpPr>
            <p:cNvPr id="6" name="Группа 358"/>
            <p:cNvGrpSpPr/>
            <p:nvPr/>
          </p:nvGrpSpPr>
          <p:grpSpPr>
            <a:xfrm>
              <a:off x="1989483" y="2245224"/>
              <a:ext cx="398797" cy="569810"/>
              <a:chOff x="5905500" y="3163888"/>
              <a:chExt cx="1828800" cy="2613025"/>
            </a:xfrm>
            <a:solidFill>
              <a:schemeClr val="bg1"/>
            </a:solidFill>
          </p:grpSpPr>
          <p:sp>
            <p:nvSpPr>
              <p:cNvPr id="12" name="Freeform 319"/>
              <p:cNvSpPr>
                <a:spLocks noEditPoints="1"/>
              </p:cNvSpPr>
              <p:nvPr/>
            </p:nvSpPr>
            <p:spPr bwMode="auto">
              <a:xfrm>
                <a:off x="6313488" y="3163888"/>
                <a:ext cx="1011238" cy="2411412"/>
              </a:xfrm>
              <a:custGeom>
                <a:avLst/>
                <a:gdLst>
                  <a:gd name="T0" fmla="*/ 576 w 1273"/>
                  <a:gd name="T1" fmla="*/ 371 h 3038"/>
                  <a:gd name="T2" fmla="*/ 476 w 1273"/>
                  <a:gd name="T3" fmla="*/ 529 h 3038"/>
                  <a:gd name="T4" fmla="*/ 378 w 1273"/>
                  <a:gd name="T5" fmla="*/ 737 h 3038"/>
                  <a:gd name="T6" fmla="*/ 391 w 1273"/>
                  <a:gd name="T7" fmla="*/ 915 h 3038"/>
                  <a:gd name="T8" fmla="*/ 629 w 1273"/>
                  <a:gd name="T9" fmla="*/ 932 h 3038"/>
                  <a:gd name="T10" fmla="*/ 832 w 1273"/>
                  <a:gd name="T11" fmla="*/ 920 h 3038"/>
                  <a:gd name="T12" fmla="*/ 926 w 1273"/>
                  <a:gd name="T13" fmla="*/ 815 h 3038"/>
                  <a:gd name="T14" fmla="*/ 832 w 1273"/>
                  <a:gd name="T15" fmla="*/ 591 h 3038"/>
                  <a:gd name="T16" fmla="*/ 731 w 1273"/>
                  <a:gd name="T17" fmla="*/ 417 h 3038"/>
                  <a:gd name="T18" fmla="*/ 638 w 1273"/>
                  <a:gd name="T19" fmla="*/ 291 h 3038"/>
                  <a:gd name="T20" fmla="*/ 643 w 1273"/>
                  <a:gd name="T21" fmla="*/ 6 h 3038"/>
                  <a:gd name="T22" fmla="*/ 678 w 1273"/>
                  <a:gd name="T23" fmla="*/ 36 h 3038"/>
                  <a:gd name="T24" fmla="*/ 736 w 1273"/>
                  <a:gd name="T25" fmla="*/ 93 h 3038"/>
                  <a:gd name="T26" fmla="*/ 810 w 1273"/>
                  <a:gd name="T27" fmla="*/ 180 h 3038"/>
                  <a:gd name="T28" fmla="*/ 895 w 1273"/>
                  <a:gd name="T29" fmla="*/ 296 h 3038"/>
                  <a:gd name="T30" fmla="*/ 985 w 1273"/>
                  <a:gd name="T31" fmla="*/ 444 h 3038"/>
                  <a:gd name="T32" fmla="*/ 1072 w 1273"/>
                  <a:gd name="T33" fmla="*/ 625 h 3038"/>
                  <a:gd name="T34" fmla="*/ 1151 w 1273"/>
                  <a:gd name="T35" fmla="*/ 839 h 3038"/>
                  <a:gd name="T36" fmla="*/ 1215 w 1273"/>
                  <a:gd name="T37" fmla="*/ 1088 h 3038"/>
                  <a:gd name="T38" fmla="*/ 1258 w 1273"/>
                  <a:gd name="T39" fmla="*/ 1374 h 3038"/>
                  <a:gd name="T40" fmla="*/ 1273 w 1273"/>
                  <a:gd name="T41" fmla="*/ 1698 h 3038"/>
                  <a:gd name="T42" fmla="*/ 1258 w 1273"/>
                  <a:gd name="T43" fmla="*/ 2026 h 3038"/>
                  <a:gd name="T44" fmla="*/ 1214 w 1273"/>
                  <a:gd name="T45" fmla="*/ 2314 h 3038"/>
                  <a:gd name="T46" fmla="*/ 1146 w 1273"/>
                  <a:gd name="T47" fmla="*/ 2556 h 3038"/>
                  <a:gd name="T48" fmla="*/ 1054 w 1273"/>
                  <a:gd name="T49" fmla="*/ 2754 h 3038"/>
                  <a:gd name="T50" fmla="*/ 945 w 1273"/>
                  <a:gd name="T51" fmla="*/ 2903 h 3038"/>
                  <a:gd name="T52" fmla="*/ 821 w 1273"/>
                  <a:gd name="T53" fmla="*/ 3001 h 3038"/>
                  <a:gd name="T54" fmla="*/ 732 w 1273"/>
                  <a:gd name="T55" fmla="*/ 2259 h 3038"/>
                  <a:gd name="T56" fmla="*/ 710 w 1273"/>
                  <a:gd name="T57" fmla="*/ 2201 h 3038"/>
                  <a:gd name="T58" fmla="*/ 658 w 1273"/>
                  <a:gd name="T59" fmla="*/ 2168 h 3038"/>
                  <a:gd name="T60" fmla="*/ 595 w 1273"/>
                  <a:gd name="T61" fmla="*/ 2175 h 3038"/>
                  <a:gd name="T62" fmla="*/ 552 w 1273"/>
                  <a:gd name="T63" fmla="*/ 2218 h 3038"/>
                  <a:gd name="T64" fmla="*/ 541 w 1273"/>
                  <a:gd name="T65" fmla="*/ 3038 h 3038"/>
                  <a:gd name="T66" fmla="*/ 410 w 1273"/>
                  <a:gd name="T67" fmla="*/ 2975 h 3038"/>
                  <a:gd name="T68" fmla="*/ 289 w 1273"/>
                  <a:gd name="T69" fmla="*/ 2859 h 3038"/>
                  <a:gd name="T70" fmla="*/ 186 w 1273"/>
                  <a:gd name="T71" fmla="*/ 2693 h 3038"/>
                  <a:gd name="T72" fmla="*/ 103 w 1273"/>
                  <a:gd name="T73" fmla="*/ 2480 h 3038"/>
                  <a:gd name="T74" fmla="*/ 42 w 1273"/>
                  <a:gd name="T75" fmla="*/ 2223 h 3038"/>
                  <a:gd name="T76" fmla="*/ 7 w 1273"/>
                  <a:gd name="T77" fmla="*/ 1922 h 3038"/>
                  <a:gd name="T78" fmla="*/ 2 w 1273"/>
                  <a:gd name="T79" fmla="*/ 1587 h 3038"/>
                  <a:gd name="T80" fmla="*/ 28 w 1273"/>
                  <a:gd name="T81" fmla="*/ 1279 h 3038"/>
                  <a:gd name="T82" fmla="*/ 78 w 1273"/>
                  <a:gd name="T83" fmla="*/ 1006 h 3038"/>
                  <a:gd name="T84" fmla="*/ 148 w 1273"/>
                  <a:gd name="T85" fmla="*/ 770 h 3038"/>
                  <a:gd name="T86" fmla="*/ 229 w 1273"/>
                  <a:gd name="T87" fmla="*/ 566 h 3038"/>
                  <a:gd name="T88" fmla="*/ 318 w 1273"/>
                  <a:gd name="T89" fmla="*/ 396 h 3038"/>
                  <a:gd name="T90" fmla="*/ 406 w 1273"/>
                  <a:gd name="T91" fmla="*/ 258 h 3038"/>
                  <a:gd name="T92" fmla="*/ 489 w 1273"/>
                  <a:gd name="T93" fmla="*/ 151 h 3038"/>
                  <a:gd name="T94" fmla="*/ 559 w 1273"/>
                  <a:gd name="T95" fmla="*/ 73 h 3038"/>
                  <a:gd name="T96" fmla="*/ 609 w 1273"/>
                  <a:gd name="T97" fmla="*/ 24 h 3038"/>
                  <a:gd name="T98" fmla="*/ 635 w 1273"/>
                  <a:gd name="T99" fmla="*/ 1 h 3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73" h="3038">
                    <a:moveTo>
                      <a:pt x="638" y="291"/>
                    </a:moveTo>
                    <a:lnTo>
                      <a:pt x="608" y="328"/>
                    </a:lnTo>
                    <a:lnTo>
                      <a:pt x="576" y="371"/>
                    </a:lnTo>
                    <a:lnTo>
                      <a:pt x="543" y="419"/>
                    </a:lnTo>
                    <a:lnTo>
                      <a:pt x="510" y="471"/>
                    </a:lnTo>
                    <a:lnTo>
                      <a:pt x="476" y="529"/>
                    </a:lnTo>
                    <a:lnTo>
                      <a:pt x="444" y="594"/>
                    </a:lnTo>
                    <a:lnTo>
                      <a:pt x="411" y="662"/>
                    </a:lnTo>
                    <a:lnTo>
                      <a:pt x="378" y="737"/>
                    </a:lnTo>
                    <a:lnTo>
                      <a:pt x="348" y="818"/>
                    </a:lnTo>
                    <a:lnTo>
                      <a:pt x="319" y="904"/>
                    </a:lnTo>
                    <a:lnTo>
                      <a:pt x="391" y="915"/>
                    </a:lnTo>
                    <a:lnTo>
                      <a:pt x="468" y="925"/>
                    </a:lnTo>
                    <a:lnTo>
                      <a:pt x="547" y="930"/>
                    </a:lnTo>
                    <a:lnTo>
                      <a:pt x="629" y="932"/>
                    </a:lnTo>
                    <a:lnTo>
                      <a:pt x="698" y="931"/>
                    </a:lnTo>
                    <a:lnTo>
                      <a:pt x="766" y="927"/>
                    </a:lnTo>
                    <a:lnTo>
                      <a:pt x="832" y="920"/>
                    </a:lnTo>
                    <a:lnTo>
                      <a:pt x="894" y="912"/>
                    </a:lnTo>
                    <a:lnTo>
                      <a:pt x="955" y="901"/>
                    </a:lnTo>
                    <a:lnTo>
                      <a:pt x="926" y="815"/>
                    </a:lnTo>
                    <a:lnTo>
                      <a:pt x="896" y="735"/>
                    </a:lnTo>
                    <a:lnTo>
                      <a:pt x="865" y="660"/>
                    </a:lnTo>
                    <a:lnTo>
                      <a:pt x="832" y="591"/>
                    </a:lnTo>
                    <a:lnTo>
                      <a:pt x="798" y="527"/>
                    </a:lnTo>
                    <a:lnTo>
                      <a:pt x="765" y="470"/>
                    </a:lnTo>
                    <a:lnTo>
                      <a:pt x="731" y="417"/>
                    </a:lnTo>
                    <a:lnTo>
                      <a:pt x="699" y="370"/>
                    </a:lnTo>
                    <a:lnTo>
                      <a:pt x="667" y="328"/>
                    </a:lnTo>
                    <a:lnTo>
                      <a:pt x="638" y="291"/>
                    </a:lnTo>
                    <a:close/>
                    <a:moveTo>
                      <a:pt x="636" y="0"/>
                    </a:moveTo>
                    <a:lnTo>
                      <a:pt x="638" y="1"/>
                    </a:lnTo>
                    <a:lnTo>
                      <a:pt x="643" y="6"/>
                    </a:lnTo>
                    <a:lnTo>
                      <a:pt x="652" y="12"/>
                    </a:lnTo>
                    <a:lnTo>
                      <a:pt x="664" y="23"/>
                    </a:lnTo>
                    <a:lnTo>
                      <a:pt x="678" y="36"/>
                    </a:lnTo>
                    <a:lnTo>
                      <a:pt x="695" y="52"/>
                    </a:lnTo>
                    <a:lnTo>
                      <a:pt x="714" y="72"/>
                    </a:lnTo>
                    <a:lnTo>
                      <a:pt x="736" y="93"/>
                    </a:lnTo>
                    <a:lnTo>
                      <a:pt x="760" y="119"/>
                    </a:lnTo>
                    <a:lnTo>
                      <a:pt x="784" y="148"/>
                    </a:lnTo>
                    <a:lnTo>
                      <a:pt x="810" y="180"/>
                    </a:lnTo>
                    <a:lnTo>
                      <a:pt x="838" y="215"/>
                    </a:lnTo>
                    <a:lnTo>
                      <a:pt x="867" y="254"/>
                    </a:lnTo>
                    <a:lnTo>
                      <a:pt x="895" y="296"/>
                    </a:lnTo>
                    <a:lnTo>
                      <a:pt x="925" y="342"/>
                    </a:lnTo>
                    <a:lnTo>
                      <a:pt x="955" y="391"/>
                    </a:lnTo>
                    <a:lnTo>
                      <a:pt x="985" y="444"/>
                    </a:lnTo>
                    <a:lnTo>
                      <a:pt x="1014" y="501"/>
                    </a:lnTo>
                    <a:lnTo>
                      <a:pt x="1044" y="560"/>
                    </a:lnTo>
                    <a:lnTo>
                      <a:pt x="1072" y="625"/>
                    </a:lnTo>
                    <a:lnTo>
                      <a:pt x="1099" y="692"/>
                    </a:lnTo>
                    <a:lnTo>
                      <a:pt x="1125" y="764"/>
                    </a:lnTo>
                    <a:lnTo>
                      <a:pt x="1151" y="839"/>
                    </a:lnTo>
                    <a:lnTo>
                      <a:pt x="1173" y="917"/>
                    </a:lnTo>
                    <a:lnTo>
                      <a:pt x="1195" y="1001"/>
                    </a:lnTo>
                    <a:lnTo>
                      <a:pt x="1215" y="1088"/>
                    </a:lnTo>
                    <a:lnTo>
                      <a:pt x="1231" y="1179"/>
                    </a:lnTo>
                    <a:lnTo>
                      <a:pt x="1246" y="1275"/>
                    </a:lnTo>
                    <a:lnTo>
                      <a:pt x="1258" y="1374"/>
                    </a:lnTo>
                    <a:lnTo>
                      <a:pt x="1266" y="1478"/>
                    </a:lnTo>
                    <a:lnTo>
                      <a:pt x="1271" y="1586"/>
                    </a:lnTo>
                    <a:lnTo>
                      <a:pt x="1273" y="1698"/>
                    </a:lnTo>
                    <a:lnTo>
                      <a:pt x="1271" y="1812"/>
                    </a:lnTo>
                    <a:lnTo>
                      <a:pt x="1266" y="1922"/>
                    </a:lnTo>
                    <a:lnTo>
                      <a:pt x="1258" y="2026"/>
                    </a:lnTo>
                    <a:lnTo>
                      <a:pt x="1247" y="2126"/>
                    </a:lnTo>
                    <a:lnTo>
                      <a:pt x="1231" y="2223"/>
                    </a:lnTo>
                    <a:lnTo>
                      <a:pt x="1214" y="2314"/>
                    </a:lnTo>
                    <a:lnTo>
                      <a:pt x="1194" y="2400"/>
                    </a:lnTo>
                    <a:lnTo>
                      <a:pt x="1170" y="2480"/>
                    </a:lnTo>
                    <a:lnTo>
                      <a:pt x="1146" y="2556"/>
                    </a:lnTo>
                    <a:lnTo>
                      <a:pt x="1117" y="2628"/>
                    </a:lnTo>
                    <a:lnTo>
                      <a:pt x="1087" y="2693"/>
                    </a:lnTo>
                    <a:lnTo>
                      <a:pt x="1054" y="2754"/>
                    </a:lnTo>
                    <a:lnTo>
                      <a:pt x="1020" y="2809"/>
                    </a:lnTo>
                    <a:lnTo>
                      <a:pt x="984" y="2859"/>
                    </a:lnTo>
                    <a:lnTo>
                      <a:pt x="945" y="2903"/>
                    </a:lnTo>
                    <a:lnTo>
                      <a:pt x="906" y="2942"/>
                    </a:lnTo>
                    <a:lnTo>
                      <a:pt x="864" y="2975"/>
                    </a:lnTo>
                    <a:lnTo>
                      <a:pt x="821" y="3001"/>
                    </a:lnTo>
                    <a:lnTo>
                      <a:pt x="777" y="3023"/>
                    </a:lnTo>
                    <a:lnTo>
                      <a:pt x="732" y="3038"/>
                    </a:lnTo>
                    <a:lnTo>
                      <a:pt x="732" y="2259"/>
                    </a:lnTo>
                    <a:lnTo>
                      <a:pt x="729" y="2238"/>
                    </a:lnTo>
                    <a:lnTo>
                      <a:pt x="721" y="2218"/>
                    </a:lnTo>
                    <a:lnTo>
                      <a:pt x="710" y="2201"/>
                    </a:lnTo>
                    <a:lnTo>
                      <a:pt x="696" y="2186"/>
                    </a:lnTo>
                    <a:lnTo>
                      <a:pt x="678" y="2175"/>
                    </a:lnTo>
                    <a:lnTo>
                      <a:pt x="658" y="2168"/>
                    </a:lnTo>
                    <a:lnTo>
                      <a:pt x="636" y="2165"/>
                    </a:lnTo>
                    <a:lnTo>
                      <a:pt x="614" y="2168"/>
                    </a:lnTo>
                    <a:lnTo>
                      <a:pt x="595" y="2175"/>
                    </a:lnTo>
                    <a:lnTo>
                      <a:pt x="577" y="2186"/>
                    </a:lnTo>
                    <a:lnTo>
                      <a:pt x="563" y="2201"/>
                    </a:lnTo>
                    <a:lnTo>
                      <a:pt x="552" y="2218"/>
                    </a:lnTo>
                    <a:lnTo>
                      <a:pt x="544" y="2238"/>
                    </a:lnTo>
                    <a:lnTo>
                      <a:pt x="541" y="2259"/>
                    </a:lnTo>
                    <a:lnTo>
                      <a:pt x="541" y="3038"/>
                    </a:lnTo>
                    <a:lnTo>
                      <a:pt x="496" y="3023"/>
                    </a:lnTo>
                    <a:lnTo>
                      <a:pt x="452" y="3001"/>
                    </a:lnTo>
                    <a:lnTo>
                      <a:pt x="410" y="2975"/>
                    </a:lnTo>
                    <a:lnTo>
                      <a:pt x="367" y="2942"/>
                    </a:lnTo>
                    <a:lnTo>
                      <a:pt x="328" y="2903"/>
                    </a:lnTo>
                    <a:lnTo>
                      <a:pt x="289" y="2859"/>
                    </a:lnTo>
                    <a:lnTo>
                      <a:pt x="253" y="2809"/>
                    </a:lnTo>
                    <a:lnTo>
                      <a:pt x="219" y="2754"/>
                    </a:lnTo>
                    <a:lnTo>
                      <a:pt x="186" y="2693"/>
                    </a:lnTo>
                    <a:lnTo>
                      <a:pt x="156" y="2628"/>
                    </a:lnTo>
                    <a:lnTo>
                      <a:pt x="127" y="2556"/>
                    </a:lnTo>
                    <a:lnTo>
                      <a:pt x="103" y="2480"/>
                    </a:lnTo>
                    <a:lnTo>
                      <a:pt x="79" y="2400"/>
                    </a:lnTo>
                    <a:lnTo>
                      <a:pt x="59" y="2314"/>
                    </a:lnTo>
                    <a:lnTo>
                      <a:pt x="42" y="2223"/>
                    </a:lnTo>
                    <a:lnTo>
                      <a:pt x="27" y="2126"/>
                    </a:lnTo>
                    <a:lnTo>
                      <a:pt x="15" y="2026"/>
                    </a:lnTo>
                    <a:lnTo>
                      <a:pt x="7" y="1922"/>
                    </a:lnTo>
                    <a:lnTo>
                      <a:pt x="2" y="1812"/>
                    </a:lnTo>
                    <a:lnTo>
                      <a:pt x="0" y="1698"/>
                    </a:lnTo>
                    <a:lnTo>
                      <a:pt x="2" y="1587"/>
                    </a:lnTo>
                    <a:lnTo>
                      <a:pt x="7" y="1480"/>
                    </a:lnTo>
                    <a:lnTo>
                      <a:pt x="15" y="1377"/>
                    </a:lnTo>
                    <a:lnTo>
                      <a:pt x="28" y="1279"/>
                    </a:lnTo>
                    <a:lnTo>
                      <a:pt x="42" y="1184"/>
                    </a:lnTo>
                    <a:lnTo>
                      <a:pt x="58" y="1093"/>
                    </a:lnTo>
                    <a:lnTo>
                      <a:pt x="78" y="1006"/>
                    </a:lnTo>
                    <a:lnTo>
                      <a:pt x="100" y="924"/>
                    </a:lnTo>
                    <a:lnTo>
                      <a:pt x="122" y="845"/>
                    </a:lnTo>
                    <a:lnTo>
                      <a:pt x="148" y="770"/>
                    </a:lnTo>
                    <a:lnTo>
                      <a:pt x="174" y="698"/>
                    </a:lnTo>
                    <a:lnTo>
                      <a:pt x="202" y="631"/>
                    </a:lnTo>
                    <a:lnTo>
                      <a:pt x="229" y="566"/>
                    </a:lnTo>
                    <a:lnTo>
                      <a:pt x="259" y="507"/>
                    </a:lnTo>
                    <a:lnTo>
                      <a:pt x="288" y="450"/>
                    </a:lnTo>
                    <a:lnTo>
                      <a:pt x="318" y="396"/>
                    </a:lnTo>
                    <a:lnTo>
                      <a:pt x="348" y="347"/>
                    </a:lnTo>
                    <a:lnTo>
                      <a:pt x="378" y="301"/>
                    </a:lnTo>
                    <a:lnTo>
                      <a:pt x="406" y="258"/>
                    </a:lnTo>
                    <a:lnTo>
                      <a:pt x="435" y="219"/>
                    </a:lnTo>
                    <a:lnTo>
                      <a:pt x="462" y="183"/>
                    </a:lnTo>
                    <a:lnTo>
                      <a:pt x="489" y="151"/>
                    </a:lnTo>
                    <a:lnTo>
                      <a:pt x="514" y="122"/>
                    </a:lnTo>
                    <a:lnTo>
                      <a:pt x="537" y="95"/>
                    </a:lnTo>
                    <a:lnTo>
                      <a:pt x="559" y="73"/>
                    </a:lnTo>
                    <a:lnTo>
                      <a:pt x="577" y="53"/>
                    </a:lnTo>
                    <a:lnTo>
                      <a:pt x="595" y="37"/>
                    </a:lnTo>
                    <a:lnTo>
                      <a:pt x="609" y="24"/>
                    </a:lnTo>
                    <a:lnTo>
                      <a:pt x="621" y="13"/>
                    </a:lnTo>
                    <a:lnTo>
                      <a:pt x="629" y="6"/>
                    </a:lnTo>
                    <a:lnTo>
                      <a:pt x="635" y="1"/>
                    </a:lnTo>
                    <a:lnTo>
                      <a:pt x="6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Bold" panose="020B0800000000000000" pitchFamily="34" charset="-122"/>
                </a:endParaRPr>
              </a:p>
            </p:txBody>
          </p:sp>
          <p:sp>
            <p:nvSpPr>
              <p:cNvPr id="13" name="Freeform 320"/>
              <p:cNvSpPr/>
              <p:nvPr/>
            </p:nvSpPr>
            <p:spPr bwMode="auto">
              <a:xfrm>
                <a:off x="5905500" y="4935538"/>
                <a:ext cx="493713" cy="841375"/>
              </a:xfrm>
              <a:custGeom>
                <a:avLst/>
                <a:gdLst>
                  <a:gd name="T0" fmla="*/ 344 w 623"/>
                  <a:gd name="T1" fmla="*/ 0 h 1059"/>
                  <a:gd name="T2" fmla="*/ 421 w 623"/>
                  <a:gd name="T3" fmla="*/ 0 h 1059"/>
                  <a:gd name="T4" fmla="*/ 438 w 623"/>
                  <a:gd name="T5" fmla="*/ 88 h 1059"/>
                  <a:gd name="T6" fmla="*/ 457 w 623"/>
                  <a:gd name="T7" fmla="*/ 173 h 1059"/>
                  <a:gd name="T8" fmla="*/ 479 w 623"/>
                  <a:gd name="T9" fmla="*/ 255 h 1059"/>
                  <a:gd name="T10" fmla="*/ 502 w 623"/>
                  <a:gd name="T11" fmla="*/ 331 h 1059"/>
                  <a:gd name="T12" fmla="*/ 529 w 623"/>
                  <a:gd name="T13" fmla="*/ 405 h 1059"/>
                  <a:gd name="T14" fmla="*/ 558 w 623"/>
                  <a:gd name="T15" fmla="*/ 475 h 1059"/>
                  <a:gd name="T16" fmla="*/ 590 w 623"/>
                  <a:gd name="T17" fmla="*/ 540 h 1059"/>
                  <a:gd name="T18" fmla="*/ 623 w 623"/>
                  <a:gd name="T19" fmla="*/ 601 h 1059"/>
                  <a:gd name="T20" fmla="*/ 0 w 623"/>
                  <a:gd name="T21" fmla="*/ 1059 h 1059"/>
                  <a:gd name="T22" fmla="*/ 0 w 623"/>
                  <a:gd name="T23" fmla="*/ 291 h 1059"/>
                  <a:gd name="T24" fmla="*/ 3 w 623"/>
                  <a:gd name="T25" fmla="*/ 252 h 1059"/>
                  <a:gd name="T26" fmla="*/ 12 w 623"/>
                  <a:gd name="T27" fmla="*/ 214 h 1059"/>
                  <a:gd name="T28" fmla="*/ 27 w 623"/>
                  <a:gd name="T29" fmla="*/ 178 h 1059"/>
                  <a:gd name="T30" fmla="*/ 46 w 623"/>
                  <a:gd name="T31" fmla="*/ 144 h 1059"/>
                  <a:gd name="T32" fmla="*/ 71 w 623"/>
                  <a:gd name="T33" fmla="*/ 113 h 1059"/>
                  <a:gd name="T34" fmla="*/ 101 w 623"/>
                  <a:gd name="T35" fmla="*/ 85 h 1059"/>
                  <a:gd name="T36" fmla="*/ 134 w 623"/>
                  <a:gd name="T37" fmla="*/ 60 h 1059"/>
                  <a:gd name="T38" fmla="*/ 170 w 623"/>
                  <a:gd name="T39" fmla="*/ 40 h 1059"/>
                  <a:gd name="T40" fmla="*/ 210 w 623"/>
                  <a:gd name="T41" fmla="*/ 22 h 1059"/>
                  <a:gd name="T42" fmla="*/ 252 w 623"/>
                  <a:gd name="T43" fmla="*/ 10 h 1059"/>
                  <a:gd name="T44" fmla="*/ 298 w 623"/>
                  <a:gd name="T45" fmla="*/ 2 h 1059"/>
                  <a:gd name="T46" fmla="*/ 344 w 623"/>
                  <a:gd name="T47" fmla="*/ 0 h 1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23" h="1059">
                    <a:moveTo>
                      <a:pt x="344" y="0"/>
                    </a:moveTo>
                    <a:lnTo>
                      <a:pt x="421" y="0"/>
                    </a:lnTo>
                    <a:lnTo>
                      <a:pt x="438" y="88"/>
                    </a:lnTo>
                    <a:lnTo>
                      <a:pt x="457" y="173"/>
                    </a:lnTo>
                    <a:lnTo>
                      <a:pt x="479" y="255"/>
                    </a:lnTo>
                    <a:lnTo>
                      <a:pt x="502" y="331"/>
                    </a:lnTo>
                    <a:lnTo>
                      <a:pt x="529" y="405"/>
                    </a:lnTo>
                    <a:lnTo>
                      <a:pt x="558" y="475"/>
                    </a:lnTo>
                    <a:lnTo>
                      <a:pt x="590" y="540"/>
                    </a:lnTo>
                    <a:lnTo>
                      <a:pt x="623" y="601"/>
                    </a:lnTo>
                    <a:lnTo>
                      <a:pt x="0" y="1059"/>
                    </a:lnTo>
                    <a:lnTo>
                      <a:pt x="0" y="291"/>
                    </a:lnTo>
                    <a:lnTo>
                      <a:pt x="3" y="252"/>
                    </a:lnTo>
                    <a:lnTo>
                      <a:pt x="12" y="214"/>
                    </a:lnTo>
                    <a:lnTo>
                      <a:pt x="27" y="178"/>
                    </a:lnTo>
                    <a:lnTo>
                      <a:pt x="46" y="144"/>
                    </a:lnTo>
                    <a:lnTo>
                      <a:pt x="71" y="113"/>
                    </a:lnTo>
                    <a:lnTo>
                      <a:pt x="101" y="85"/>
                    </a:lnTo>
                    <a:lnTo>
                      <a:pt x="134" y="60"/>
                    </a:lnTo>
                    <a:lnTo>
                      <a:pt x="170" y="40"/>
                    </a:lnTo>
                    <a:lnTo>
                      <a:pt x="210" y="22"/>
                    </a:lnTo>
                    <a:lnTo>
                      <a:pt x="252" y="10"/>
                    </a:lnTo>
                    <a:lnTo>
                      <a:pt x="298" y="2"/>
                    </a:lnTo>
                    <a:lnTo>
                      <a:pt x="3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Bold" panose="020B0800000000000000" pitchFamily="34" charset="-122"/>
                </a:endParaRPr>
              </a:p>
            </p:txBody>
          </p:sp>
          <p:sp>
            <p:nvSpPr>
              <p:cNvPr id="14" name="Freeform 321"/>
              <p:cNvSpPr/>
              <p:nvPr/>
            </p:nvSpPr>
            <p:spPr bwMode="auto">
              <a:xfrm>
                <a:off x="7239000" y="4935538"/>
                <a:ext cx="495300" cy="841375"/>
              </a:xfrm>
              <a:custGeom>
                <a:avLst/>
                <a:gdLst>
                  <a:gd name="T0" fmla="*/ 202 w 623"/>
                  <a:gd name="T1" fmla="*/ 0 h 1059"/>
                  <a:gd name="T2" fmla="*/ 279 w 623"/>
                  <a:gd name="T3" fmla="*/ 0 h 1059"/>
                  <a:gd name="T4" fmla="*/ 326 w 623"/>
                  <a:gd name="T5" fmla="*/ 2 h 1059"/>
                  <a:gd name="T6" fmla="*/ 371 w 623"/>
                  <a:gd name="T7" fmla="*/ 10 h 1059"/>
                  <a:gd name="T8" fmla="*/ 413 w 623"/>
                  <a:gd name="T9" fmla="*/ 22 h 1059"/>
                  <a:gd name="T10" fmla="*/ 453 w 623"/>
                  <a:gd name="T11" fmla="*/ 40 h 1059"/>
                  <a:gd name="T12" fmla="*/ 489 w 623"/>
                  <a:gd name="T13" fmla="*/ 60 h 1059"/>
                  <a:gd name="T14" fmla="*/ 522 w 623"/>
                  <a:gd name="T15" fmla="*/ 85 h 1059"/>
                  <a:gd name="T16" fmla="*/ 551 w 623"/>
                  <a:gd name="T17" fmla="*/ 113 h 1059"/>
                  <a:gd name="T18" fmla="*/ 576 w 623"/>
                  <a:gd name="T19" fmla="*/ 144 h 1059"/>
                  <a:gd name="T20" fmla="*/ 596 w 623"/>
                  <a:gd name="T21" fmla="*/ 178 h 1059"/>
                  <a:gd name="T22" fmla="*/ 611 w 623"/>
                  <a:gd name="T23" fmla="*/ 214 h 1059"/>
                  <a:gd name="T24" fmla="*/ 620 w 623"/>
                  <a:gd name="T25" fmla="*/ 252 h 1059"/>
                  <a:gd name="T26" fmla="*/ 623 w 623"/>
                  <a:gd name="T27" fmla="*/ 291 h 1059"/>
                  <a:gd name="T28" fmla="*/ 623 w 623"/>
                  <a:gd name="T29" fmla="*/ 1059 h 1059"/>
                  <a:gd name="T30" fmla="*/ 0 w 623"/>
                  <a:gd name="T31" fmla="*/ 601 h 1059"/>
                  <a:gd name="T32" fmla="*/ 33 w 623"/>
                  <a:gd name="T33" fmla="*/ 540 h 1059"/>
                  <a:gd name="T34" fmla="*/ 65 w 623"/>
                  <a:gd name="T35" fmla="*/ 475 h 1059"/>
                  <a:gd name="T36" fmla="*/ 94 w 623"/>
                  <a:gd name="T37" fmla="*/ 405 h 1059"/>
                  <a:gd name="T38" fmla="*/ 121 w 623"/>
                  <a:gd name="T39" fmla="*/ 331 h 1059"/>
                  <a:gd name="T40" fmla="*/ 144 w 623"/>
                  <a:gd name="T41" fmla="*/ 255 h 1059"/>
                  <a:gd name="T42" fmla="*/ 166 w 623"/>
                  <a:gd name="T43" fmla="*/ 173 h 1059"/>
                  <a:gd name="T44" fmla="*/ 186 w 623"/>
                  <a:gd name="T45" fmla="*/ 88 h 1059"/>
                  <a:gd name="T46" fmla="*/ 202 w 623"/>
                  <a:gd name="T47" fmla="*/ 0 h 1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23" h="1059">
                    <a:moveTo>
                      <a:pt x="202" y="0"/>
                    </a:moveTo>
                    <a:lnTo>
                      <a:pt x="279" y="0"/>
                    </a:lnTo>
                    <a:lnTo>
                      <a:pt x="326" y="2"/>
                    </a:lnTo>
                    <a:lnTo>
                      <a:pt x="371" y="10"/>
                    </a:lnTo>
                    <a:lnTo>
                      <a:pt x="413" y="22"/>
                    </a:lnTo>
                    <a:lnTo>
                      <a:pt x="453" y="40"/>
                    </a:lnTo>
                    <a:lnTo>
                      <a:pt x="489" y="60"/>
                    </a:lnTo>
                    <a:lnTo>
                      <a:pt x="522" y="85"/>
                    </a:lnTo>
                    <a:lnTo>
                      <a:pt x="551" y="113"/>
                    </a:lnTo>
                    <a:lnTo>
                      <a:pt x="576" y="144"/>
                    </a:lnTo>
                    <a:lnTo>
                      <a:pt x="596" y="178"/>
                    </a:lnTo>
                    <a:lnTo>
                      <a:pt x="611" y="214"/>
                    </a:lnTo>
                    <a:lnTo>
                      <a:pt x="620" y="252"/>
                    </a:lnTo>
                    <a:lnTo>
                      <a:pt x="623" y="291"/>
                    </a:lnTo>
                    <a:lnTo>
                      <a:pt x="623" y="1059"/>
                    </a:lnTo>
                    <a:lnTo>
                      <a:pt x="0" y="601"/>
                    </a:lnTo>
                    <a:lnTo>
                      <a:pt x="33" y="540"/>
                    </a:lnTo>
                    <a:lnTo>
                      <a:pt x="65" y="475"/>
                    </a:lnTo>
                    <a:lnTo>
                      <a:pt x="94" y="405"/>
                    </a:lnTo>
                    <a:lnTo>
                      <a:pt x="121" y="331"/>
                    </a:lnTo>
                    <a:lnTo>
                      <a:pt x="144" y="255"/>
                    </a:lnTo>
                    <a:lnTo>
                      <a:pt x="166" y="173"/>
                    </a:lnTo>
                    <a:lnTo>
                      <a:pt x="186" y="88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Bold" panose="020B0800000000000000" pitchFamily="34" charset="-122"/>
                </a:endParaRPr>
              </a:p>
            </p:txBody>
          </p:sp>
        </p:grpSp>
        <p:grpSp>
          <p:nvGrpSpPr>
            <p:cNvPr id="8" name="Group 42"/>
            <p:cNvGrpSpPr/>
            <p:nvPr/>
          </p:nvGrpSpPr>
          <p:grpSpPr>
            <a:xfrm>
              <a:off x="1124632" y="3262273"/>
              <a:ext cx="2108468" cy="1451499"/>
              <a:chOff x="549507" y="3948792"/>
              <a:chExt cx="2108468" cy="1451499"/>
            </a:xfrm>
          </p:grpSpPr>
          <p:sp>
            <p:nvSpPr>
              <p:cNvPr id="10" name="TextBox 43"/>
              <p:cNvSpPr txBox="1"/>
              <p:nvPr/>
            </p:nvSpPr>
            <p:spPr>
              <a:xfrm>
                <a:off x="767539" y="3948792"/>
                <a:ext cx="1538883" cy="412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开展更多合作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11" name="TextBox 44"/>
              <p:cNvSpPr txBox="1"/>
              <p:nvPr/>
            </p:nvSpPr>
            <p:spPr>
              <a:xfrm flipH="1">
                <a:off x="549507" y="4476961"/>
                <a:ext cx="2108468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just">
                  <a:tabLst>
                    <a:tab pos="198120" algn="l"/>
                  </a:tabLst>
                </a:pPr>
                <a:r>
                  <a:rPr lang="zh-CN" altLang="zh-CN" sz="2000" kern="100" dirty="0"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开展更多医院与机构的合作</a:t>
                </a:r>
                <a:r>
                  <a:rPr lang="zh-CN" altLang="en-US" sz="2000" kern="100" dirty="0"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，</a:t>
                </a:r>
                <a:r>
                  <a:rPr lang="zh-CN" altLang="zh-CN" sz="2000" kern="100" dirty="0"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创作更多的科普作品</a:t>
                </a:r>
                <a:endParaRPr lang="zh-CN" altLang="zh-CN" sz="2000" kern="100" dirty="0"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3784311" y="2242923"/>
            <a:ext cx="2061573" cy="2627730"/>
            <a:chOff x="3730952" y="2393818"/>
            <a:chExt cx="2061573" cy="2627730"/>
          </a:xfrm>
        </p:grpSpPr>
        <p:grpSp>
          <p:nvGrpSpPr>
            <p:cNvPr id="18" name="Группа 398"/>
            <p:cNvGrpSpPr/>
            <p:nvPr/>
          </p:nvGrpSpPr>
          <p:grpSpPr>
            <a:xfrm>
              <a:off x="4570761" y="2393818"/>
              <a:ext cx="339013" cy="391600"/>
              <a:chOff x="5886450" y="3211513"/>
              <a:chExt cx="1535113" cy="1773238"/>
            </a:xfrm>
            <a:solidFill>
              <a:schemeClr val="bg1"/>
            </a:solidFill>
          </p:grpSpPr>
          <p:sp>
            <p:nvSpPr>
              <p:cNvPr id="22" name="Freeform 356"/>
              <p:cNvSpPr>
                <a:spLocks noEditPoints="1"/>
              </p:cNvSpPr>
              <p:nvPr/>
            </p:nvSpPr>
            <p:spPr bwMode="auto">
              <a:xfrm>
                <a:off x="5886450" y="3211513"/>
                <a:ext cx="1531938" cy="773113"/>
              </a:xfrm>
              <a:custGeom>
                <a:avLst/>
                <a:gdLst>
                  <a:gd name="T0" fmla="*/ 628 w 2895"/>
                  <a:gd name="T1" fmla="*/ 277 h 1460"/>
                  <a:gd name="T2" fmla="*/ 483 w 2895"/>
                  <a:gd name="T3" fmla="*/ 336 h 1460"/>
                  <a:gd name="T4" fmla="*/ 369 w 2895"/>
                  <a:gd name="T5" fmla="*/ 438 h 1460"/>
                  <a:gd name="T6" fmla="*/ 293 w 2895"/>
                  <a:gd name="T7" fmla="*/ 573 h 1460"/>
                  <a:gd name="T8" fmla="*/ 266 w 2895"/>
                  <a:gd name="T9" fmla="*/ 730 h 1460"/>
                  <a:gd name="T10" fmla="*/ 293 w 2895"/>
                  <a:gd name="T11" fmla="*/ 888 h 1460"/>
                  <a:gd name="T12" fmla="*/ 369 w 2895"/>
                  <a:gd name="T13" fmla="*/ 1021 h 1460"/>
                  <a:gd name="T14" fmla="*/ 483 w 2895"/>
                  <a:gd name="T15" fmla="*/ 1123 h 1460"/>
                  <a:gd name="T16" fmla="*/ 628 w 2895"/>
                  <a:gd name="T17" fmla="*/ 1184 h 1460"/>
                  <a:gd name="T18" fmla="*/ 789 w 2895"/>
                  <a:gd name="T19" fmla="*/ 1193 h 1460"/>
                  <a:gd name="T20" fmla="*/ 941 w 2895"/>
                  <a:gd name="T21" fmla="*/ 1149 h 1460"/>
                  <a:gd name="T22" fmla="*/ 1066 w 2895"/>
                  <a:gd name="T23" fmla="*/ 1060 h 1460"/>
                  <a:gd name="T24" fmla="*/ 1156 w 2895"/>
                  <a:gd name="T25" fmla="*/ 935 h 1460"/>
                  <a:gd name="T26" fmla="*/ 1201 w 2895"/>
                  <a:gd name="T27" fmla="*/ 785 h 1460"/>
                  <a:gd name="T28" fmla="*/ 1191 w 2895"/>
                  <a:gd name="T29" fmla="*/ 623 h 1460"/>
                  <a:gd name="T30" fmla="*/ 1131 w 2895"/>
                  <a:gd name="T31" fmla="*/ 480 h 1460"/>
                  <a:gd name="T32" fmla="*/ 1028 w 2895"/>
                  <a:gd name="T33" fmla="*/ 366 h 1460"/>
                  <a:gd name="T34" fmla="*/ 893 w 2895"/>
                  <a:gd name="T35" fmla="*/ 291 h 1460"/>
                  <a:gd name="T36" fmla="*/ 734 w 2895"/>
                  <a:gd name="T37" fmla="*/ 264 h 1460"/>
                  <a:gd name="T38" fmla="*/ 2231 w 2895"/>
                  <a:gd name="T39" fmla="*/ 3 h 1460"/>
                  <a:gd name="T40" fmla="*/ 2431 w 2895"/>
                  <a:gd name="T41" fmla="*/ 51 h 1460"/>
                  <a:gd name="T42" fmla="*/ 2605 w 2895"/>
                  <a:gd name="T43" fmla="*/ 149 h 1460"/>
                  <a:gd name="T44" fmla="*/ 2745 w 2895"/>
                  <a:gd name="T45" fmla="*/ 289 h 1460"/>
                  <a:gd name="T46" fmla="*/ 2844 w 2895"/>
                  <a:gd name="T47" fmla="*/ 462 h 1460"/>
                  <a:gd name="T48" fmla="*/ 2892 w 2895"/>
                  <a:gd name="T49" fmla="*/ 659 h 1460"/>
                  <a:gd name="T50" fmla="*/ 2882 w 2895"/>
                  <a:gd name="T51" fmla="*/ 868 h 1460"/>
                  <a:gd name="T52" fmla="*/ 2817 w 2895"/>
                  <a:gd name="T53" fmla="*/ 1060 h 1460"/>
                  <a:gd name="T54" fmla="*/ 2704 w 2895"/>
                  <a:gd name="T55" fmla="*/ 1222 h 1460"/>
                  <a:gd name="T56" fmla="*/ 2551 w 2895"/>
                  <a:gd name="T57" fmla="*/ 1348 h 1460"/>
                  <a:gd name="T58" fmla="*/ 2367 w 2895"/>
                  <a:gd name="T59" fmla="*/ 1431 h 1460"/>
                  <a:gd name="T60" fmla="*/ 2161 w 2895"/>
                  <a:gd name="T61" fmla="*/ 1460 h 1460"/>
                  <a:gd name="T62" fmla="*/ 595 w 2895"/>
                  <a:gd name="T63" fmla="*/ 1447 h 1460"/>
                  <a:gd name="T64" fmla="*/ 403 w 2895"/>
                  <a:gd name="T65" fmla="*/ 1381 h 1460"/>
                  <a:gd name="T66" fmla="*/ 239 w 2895"/>
                  <a:gd name="T67" fmla="*/ 1269 h 1460"/>
                  <a:gd name="T68" fmla="*/ 111 w 2895"/>
                  <a:gd name="T69" fmla="*/ 1117 h 1460"/>
                  <a:gd name="T70" fmla="*/ 29 w 2895"/>
                  <a:gd name="T71" fmla="*/ 935 h 1460"/>
                  <a:gd name="T72" fmla="*/ 0 w 2895"/>
                  <a:gd name="T73" fmla="*/ 730 h 1460"/>
                  <a:gd name="T74" fmla="*/ 29 w 2895"/>
                  <a:gd name="T75" fmla="*/ 525 h 1460"/>
                  <a:gd name="T76" fmla="*/ 111 w 2895"/>
                  <a:gd name="T77" fmla="*/ 343 h 1460"/>
                  <a:gd name="T78" fmla="*/ 239 w 2895"/>
                  <a:gd name="T79" fmla="*/ 191 h 1460"/>
                  <a:gd name="T80" fmla="*/ 403 w 2895"/>
                  <a:gd name="T81" fmla="*/ 78 h 1460"/>
                  <a:gd name="T82" fmla="*/ 595 w 2895"/>
                  <a:gd name="T83" fmla="*/ 14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95" h="1460">
                    <a:moveTo>
                      <a:pt x="734" y="264"/>
                    </a:moveTo>
                    <a:lnTo>
                      <a:pt x="680" y="267"/>
                    </a:lnTo>
                    <a:lnTo>
                      <a:pt x="628" y="277"/>
                    </a:lnTo>
                    <a:lnTo>
                      <a:pt x="576" y="291"/>
                    </a:lnTo>
                    <a:lnTo>
                      <a:pt x="528" y="311"/>
                    </a:lnTo>
                    <a:lnTo>
                      <a:pt x="483" y="336"/>
                    </a:lnTo>
                    <a:lnTo>
                      <a:pt x="442" y="366"/>
                    </a:lnTo>
                    <a:lnTo>
                      <a:pt x="403" y="400"/>
                    </a:lnTo>
                    <a:lnTo>
                      <a:pt x="369" y="438"/>
                    </a:lnTo>
                    <a:lnTo>
                      <a:pt x="339" y="480"/>
                    </a:lnTo>
                    <a:lnTo>
                      <a:pt x="313" y="525"/>
                    </a:lnTo>
                    <a:lnTo>
                      <a:pt x="293" y="573"/>
                    </a:lnTo>
                    <a:lnTo>
                      <a:pt x="278" y="623"/>
                    </a:lnTo>
                    <a:lnTo>
                      <a:pt x="269" y="675"/>
                    </a:lnTo>
                    <a:lnTo>
                      <a:pt x="266" y="730"/>
                    </a:lnTo>
                    <a:lnTo>
                      <a:pt x="269" y="785"/>
                    </a:lnTo>
                    <a:lnTo>
                      <a:pt x="278" y="837"/>
                    </a:lnTo>
                    <a:lnTo>
                      <a:pt x="293" y="888"/>
                    </a:lnTo>
                    <a:lnTo>
                      <a:pt x="313" y="935"/>
                    </a:lnTo>
                    <a:lnTo>
                      <a:pt x="339" y="980"/>
                    </a:lnTo>
                    <a:lnTo>
                      <a:pt x="369" y="1021"/>
                    </a:lnTo>
                    <a:lnTo>
                      <a:pt x="403" y="1060"/>
                    </a:lnTo>
                    <a:lnTo>
                      <a:pt x="442" y="1094"/>
                    </a:lnTo>
                    <a:lnTo>
                      <a:pt x="483" y="1123"/>
                    </a:lnTo>
                    <a:lnTo>
                      <a:pt x="528" y="1149"/>
                    </a:lnTo>
                    <a:lnTo>
                      <a:pt x="576" y="1169"/>
                    </a:lnTo>
                    <a:lnTo>
                      <a:pt x="628" y="1184"/>
                    </a:lnTo>
                    <a:lnTo>
                      <a:pt x="680" y="1193"/>
                    </a:lnTo>
                    <a:lnTo>
                      <a:pt x="734" y="1196"/>
                    </a:lnTo>
                    <a:lnTo>
                      <a:pt x="789" y="1193"/>
                    </a:lnTo>
                    <a:lnTo>
                      <a:pt x="842" y="1184"/>
                    </a:lnTo>
                    <a:lnTo>
                      <a:pt x="893" y="1169"/>
                    </a:lnTo>
                    <a:lnTo>
                      <a:pt x="941" y="1149"/>
                    </a:lnTo>
                    <a:lnTo>
                      <a:pt x="986" y="1123"/>
                    </a:lnTo>
                    <a:lnTo>
                      <a:pt x="1028" y="1094"/>
                    </a:lnTo>
                    <a:lnTo>
                      <a:pt x="1066" y="1060"/>
                    </a:lnTo>
                    <a:lnTo>
                      <a:pt x="1101" y="1021"/>
                    </a:lnTo>
                    <a:lnTo>
                      <a:pt x="1131" y="980"/>
                    </a:lnTo>
                    <a:lnTo>
                      <a:pt x="1156" y="935"/>
                    </a:lnTo>
                    <a:lnTo>
                      <a:pt x="1176" y="888"/>
                    </a:lnTo>
                    <a:lnTo>
                      <a:pt x="1191" y="837"/>
                    </a:lnTo>
                    <a:lnTo>
                      <a:pt x="1201" y="785"/>
                    </a:lnTo>
                    <a:lnTo>
                      <a:pt x="1204" y="730"/>
                    </a:lnTo>
                    <a:lnTo>
                      <a:pt x="1201" y="675"/>
                    </a:lnTo>
                    <a:lnTo>
                      <a:pt x="1191" y="623"/>
                    </a:lnTo>
                    <a:lnTo>
                      <a:pt x="1176" y="573"/>
                    </a:lnTo>
                    <a:lnTo>
                      <a:pt x="1156" y="525"/>
                    </a:lnTo>
                    <a:lnTo>
                      <a:pt x="1131" y="480"/>
                    </a:lnTo>
                    <a:lnTo>
                      <a:pt x="1101" y="438"/>
                    </a:lnTo>
                    <a:lnTo>
                      <a:pt x="1066" y="400"/>
                    </a:lnTo>
                    <a:lnTo>
                      <a:pt x="1028" y="366"/>
                    </a:lnTo>
                    <a:lnTo>
                      <a:pt x="986" y="336"/>
                    </a:lnTo>
                    <a:lnTo>
                      <a:pt x="941" y="311"/>
                    </a:lnTo>
                    <a:lnTo>
                      <a:pt x="893" y="291"/>
                    </a:lnTo>
                    <a:lnTo>
                      <a:pt x="842" y="277"/>
                    </a:lnTo>
                    <a:lnTo>
                      <a:pt x="789" y="267"/>
                    </a:lnTo>
                    <a:lnTo>
                      <a:pt x="734" y="264"/>
                    </a:lnTo>
                    <a:close/>
                    <a:moveTo>
                      <a:pt x="734" y="0"/>
                    </a:moveTo>
                    <a:lnTo>
                      <a:pt x="2161" y="0"/>
                    </a:lnTo>
                    <a:lnTo>
                      <a:pt x="2231" y="3"/>
                    </a:lnTo>
                    <a:lnTo>
                      <a:pt x="2300" y="14"/>
                    </a:lnTo>
                    <a:lnTo>
                      <a:pt x="2367" y="30"/>
                    </a:lnTo>
                    <a:lnTo>
                      <a:pt x="2431" y="51"/>
                    </a:lnTo>
                    <a:lnTo>
                      <a:pt x="2492" y="78"/>
                    </a:lnTo>
                    <a:lnTo>
                      <a:pt x="2551" y="111"/>
                    </a:lnTo>
                    <a:lnTo>
                      <a:pt x="2605" y="149"/>
                    </a:lnTo>
                    <a:lnTo>
                      <a:pt x="2657" y="191"/>
                    </a:lnTo>
                    <a:lnTo>
                      <a:pt x="2703" y="238"/>
                    </a:lnTo>
                    <a:lnTo>
                      <a:pt x="2745" y="289"/>
                    </a:lnTo>
                    <a:lnTo>
                      <a:pt x="2784" y="343"/>
                    </a:lnTo>
                    <a:lnTo>
                      <a:pt x="2817" y="400"/>
                    </a:lnTo>
                    <a:lnTo>
                      <a:pt x="2844" y="462"/>
                    </a:lnTo>
                    <a:lnTo>
                      <a:pt x="2866" y="525"/>
                    </a:lnTo>
                    <a:lnTo>
                      <a:pt x="2882" y="591"/>
                    </a:lnTo>
                    <a:lnTo>
                      <a:pt x="2892" y="659"/>
                    </a:lnTo>
                    <a:lnTo>
                      <a:pt x="2895" y="730"/>
                    </a:lnTo>
                    <a:lnTo>
                      <a:pt x="2892" y="801"/>
                    </a:lnTo>
                    <a:lnTo>
                      <a:pt x="2882" y="868"/>
                    </a:lnTo>
                    <a:lnTo>
                      <a:pt x="2866" y="935"/>
                    </a:lnTo>
                    <a:lnTo>
                      <a:pt x="2844" y="999"/>
                    </a:lnTo>
                    <a:lnTo>
                      <a:pt x="2817" y="1060"/>
                    </a:lnTo>
                    <a:lnTo>
                      <a:pt x="2784" y="1117"/>
                    </a:lnTo>
                    <a:lnTo>
                      <a:pt x="2745" y="1171"/>
                    </a:lnTo>
                    <a:lnTo>
                      <a:pt x="2704" y="1222"/>
                    </a:lnTo>
                    <a:lnTo>
                      <a:pt x="2657" y="1269"/>
                    </a:lnTo>
                    <a:lnTo>
                      <a:pt x="2605" y="1311"/>
                    </a:lnTo>
                    <a:lnTo>
                      <a:pt x="2551" y="1348"/>
                    </a:lnTo>
                    <a:lnTo>
                      <a:pt x="2492" y="1381"/>
                    </a:lnTo>
                    <a:lnTo>
                      <a:pt x="2431" y="1409"/>
                    </a:lnTo>
                    <a:lnTo>
                      <a:pt x="2367" y="1431"/>
                    </a:lnTo>
                    <a:lnTo>
                      <a:pt x="2301" y="1447"/>
                    </a:lnTo>
                    <a:lnTo>
                      <a:pt x="2231" y="1457"/>
                    </a:lnTo>
                    <a:lnTo>
                      <a:pt x="2161" y="1460"/>
                    </a:lnTo>
                    <a:lnTo>
                      <a:pt x="734" y="1460"/>
                    </a:lnTo>
                    <a:lnTo>
                      <a:pt x="664" y="1457"/>
                    </a:lnTo>
                    <a:lnTo>
                      <a:pt x="595" y="1447"/>
                    </a:lnTo>
                    <a:lnTo>
                      <a:pt x="528" y="1431"/>
                    </a:lnTo>
                    <a:lnTo>
                      <a:pt x="464" y="1409"/>
                    </a:lnTo>
                    <a:lnTo>
                      <a:pt x="403" y="1381"/>
                    </a:lnTo>
                    <a:lnTo>
                      <a:pt x="344" y="1348"/>
                    </a:lnTo>
                    <a:lnTo>
                      <a:pt x="290" y="1311"/>
                    </a:lnTo>
                    <a:lnTo>
                      <a:pt x="239" y="1269"/>
                    </a:lnTo>
                    <a:lnTo>
                      <a:pt x="192" y="1222"/>
                    </a:lnTo>
                    <a:lnTo>
                      <a:pt x="150" y="1171"/>
                    </a:lnTo>
                    <a:lnTo>
                      <a:pt x="111" y="1117"/>
                    </a:lnTo>
                    <a:lnTo>
                      <a:pt x="79" y="1060"/>
                    </a:lnTo>
                    <a:lnTo>
                      <a:pt x="51" y="999"/>
                    </a:lnTo>
                    <a:lnTo>
                      <a:pt x="29" y="935"/>
                    </a:lnTo>
                    <a:lnTo>
                      <a:pt x="13" y="868"/>
                    </a:lnTo>
                    <a:lnTo>
                      <a:pt x="3" y="801"/>
                    </a:lnTo>
                    <a:lnTo>
                      <a:pt x="0" y="730"/>
                    </a:lnTo>
                    <a:lnTo>
                      <a:pt x="3" y="659"/>
                    </a:lnTo>
                    <a:lnTo>
                      <a:pt x="13" y="591"/>
                    </a:lnTo>
                    <a:lnTo>
                      <a:pt x="29" y="525"/>
                    </a:lnTo>
                    <a:lnTo>
                      <a:pt x="51" y="462"/>
                    </a:lnTo>
                    <a:lnTo>
                      <a:pt x="79" y="400"/>
                    </a:lnTo>
                    <a:lnTo>
                      <a:pt x="111" y="343"/>
                    </a:lnTo>
                    <a:lnTo>
                      <a:pt x="150" y="289"/>
                    </a:lnTo>
                    <a:lnTo>
                      <a:pt x="192" y="238"/>
                    </a:lnTo>
                    <a:lnTo>
                      <a:pt x="239" y="191"/>
                    </a:lnTo>
                    <a:lnTo>
                      <a:pt x="290" y="149"/>
                    </a:lnTo>
                    <a:lnTo>
                      <a:pt x="344" y="111"/>
                    </a:lnTo>
                    <a:lnTo>
                      <a:pt x="403" y="78"/>
                    </a:lnTo>
                    <a:lnTo>
                      <a:pt x="464" y="51"/>
                    </a:lnTo>
                    <a:lnTo>
                      <a:pt x="528" y="30"/>
                    </a:lnTo>
                    <a:lnTo>
                      <a:pt x="595" y="14"/>
                    </a:lnTo>
                    <a:lnTo>
                      <a:pt x="664" y="3"/>
                    </a:lnTo>
                    <a:lnTo>
                      <a:pt x="7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Bold" panose="020B0800000000000000" pitchFamily="34" charset="-122"/>
                </a:endParaRPr>
              </a:p>
            </p:txBody>
          </p:sp>
          <p:sp>
            <p:nvSpPr>
              <p:cNvPr id="23" name="Freeform 357"/>
              <p:cNvSpPr>
                <a:spLocks noEditPoints="1"/>
              </p:cNvSpPr>
              <p:nvPr/>
            </p:nvSpPr>
            <p:spPr bwMode="auto">
              <a:xfrm>
                <a:off x="5889625" y="4211638"/>
                <a:ext cx="1531938" cy="773113"/>
              </a:xfrm>
              <a:custGeom>
                <a:avLst/>
                <a:gdLst>
                  <a:gd name="T0" fmla="*/ 2053 w 2895"/>
                  <a:gd name="T1" fmla="*/ 276 h 1460"/>
                  <a:gd name="T2" fmla="*/ 1910 w 2895"/>
                  <a:gd name="T3" fmla="*/ 337 h 1460"/>
                  <a:gd name="T4" fmla="*/ 1795 w 2895"/>
                  <a:gd name="T5" fmla="*/ 438 h 1460"/>
                  <a:gd name="T6" fmla="*/ 1719 w 2895"/>
                  <a:gd name="T7" fmla="*/ 572 h 1460"/>
                  <a:gd name="T8" fmla="*/ 1692 w 2895"/>
                  <a:gd name="T9" fmla="*/ 729 h 1460"/>
                  <a:gd name="T10" fmla="*/ 1719 w 2895"/>
                  <a:gd name="T11" fmla="*/ 887 h 1460"/>
                  <a:gd name="T12" fmla="*/ 1795 w 2895"/>
                  <a:gd name="T13" fmla="*/ 1020 h 1460"/>
                  <a:gd name="T14" fmla="*/ 1910 w 2895"/>
                  <a:gd name="T15" fmla="*/ 1122 h 1460"/>
                  <a:gd name="T16" fmla="*/ 2053 w 2895"/>
                  <a:gd name="T17" fmla="*/ 1183 h 1460"/>
                  <a:gd name="T18" fmla="*/ 2216 w 2895"/>
                  <a:gd name="T19" fmla="*/ 1192 h 1460"/>
                  <a:gd name="T20" fmla="*/ 2367 w 2895"/>
                  <a:gd name="T21" fmla="*/ 1148 h 1460"/>
                  <a:gd name="T22" fmla="*/ 2492 w 2895"/>
                  <a:gd name="T23" fmla="*/ 1059 h 1460"/>
                  <a:gd name="T24" fmla="*/ 2582 w 2895"/>
                  <a:gd name="T25" fmla="*/ 934 h 1460"/>
                  <a:gd name="T26" fmla="*/ 2627 w 2895"/>
                  <a:gd name="T27" fmla="*/ 784 h 1460"/>
                  <a:gd name="T28" fmla="*/ 2617 w 2895"/>
                  <a:gd name="T29" fmla="*/ 622 h 1460"/>
                  <a:gd name="T30" fmla="*/ 2557 w 2895"/>
                  <a:gd name="T31" fmla="*/ 480 h 1460"/>
                  <a:gd name="T32" fmla="*/ 2454 w 2895"/>
                  <a:gd name="T33" fmla="*/ 366 h 1460"/>
                  <a:gd name="T34" fmla="*/ 2319 w 2895"/>
                  <a:gd name="T35" fmla="*/ 291 h 1460"/>
                  <a:gd name="T36" fmla="*/ 2161 w 2895"/>
                  <a:gd name="T37" fmla="*/ 263 h 1460"/>
                  <a:gd name="T38" fmla="*/ 2232 w 2895"/>
                  <a:gd name="T39" fmla="*/ 3 h 1460"/>
                  <a:gd name="T40" fmla="*/ 2431 w 2895"/>
                  <a:gd name="T41" fmla="*/ 51 h 1460"/>
                  <a:gd name="T42" fmla="*/ 2606 w 2895"/>
                  <a:gd name="T43" fmla="*/ 149 h 1460"/>
                  <a:gd name="T44" fmla="*/ 2746 w 2895"/>
                  <a:gd name="T45" fmla="*/ 288 h 1460"/>
                  <a:gd name="T46" fmla="*/ 2844 w 2895"/>
                  <a:gd name="T47" fmla="*/ 461 h 1460"/>
                  <a:gd name="T48" fmla="*/ 2892 w 2895"/>
                  <a:gd name="T49" fmla="*/ 659 h 1460"/>
                  <a:gd name="T50" fmla="*/ 2883 w 2895"/>
                  <a:gd name="T51" fmla="*/ 868 h 1460"/>
                  <a:gd name="T52" fmla="*/ 2817 w 2895"/>
                  <a:gd name="T53" fmla="*/ 1059 h 1460"/>
                  <a:gd name="T54" fmla="*/ 2704 w 2895"/>
                  <a:gd name="T55" fmla="*/ 1222 h 1460"/>
                  <a:gd name="T56" fmla="*/ 2551 w 2895"/>
                  <a:gd name="T57" fmla="*/ 1348 h 1460"/>
                  <a:gd name="T58" fmla="*/ 2367 w 2895"/>
                  <a:gd name="T59" fmla="*/ 1430 h 1460"/>
                  <a:gd name="T60" fmla="*/ 2161 w 2895"/>
                  <a:gd name="T61" fmla="*/ 1460 h 1460"/>
                  <a:gd name="T62" fmla="*/ 596 w 2895"/>
                  <a:gd name="T63" fmla="*/ 1446 h 1460"/>
                  <a:gd name="T64" fmla="*/ 403 w 2895"/>
                  <a:gd name="T65" fmla="*/ 1381 h 1460"/>
                  <a:gd name="T66" fmla="*/ 240 w 2895"/>
                  <a:gd name="T67" fmla="*/ 1269 h 1460"/>
                  <a:gd name="T68" fmla="*/ 113 w 2895"/>
                  <a:gd name="T69" fmla="*/ 1117 h 1460"/>
                  <a:gd name="T70" fmla="*/ 29 w 2895"/>
                  <a:gd name="T71" fmla="*/ 934 h 1460"/>
                  <a:gd name="T72" fmla="*/ 0 w 2895"/>
                  <a:gd name="T73" fmla="*/ 729 h 1460"/>
                  <a:gd name="T74" fmla="*/ 29 w 2895"/>
                  <a:gd name="T75" fmla="*/ 524 h 1460"/>
                  <a:gd name="T76" fmla="*/ 113 w 2895"/>
                  <a:gd name="T77" fmla="*/ 342 h 1460"/>
                  <a:gd name="T78" fmla="*/ 240 w 2895"/>
                  <a:gd name="T79" fmla="*/ 191 h 1460"/>
                  <a:gd name="T80" fmla="*/ 403 w 2895"/>
                  <a:gd name="T81" fmla="*/ 79 h 1460"/>
                  <a:gd name="T82" fmla="*/ 596 w 2895"/>
                  <a:gd name="T83" fmla="*/ 13 h 1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95" h="1460">
                    <a:moveTo>
                      <a:pt x="2161" y="263"/>
                    </a:moveTo>
                    <a:lnTo>
                      <a:pt x="2106" y="266"/>
                    </a:lnTo>
                    <a:lnTo>
                      <a:pt x="2053" y="276"/>
                    </a:lnTo>
                    <a:lnTo>
                      <a:pt x="2003" y="291"/>
                    </a:lnTo>
                    <a:lnTo>
                      <a:pt x="1955" y="311"/>
                    </a:lnTo>
                    <a:lnTo>
                      <a:pt x="1910" y="337"/>
                    </a:lnTo>
                    <a:lnTo>
                      <a:pt x="1868" y="366"/>
                    </a:lnTo>
                    <a:lnTo>
                      <a:pt x="1830" y="400"/>
                    </a:lnTo>
                    <a:lnTo>
                      <a:pt x="1795" y="438"/>
                    </a:lnTo>
                    <a:lnTo>
                      <a:pt x="1765" y="480"/>
                    </a:lnTo>
                    <a:lnTo>
                      <a:pt x="1740" y="524"/>
                    </a:lnTo>
                    <a:lnTo>
                      <a:pt x="1719" y="572"/>
                    </a:lnTo>
                    <a:lnTo>
                      <a:pt x="1705" y="622"/>
                    </a:lnTo>
                    <a:lnTo>
                      <a:pt x="1695" y="675"/>
                    </a:lnTo>
                    <a:lnTo>
                      <a:pt x="1692" y="729"/>
                    </a:lnTo>
                    <a:lnTo>
                      <a:pt x="1695" y="784"/>
                    </a:lnTo>
                    <a:lnTo>
                      <a:pt x="1705" y="837"/>
                    </a:lnTo>
                    <a:lnTo>
                      <a:pt x="1719" y="887"/>
                    </a:lnTo>
                    <a:lnTo>
                      <a:pt x="1740" y="934"/>
                    </a:lnTo>
                    <a:lnTo>
                      <a:pt x="1765" y="979"/>
                    </a:lnTo>
                    <a:lnTo>
                      <a:pt x="1795" y="1020"/>
                    </a:lnTo>
                    <a:lnTo>
                      <a:pt x="1830" y="1059"/>
                    </a:lnTo>
                    <a:lnTo>
                      <a:pt x="1868" y="1093"/>
                    </a:lnTo>
                    <a:lnTo>
                      <a:pt x="1910" y="1122"/>
                    </a:lnTo>
                    <a:lnTo>
                      <a:pt x="1955" y="1148"/>
                    </a:lnTo>
                    <a:lnTo>
                      <a:pt x="2003" y="1168"/>
                    </a:lnTo>
                    <a:lnTo>
                      <a:pt x="2053" y="1183"/>
                    </a:lnTo>
                    <a:lnTo>
                      <a:pt x="2106" y="1192"/>
                    </a:lnTo>
                    <a:lnTo>
                      <a:pt x="2161" y="1196"/>
                    </a:lnTo>
                    <a:lnTo>
                      <a:pt x="2216" y="1192"/>
                    </a:lnTo>
                    <a:lnTo>
                      <a:pt x="2269" y="1183"/>
                    </a:lnTo>
                    <a:lnTo>
                      <a:pt x="2319" y="1168"/>
                    </a:lnTo>
                    <a:lnTo>
                      <a:pt x="2367" y="1148"/>
                    </a:lnTo>
                    <a:lnTo>
                      <a:pt x="2412" y="1122"/>
                    </a:lnTo>
                    <a:lnTo>
                      <a:pt x="2454" y="1093"/>
                    </a:lnTo>
                    <a:lnTo>
                      <a:pt x="2492" y="1059"/>
                    </a:lnTo>
                    <a:lnTo>
                      <a:pt x="2527" y="1020"/>
                    </a:lnTo>
                    <a:lnTo>
                      <a:pt x="2557" y="979"/>
                    </a:lnTo>
                    <a:lnTo>
                      <a:pt x="2582" y="934"/>
                    </a:lnTo>
                    <a:lnTo>
                      <a:pt x="2603" y="887"/>
                    </a:lnTo>
                    <a:lnTo>
                      <a:pt x="2617" y="837"/>
                    </a:lnTo>
                    <a:lnTo>
                      <a:pt x="2627" y="784"/>
                    </a:lnTo>
                    <a:lnTo>
                      <a:pt x="2630" y="729"/>
                    </a:lnTo>
                    <a:lnTo>
                      <a:pt x="2627" y="675"/>
                    </a:lnTo>
                    <a:lnTo>
                      <a:pt x="2617" y="622"/>
                    </a:lnTo>
                    <a:lnTo>
                      <a:pt x="2603" y="572"/>
                    </a:lnTo>
                    <a:lnTo>
                      <a:pt x="2582" y="524"/>
                    </a:lnTo>
                    <a:lnTo>
                      <a:pt x="2557" y="480"/>
                    </a:lnTo>
                    <a:lnTo>
                      <a:pt x="2527" y="438"/>
                    </a:lnTo>
                    <a:lnTo>
                      <a:pt x="2492" y="400"/>
                    </a:lnTo>
                    <a:lnTo>
                      <a:pt x="2454" y="366"/>
                    </a:lnTo>
                    <a:lnTo>
                      <a:pt x="2412" y="337"/>
                    </a:lnTo>
                    <a:lnTo>
                      <a:pt x="2367" y="311"/>
                    </a:lnTo>
                    <a:lnTo>
                      <a:pt x="2319" y="291"/>
                    </a:lnTo>
                    <a:lnTo>
                      <a:pt x="2269" y="276"/>
                    </a:lnTo>
                    <a:lnTo>
                      <a:pt x="2216" y="266"/>
                    </a:lnTo>
                    <a:lnTo>
                      <a:pt x="2161" y="263"/>
                    </a:lnTo>
                    <a:close/>
                    <a:moveTo>
                      <a:pt x="735" y="0"/>
                    </a:moveTo>
                    <a:lnTo>
                      <a:pt x="2161" y="0"/>
                    </a:lnTo>
                    <a:lnTo>
                      <a:pt x="2232" y="3"/>
                    </a:lnTo>
                    <a:lnTo>
                      <a:pt x="2301" y="13"/>
                    </a:lnTo>
                    <a:lnTo>
                      <a:pt x="2367" y="29"/>
                    </a:lnTo>
                    <a:lnTo>
                      <a:pt x="2431" y="51"/>
                    </a:lnTo>
                    <a:lnTo>
                      <a:pt x="2492" y="79"/>
                    </a:lnTo>
                    <a:lnTo>
                      <a:pt x="2551" y="110"/>
                    </a:lnTo>
                    <a:lnTo>
                      <a:pt x="2606" y="149"/>
                    </a:lnTo>
                    <a:lnTo>
                      <a:pt x="2657" y="191"/>
                    </a:lnTo>
                    <a:lnTo>
                      <a:pt x="2704" y="237"/>
                    </a:lnTo>
                    <a:lnTo>
                      <a:pt x="2746" y="288"/>
                    </a:lnTo>
                    <a:lnTo>
                      <a:pt x="2784" y="342"/>
                    </a:lnTo>
                    <a:lnTo>
                      <a:pt x="2817" y="400"/>
                    </a:lnTo>
                    <a:lnTo>
                      <a:pt x="2844" y="461"/>
                    </a:lnTo>
                    <a:lnTo>
                      <a:pt x="2867" y="524"/>
                    </a:lnTo>
                    <a:lnTo>
                      <a:pt x="2883" y="590"/>
                    </a:lnTo>
                    <a:lnTo>
                      <a:pt x="2892" y="659"/>
                    </a:lnTo>
                    <a:lnTo>
                      <a:pt x="2895" y="729"/>
                    </a:lnTo>
                    <a:lnTo>
                      <a:pt x="2892" y="799"/>
                    </a:lnTo>
                    <a:lnTo>
                      <a:pt x="2883" y="868"/>
                    </a:lnTo>
                    <a:lnTo>
                      <a:pt x="2867" y="934"/>
                    </a:lnTo>
                    <a:lnTo>
                      <a:pt x="2844" y="998"/>
                    </a:lnTo>
                    <a:lnTo>
                      <a:pt x="2817" y="1059"/>
                    </a:lnTo>
                    <a:lnTo>
                      <a:pt x="2784" y="1117"/>
                    </a:lnTo>
                    <a:lnTo>
                      <a:pt x="2746" y="1171"/>
                    </a:lnTo>
                    <a:lnTo>
                      <a:pt x="2704" y="1222"/>
                    </a:lnTo>
                    <a:lnTo>
                      <a:pt x="2657" y="1269"/>
                    </a:lnTo>
                    <a:lnTo>
                      <a:pt x="2606" y="1310"/>
                    </a:lnTo>
                    <a:lnTo>
                      <a:pt x="2551" y="1348"/>
                    </a:lnTo>
                    <a:lnTo>
                      <a:pt x="2492" y="1381"/>
                    </a:lnTo>
                    <a:lnTo>
                      <a:pt x="2431" y="1408"/>
                    </a:lnTo>
                    <a:lnTo>
                      <a:pt x="2367" y="1430"/>
                    </a:lnTo>
                    <a:lnTo>
                      <a:pt x="2301" y="1446"/>
                    </a:lnTo>
                    <a:lnTo>
                      <a:pt x="2232" y="1456"/>
                    </a:lnTo>
                    <a:lnTo>
                      <a:pt x="2161" y="1460"/>
                    </a:lnTo>
                    <a:lnTo>
                      <a:pt x="735" y="1460"/>
                    </a:lnTo>
                    <a:lnTo>
                      <a:pt x="664" y="1456"/>
                    </a:lnTo>
                    <a:lnTo>
                      <a:pt x="596" y="1446"/>
                    </a:lnTo>
                    <a:lnTo>
                      <a:pt x="529" y="1430"/>
                    </a:lnTo>
                    <a:lnTo>
                      <a:pt x="464" y="1408"/>
                    </a:lnTo>
                    <a:lnTo>
                      <a:pt x="403" y="1381"/>
                    </a:lnTo>
                    <a:lnTo>
                      <a:pt x="346" y="1348"/>
                    </a:lnTo>
                    <a:lnTo>
                      <a:pt x="290" y="1310"/>
                    </a:lnTo>
                    <a:lnTo>
                      <a:pt x="240" y="1269"/>
                    </a:lnTo>
                    <a:lnTo>
                      <a:pt x="193" y="1222"/>
                    </a:lnTo>
                    <a:lnTo>
                      <a:pt x="150" y="1171"/>
                    </a:lnTo>
                    <a:lnTo>
                      <a:pt x="113" y="1117"/>
                    </a:lnTo>
                    <a:lnTo>
                      <a:pt x="80" y="1059"/>
                    </a:lnTo>
                    <a:lnTo>
                      <a:pt x="52" y="998"/>
                    </a:lnTo>
                    <a:lnTo>
                      <a:pt x="29" y="934"/>
                    </a:lnTo>
                    <a:lnTo>
                      <a:pt x="13" y="868"/>
                    </a:lnTo>
                    <a:lnTo>
                      <a:pt x="4" y="799"/>
                    </a:lnTo>
                    <a:lnTo>
                      <a:pt x="0" y="729"/>
                    </a:lnTo>
                    <a:lnTo>
                      <a:pt x="4" y="659"/>
                    </a:lnTo>
                    <a:lnTo>
                      <a:pt x="13" y="590"/>
                    </a:lnTo>
                    <a:lnTo>
                      <a:pt x="29" y="524"/>
                    </a:lnTo>
                    <a:lnTo>
                      <a:pt x="52" y="461"/>
                    </a:lnTo>
                    <a:lnTo>
                      <a:pt x="80" y="400"/>
                    </a:lnTo>
                    <a:lnTo>
                      <a:pt x="113" y="342"/>
                    </a:lnTo>
                    <a:lnTo>
                      <a:pt x="150" y="288"/>
                    </a:lnTo>
                    <a:lnTo>
                      <a:pt x="193" y="237"/>
                    </a:lnTo>
                    <a:lnTo>
                      <a:pt x="240" y="191"/>
                    </a:lnTo>
                    <a:lnTo>
                      <a:pt x="290" y="149"/>
                    </a:lnTo>
                    <a:lnTo>
                      <a:pt x="346" y="110"/>
                    </a:lnTo>
                    <a:lnTo>
                      <a:pt x="403" y="79"/>
                    </a:lnTo>
                    <a:lnTo>
                      <a:pt x="464" y="51"/>
                    </a:lnTo>
                    <a:lnTo>
                      <a:pt x="529" y="29"/>
                    </a:lnTo>
                    <a:lnTo>
                      <a:pt x="596" y="13"/>
                    </a:lnTo>
                    <a:lnTo>
                      <a:pt x="664" y="3"/>
                    </a:lnTo>
                    <a:lnTo>
                      <a:pt x="7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Bold" panose="020B0800000000000000" pitchFamily="34" charset="-122"/>
                </a:endParaRPr>
              </a:p>
            </p:txBody>
          </p:sp>
        </p:grpSp>
        <p:grpSp>
          <p:nvGrpSpPr>
            <p:cNvPr id="19" name="Group 45"/>
            <p:cNvGrpSpPr/>
            <p:nvPr/>
          </p:nvGrpSpPr>
          <p:grpSpPr>
            <a:xfrm>
              <a:off x="3730952" y="3256010"/>
              <a:ext cx="2061573" cy="1765538"/>
              <a:chOff x="3598257" y="3942529"/>
              <a:chExt cx="2061573" cy="1765538"/>
            </a:xfrm>
          </p:grpSpPr>
          <p:sp>
            <p:nvSpPr>
              <p:cNvPr id="20" name="TextBox 46"/>
              <p:cNvSpPr txBox="1"/>
              <p:nvPr/>
            </p:nvSpPr>
            <p:spPr>
              <a:xfrm>
                <a:off x="4122346" y="3942529"/>
                <a:ext cx="1025922" cy="412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25000"/>
                  <a:buFontTx/>
                  <a:buNone/>
                  <a:defRPr/>
                </a:pP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结合平台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21" name="TextBox 47"/>
              <p:cNvSpPr txBox="1"/>
              <p:nvPr/>
            </p:nvSpPr>
            <p:spPr>
              <a:xfrm flipH="1">
                <a:off x="3598257" y="4476961"/>
                <a:ext cx="2061573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just">
                  <a:tabLst>
                    <a:tab pos="198120" algn="l"/>
                  </a:tabLst>
                </a:pPr>
                <a:r>
                  <a:rPr lang="zh-CN" altLang="zh-CN" sz="2000" kern="100" dirty="0"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发挥</a:t>
                </a:r>
                <a:r>
                  <a:rPr lang="en-US" altLang="zh-CN" sz="2000" kern="100" dirty="0"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e</a:t>
                </a:r>
                <a:r>
                  <a:rPr lang="zh-CN" altLang="en-US" sz="2000" kern="100" dirty="0"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护之家</a:t>
                </a:r>
                <a:r>
                  <a:rPr lang="zh-CN" altLang="zh-CN" sz="2000" kern="100" dirty="0"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平台优势，与专家合作设置专栏 </a:t>
                </a:r>
                <a:r>
                  <a:rPr lang="zh-CN" altLang="en-US" sz="2000" kern="100" dirty="0"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，让健康传播更方便</a:t>
                </a:r>
                <a:endParaRPr lang="zh-CN" altLang="zh-CN" sz="2000" kern="100" dirty="0"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464595" y="2215580"/>
            <a:ext cx="2071721" cy="2348033"/>
            <a:chOff x="6357877" y="2366475"/>
            <a:chExt cx="2071721" cy="2348033"/>
          </a:xfrm>
        </p:grpSpPr>
        <p:grpSp>
          <p:nvGrpSpPr>
            <p:cNvPr id="27" name="Группа 74"/>
            <p:cNvGrpSpPr/>
            <p:nvPr/>
          </p:nvGrpSpPr>
          <p:grpSpPr>
            <a:xfrm>
              <a:off x="7094093" y="2366475"/>
              <a:ext cx="395122" cy="381168"/>
              <a:chOff x="5843588" y="3217863"/>
              <a:chExt cx="2562225" cy="2471738"/>
            </a:xfrm>
            <a:solidFill>
              <a:schemeClr val="bg1"/>
            </a:solidFill>
          </p:grpSpPr>
          <p:sp>
            <p:nvSpPr>
              <p:cNvPr id="31" name="Freeform 64"/>
              <p:cNvSpPr/>
              <p:nvPr/>
            </p:nvSpPr>
            <p:spPr bwMode="auto">
              <a:xfrm>
                <a:off x="7786688" y="3217863"/>
                <a:ext cx="619125" cy="622300"/>
              </a:xfrm>
              <a:custGeom>
                <a:avLst/>
                <a:gdLst>
                  <a:gd name="T0" fmla="*/ 340 w 781"/>
                  <a:gd name="T1" fmla="*/ 0 h 785"/>
                  <a:gd name="T2" fmla="*/ 340 w 781"/>
                  <a:gd name="T3" fmla="*/ 0 h 785"/>
                  <a:gd name="T4" fmla="*/ 363 w 781"/>
                  <a:gd name="T5" fmla="*/ 2 h 785"/>
                  <a:gd name="T6" fmla="*/ 386 w 781"/>
                  <a:gd name="T7" fmla="*/ 7 h 785"/>
                  <a:gd name="T8" fmla="*/ 408 w 781"/>
                  <a:gd name="T9" fmla="*/ 17 h 785"/>
                  <a:gd name="T10" fmla="*/ 429 w 781"/>
                  <a:gd name="T11" fmla="*/ 30 h 785"/>
                  <a:gd name="T12" fmla="*/ 448 w 781"/>
                  <a:gd name="T13" fmla="*/ 46 h 785"/>
                  <a:gd name="T14" fmla="*/ 737 w 781"/>
                  <a:gd name="T15" fmla="*/ 336 h 785"/>
                  <a:gd name="T16" fmla="*/ 755 w 781"/>
                  <a:gd name="T17" fmla="*/ 357 h 785"/>
                  <a:gd name="T18" fmla="*/ 768 w 781"/>
                  <a:gd name="T19" fmla="*/ 381 h 785"/>
                  <a:gd name="T20" fmla="*/ 777 w 781"/>
                  <a:gd name="T21" fmla="*/ 406 h 785"/>
                  <a:gd name="T22" fmla="*/ 781 w 781"/>
                  <a:gd name="T23" fmla="*/ 431 h 785"/>
                  <a:gd name="T24" fmla="*/ 781 w 781"/>
                  <a:gd name="T25" fmla="*/ 457 h 785"/>
                  <a:gd name="T26" fmla="*/ 777 w 781"/>
                  <a:gd name="T27" fmla="*/ 483 h 785"/>
                  <a:gd name="T28" fmla="*/ 768 w 781"/>
                  <a:gd name="T29" fmla="*/ 509 h 785"/>
                  <a:gd name="T30" fmla="*/ 755 w 781"/>
                  <a:gd name="T31" fmla="*/ 532 h 785"/>
                  <a:gd name="T32" fmla="*/ 737 w 781"/>
                  <a:gd name="T33" fmla="*/ 553 h 785"/>
                  <a:gd name="T34" fmla="*/ 505 w 781"/>
                  <a:gd name="T35" fmla="*/ 785 h 785"/>
                  <a:gd name="T36" fmla="*/ 0 w 781"/>
                  <a:gd name="T37" fmla="*/ 278 h 785"/>
                  <a:gd name="T38" fmla="*/ 232 w 781"/>
                  <a:gd name="T39" fmla="*/ 45 h 785"/>
                  <a:gd name="T40" fmla="*/ 251 w 781"/>
                  <a:gd name="T41" fmla="*/ 29 h 785"/>
                  <a:gd name="T42" fmla="*/ 271 w 781"/>
                  <a:gd name="T43" fmla="*/ 17 h 785"/>
                  <a:gd name="T44" fmla="*/ 293 w 781"/>
                  <a:gd name="T45" fmla="*/ 7 h 785"/>
                  <a:gd name="T46" fmla="*/ 316 w 781"/>
                  <a:gd name="T47" fmla="*/ 2 h 785"/>
                  <a:gd name="T48" fmla="*/ 340 w 781"/>
                  <a:gd name="T49" fmla="*/ 0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81" h="785">
                    <a:moveTo>
                      <a:pt x="340" y="0"/>
                    </a:moveTo>
                    <a:lnTo>
                      <a:pt x="340" y="0"/>
                    </a:lnTo>
                    <a:lnTo>
                      <a:pt x="363" y="2"/>
                    </a:lnTo>
                    <a:lnTo>
                      <a:pt x="386" y="7"/>
                    </a:lnTo>
                    <a:lnTo>
                      <a:pt x="408" y="17"/>
                    </a:lnTo>
                    <a:lnTo>
                      <a:pt x="429" y="30"/>
                    </a:lnTo>
                    <a:lnTo>
                      <a:pt x="448" y="46"/>
                    </a:lnTo>
                    <a:lnTo>
                      <a:pt x="737" y="336"/>
                    </a:lnTo>
                    <a:lnTo>
                      <a:pt x="755" y="357"/>
                    </a:lnTo>
                    <a:lnTo>
                      <a:pt x="768" y="381"/>
                    </a:lnTo>
                    <a:lnTo>
                      <a:pt x="777" y="406"/>
                    </a:lnTo>
                    <a:lnTo>
                      <a:pt x="781" y="431"/>
                    </a:lnTo>
                    <a:lnTo>
                      <a:pt x="781" y="457"/>
                    </a:lnTo>
                    <a:lnTo>
                      <a:pt x="777" y="483"/>
                    </a:lnTo>
                    <a:lnTo>
                      <a:pt x="768" y="509"/>
                    </a:lnTo>
                    <a:lnTo>
                      <a:pt x="755" y="532"/>
                    </a:lnTo>
                    <a:lnTo>
                      <a:pt x="737" y="553"/>
                    </a:lnTo>
                    <a:lnTo>
                      <a:pt x="505" y="785"/>
                    </a:lnTo>
                    <a:lnTo>
                      <a:pt x="0" y="278"/>
                    </a:lnTo>
                    <a:lnTo>
                      <a:pt x="232" y="45"/>
                    </a:lnTo>
                    <a:lnTo>
                      <a:pt x="251" y="29"/>
                    </a:lnTo>
                    <a:lnTo>
                      <a:pt x="271" y="17"/>
                    </a:lnTo>
                    <a:lnTo>
                      <a:pt x="293" y="7"/>
                    </a:lnTo>
                    <a:lnTo>
                      <a:pt x="316" y="2"/>
                    </a:lnTo>
                    <a:lnTo>
                      <a:pt x="3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Bold" panose="020B0800000000000000" pitchFamily="34" charset="-122"/>
                </a:endParaRPr>
              </a:p>
            </p:txBody>
          </p:sp>
          <p:sp>
            <p:nvSpPr>
              <p:cNvPr id="32" name="Freeform 65"/>
              <p:cNvSpPr/>
              <p:nvPr/>
            </p:nvSpPr>
            <p:spPr bwMode="auto">
              <a:xfrm>
                <a:off x="6596063" y="3522663"/>
                <a:ext cx="1504950" cy="1512888"/>
              </a:xfrm>
              <a:custGeom>
                <a:avLst/>
                <a:gdLst>
                  <a:gd name="T0" fmla="*/ 1391 w 1896"/>
                  <a:gd name="T1" fmla="*/ 0 h 1905"/>
                  <a:gd name="T2" fmla="*/ 1896 w 1896"/>
                  <a:gd name="T3" fmla="*/ 508 h 1905"/>
                  <a:gd name="T4" fmla="*/ 506 w 1896"/>
                  <a:gd name="T5" fmla="*/ 1905 h 1905"/>
                  <a:gd name="T6" fmla="*/ 0 w 1896"/>
                  <a:gd name="T7" fmla="*/ 1398 h 1905"/>
                  <a:gd name="T8" fmla="*/ 1391 w 1896"/>
                  <a:gd name="T9" fmla="*/ 0 h 19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5" h="1905">
                    <a:moveTo>
                      <a:pt x="1391" y="0"/>
                    </a:moveTo>
                    <a:lnTo>
                      <a:pt x="1896" y="508"/>
                    </a:lnTo>
                    <a:lnTo>
                      <a:pt x="506" y="1905"/>
                    </a:lnTo>
                    <a:lnTo>
                      <a:pt x="0" y="1398"/>
                    </a:lnTo>
                    <a:lnTo>
                      <a:pt x="13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Bold" panose="020B0800000000000000" pitchFamily="34" charset="-122"/>
                </a:endParaRPr>
              </a:p>
            </p:txBody>
          </p:sp>
          <p:sp>
            <p:nvSpPr>
              <p:cNvPr id="33" name="Freeform 66"/>
              <p:cNvSpPr/>
              <p:nvPr/>
            </p:nvSpPr>
            <p:spPr bwMode="auto">
              <a:xfrm>
                <a:off x="6424613" y="4719638"/>
                <a:ext cx="485775" cy="488950"/>
              </a:xfrm>
              <a:custGeom>
                <a:avLst/>
                <a:gdLst>
                  <a:gd name="T0" fmla="*/ 108 w 613"/>
                  <a:gd name="T1" fmla="*/ 0 h 615"/>
                  <a:gd name="T2" fmla="*/ 613 w 613"/>
                  <a:gd name="T3" fmla="*/ 507 h 615"/>
                  <a:gd name="T4" fmla="*/ 0 w 613"/>
                  <a:gd name="T5" fmla="*/ 615 h 615"/>
                  <a:gd name="T6" fmla="*/ 108 w 613"/>
                  <a:gd name="T7" fmla="*/ 0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" h="615">
                    <a:moveTo>
                      <a:pt x="108" y="0"/>
                    </a:moveTo>
                    <a:lnTo>
                      <a:pt x="613" y="507"/>
                    </a:lnTo>
                    <a:lnTo>
                      <a:pt x="0" y="615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Bold" panose="020B0800000000000000" pitchFamily="34" charset="-122"/>
                </a:endParaRPr>
              </a:p>
            </p:txBody>
          </p:sp>
          <p:sp>
            <p:nvSpPr>
              <p:cNvPr id="34" name="Freeform 67"/>
              <p:cNvSpPr/>
              <p:nvPr/>
            </p:nvSpPr>
            <p:spPr bwMode="auto">
              <a:xfrm>
                <a:off x="5843588" y="3640138"/>
                <a:ext cx="2036762" cy="2049463"/>
              </a:xfrm>
              <a:custGeom>
                <a:avLst/>
                <a:gdLst>
                  <a:gd name="T0" fmla="*/ 213 w 2566"/>
                  <a:gd name="T1" fmla="*/ 0 h 2582"/>
                  <a:gd name="T2" fmla="*/ 2007 w 2566"/>
                  <a:gd name="T3" fmla="*/ 0 h 2582"/>
                  <a:gd name="T4" fmla="*/ 1675 w 2566"/>
                  <a:gd name="T5" fmla="*/ 333 h 2582"/>
                  <a:gd name="T6" fmla="*/ 331 w 2566"/>
                  <a:gd name="T7" fmla="*/ 333 h 2582"/>
                  <a:gd name="T8" fmla="*/ 331 w 2566"/>
                  <a:gd name="T9" fmla="*/ 2250 h 2582"/>
                  <a:gd name="T10" fmla="*/ 2235 w 2566"/>
                  <a:gd name="T11" fmla="*/ 2250 h 2582"/>
                  <a:gd name="T12" fmla="*/ 2235 w 2566"/>
                  <a:gd name="T13" fmla="*/ 1160 h 2582"/>
                  <a:gd name="T14" fmla="*/ 2566 w 2566"/>
                  <a:gd name="T15" fmla="*/ 829 h 2582"/>
                  <a:gd name="T16" fmla="*/ 2566 w 2566"/>
                  <a:gd name="T17" fmla="*/ 2368 h 2582"/>
                  <a:gd name="T18" fmla="*/ 2564 w 2566"/>
                  <a:gd name="T19" fmla="*/ 2402 h 2582"/>
                  <a:gd name="T20" fmla="*/ 2555 w 2566"/>
                  <a:gd name="T21" fmla="*/ 2435 h 2582"/>
                  <a:gd name="T22" fmla="*/ 2542 w 2566"/>
                  <a:gd name="T23" fmla="*/ 2466 h 2582"/>
                  <a:gd name="T24" fmla="*/ 2525 w 2566"/>
                  <a:gd name="T25" fmla="*/ 2495 h 2582"/>
                  <a:gd name="T26" fmla="*/ 2504 w 2566"/>
                  <a:gd name="T27" fmla="*/ 2520 h 2582"/>
                  <a:gd name="T28" fmla="*/ 2478 w 2566"/>
                  <a:gd name="T29" fmla="*/ 2541 h 2582"/>
                  <a:gd name="T30" fmla="*/ 2450 w 2566"/>
                  <a:gd name="T31" fmla="*/ 2558 h 2582"/>
                  <a:gd name="T32" fmla="*/ 2419 w 2566"/>
                  <a:gd name="T33" fmla="*/ 2571 h 2582"/>
                  <a:gd name="T34" fmla="*/ 2386 w 2566"/>
                  <a:gd name="T35" fmla="*/ 2579 h 2582"/>
                  <a:gd name="T36" fmla="*/ 2352 w 2566"/>
                  <a:gd name="T37" fmla="*/ 2582 h 2582"/>
                  <a:gd name="T38" fmla="*/ 213 w 2566"/>
                  <a:gd name="T39" fmla="*/ 2582 h 2582"/>
                  <a:gd name="T40" fmla="*/ 179 w 2566"/>
                  <a:gd name="T41" fmla="*/ 2579 h 2582"/>
                  <a:gd name="T42" fmla="*/ 146 w 2566"/>
                  <a:gd name="T43" fmla="*/ 2571 h 2582"/>
                  <a:gd name="T44" fmla="*/ 116 w 2566"/>
                  <a:gd name="T45" fmla="*/ 2558 h 2582"/>
                  <a:gd name="T46" fmla="*/ 88 w 2566"/>
                  <a:gd name="T47" fmla="*/ 2541 h 2582"/>
                  <a:gd name="T48" fmla="*/ 63 w 2566"/>
                  <a:gd name="T49" fmla="*/ 2520 h 2582"/>
                  <a:gd name="T50" fmla="*/ 41 w 2566"/>
                  <a:gd name="T51" fmla="*/ 2495 h 2582"/>
                  <a:gd name="T52" fmla="*/ 24 w 2566"/>
                  <a:gd name="T53" fmla="*/ 2466 h 2582"/>
                  <a:gd name="T54" fmla="*/ 11 w 2566"/>
                  <a:gd name="T55" fmla="*/ 2435 h 2582"/>
                  <a:gd name="T56" fmla="*/ 3 w 2566"/>
                  <a:gd name="T57" fmla="*/ 2402 h 2582"/>
                  <a:gd name="T58" fmla="*/ 0 w 2566"/>
                  <a:gd name="T59" fmla="*/ 2368 h 2582"/>
                  <a:gd name="T60" fmla="*/ 0 w 2566"/>
                  <a:gd name="T61" fmla="*/ 216 h 2582"/>
                  <a:gd name="T62" fmla="*/ 3 w 2566"/>
                  <a:gd name="T63" fmla="*/ 180 h 2582"/>
                  <a:gd name="T64" fmla="*/ 11 w 2566"/>
                  <a:gd name="T65" fmla="*/ 147 h 2582"/>
                  <a:gd name="T66" fmla="*/ 24 w 2566"/>
                  <a:gd name="T67" fmla="*/ 117 h 2582"/>
                  <a:gd name="T68" fmla="*/ 41 w 2566"/>
                  <a:gd name="T69" fmla="*/ 89 h 2582"/>
                  <a:gd name="T70" fmla="*/ 63 w 2566"/>
                  <a:gd name="T71" fmla="*/ 63 h 2582"/>
                  <a:gd name="T72" fmla="*/ 88 w 2566"/>
                  <a:gd name="T73" fmla="*/ 41 h 2582"/>
                  <a:gd name="T74" fmla="*/ 116 w 2566"/>
                  <a:gd name="T75" fmla="*/ 24 h 2582"/>
                  <a:gd name="T76" fmla="*/ 146 w 2566"/>
                  <a:gd name="T77" fmla="*/ 11 h 2582"/>
                  <a:gd name="T78" fmla="*/ 179 w 2566"/>
                  <a:gd name="T79" fmla="*/ 3 h 2582"/>
                  <a:gd name="T80" fmla="*/ 213 w 2566"/>
                  <a:gd name="T81" fmla="*/ 0 h 2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66" h="2582">
                    <a:moveTo>
                      <a:pt x="213" y="0"/>
                    </a:moveTo>
                    <a:lnTo>
                      <a:pt x="2007" y="0"/>
                    </a:lnTo>
                    <a:lnTo>
                      <a:pt x="1675" y="333"/>
                    </a:lnTo>
                    <a:lnTo>
                      <a:pt x="331" y="333"/>
                    </a:lnTo>
                    <a:lnTo>
                      <a:pt x="331" y="2250"/>
                    </a:lnTo>
                    <a:lnTo>
                      <a:pt x="2235" y="2250"/>
                    </a:lnTo>
                    <a:lnTo>
                      <a:pt x="2235" y="1160"/>
                    </a:lnTo>
                    <a:lnTo>
                      <a:pt x="2566" y="829"/>
                    </a:lnTo>
                    <a:lnTo>
                      <a:pt x="2566" y="2368"/>
                    </a:lnTo>
                    <a:lnTo>
                      <a:pt x="2564" y="2402"/>
                    </a:lnTo>
                    <a:lnTo>
                      <a:pt x="2555" y="2435"/>
                    </a:lnTo>
                    <a:lnTo>
                      <a:pt x="2542" y="2466"/>
                    </a:lnTo>
                    <a:lnTo>
                      <a:pt x="2525" y="2495"/>
                    </a:lnTo>
                    <a:lnTo>
                      <a:pt x="2504" y="2520"/>
                    </a:lnTo>
                    <a:lnTo>
                      <a:pt x="2478" y="2541"/>
                    </a:lnTo>
                    <a:lnTo>
                      <a:pt x="2450" y="2558"/>
                    </a:lnTo>
                    <a:lnTo>
                      <a:pt x="2419" y="2571"/>
                    </a:lnTo>
                    <a:lnTo>
                      <a:pt x="2386" y="2579"/>
                    </a:lnTo>
                    <a:lnTo>
                      <a:pt x="2352" y="2582"/>
                    </a:lnTo>
                    <a:lnTo>
                      <a:pt x="213" y="2582"/>
                    </a:lnTo>
                    <a:lnTo>
                      <a:pt x="179" y="2579"/>
                    </a:lnTo>
                    <a:lnTo>
                      <a:pt x="146" y="2571"/>
                    </a:lnTo>
                    <a:lnTo>
                      <a:pt x="116" y="2558"/>
                    </a:lnTo>
                    <a:lnTo>
                      <a:pt x="88" y="2541"/>
                    </a:lnTo>
                    <a:lnTo>
                      <a:pt x="63" y="2520"/>
                    </a:lnTo>
                    <a:lnTo>
                      <a:pt x="41" y="2495"/>
                    </a:lnTo>
                    <a:lnTo>
                      <a:pt x="24" y="2466"/>
                    </a:lnTo>
                    <a:lnTo>
                      <a:pt x="11" y="2435"/>
                    </a:lnTo>
                    <a:lnTo>
                      <a:pt x="3" y="2402"/>
                    </a:lnTo>
                    <a:lnTo>
                      <a:pt x="0" y="2368"/>
                    </a:lnTo>
                    <a:lnTo>
                      <a:pt x="0" y="216"/>
                    </a:lnTo>
                    <a:lnTo>
                      <a:pt x="3" y="180"/>
                    </a:lnTo>
                    <a:lnTo>
                      <a:pt x="11" y="147"/>
                    </a:lnTo>
                    <a:lnTo>
                      <a:pt x="24" y="117"/>
                    </a:lnTo>
                    <a:lnTo>
                      <a:pt x="41" y="89"/>
                    </a:lnTo>
                    <a:lnTo>
                      <a:pt x="63" y="63"/>
                    </a:lnTo>
                    <a:lnTo>
                      <a:pt x="88" y="41"/>
                    </a:lnTo>
                    <a:lnTo>
                      <a:pt x="116" y="24"/>
                    </a:lnTo>
                    <a:lnTo>
                      <a:pt x="146" y="11"/>
                    </a:lnTo>
                    <a:lnTo>
                      <a:pt x="179" y="3"/>
                    </a:lnTo>
                    <a:lnTo>
                      <a:pt x="2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Bold" panose="020B0800000000000000" pitchFamily="34" charset="-122"/>
                </a:endParaRPr>
              </a:p>
            </p:txBody>
          </p:sp>
        </p:grpSp>
        <p:grpSp>
          <p:nvGrpSpPr>
            <p:cNvPr id="28" name="Group 48"/>
            <p:cNvGrpSpPr/>
            <p:nvPr/>
          </p:nvGrpSpPr>
          <p:grpSpPr>
            <a:xfrm>
              <a:off x="6357877" y="3238703"/>
              <a:ext cx="2071721" cy="1475805"/>
              <a:chOff x="6689565" y="3925222"/>
              <a:chExt cx="2071721" cy="1475805"/>
            </a:xfrm>
          </p:grpSpPr>
          <p:sp>
            <p:nvSpPr>
              <p:cNvPr id="29" name="TextBox 49"/>
              <p:cNvSpPr txBox="1"/>
              <p:nvPr/>
            </p:nvSpPr>
            <p:spPr>
              <a:xfrm>
                <a:off x="7339101" y="3925222"/>
                <a:ext cx="772647" cy="412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融入</a:t>
                </a: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AI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30" name="TextBox 50"/>
              <p:cNvSpPr txBox="1"/>
              <p:nvPr/>
            </p:nvSpPr>
            <p:spPr>
              <a:xfrm flipH="1">
                <a:off x="6689565" y="4477697"/>
                <a:ext cx="2071721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just">
                  <a:tabLst>
                    <a:tab pos="198120" algn="l"/>
                  </a:tabLst>
                </a:pPr>
                <a:r>
                  <a:rPr lang="zh-CN" altLang="zh-CN" sz="2000" kern="100" dirty="0"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发挥</a:t>
                </a:r>
                <a:r>
                  <a:rPr lang="en-US" altLang="zh-CN" sz="2000" kern="100" dirty="0"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AI</a:t>
                </a:r>
                <a:r>
                  <a:rPr lang="zh-CN" altLang="zh-CN" sz="2000" kern="100" dirty="0"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新媒体优势</a:t>
                </a:r>
                <a:r>
                  <a:rPr lang="zh-CN" altLang="en-US" sz="2000" kern="100" dirty="0"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在抖音、视频号等</a:t>
                </a:r>
                <a:r>
                  <a:rPr lang="zh-CN" altLang="zh-CN" sz="2000" kern="100" dirty="0"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拓宽传播渠道</a:t>
                </a:r>
                <a:endParaRPr lang="zh-CN" altLang="zh-CN" sz="2000" kern="100" dirty="0"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9020959" y="2179191"/>
            <a:ext cx="2108153" cy="2082908"/>
            <a:chOff x="8860881" y="2330086"/>
            <a:chExt cx="2108153" cy="2082908"/>
          </a:xfrm>
        </p:grpSpPr>
        <p:grpSp>
          <p:nvGrpSpPr>
            <p:cNvPr id="38" name="Группа 406"/>
            <p:cNvGrpSpPr/>
            <p:nvPr/>
          </p:nvGrpSpPr>
          <p:grpSpPr>
            <a:xfrm>
              <a:off x="9653296" y="2330086"/>
              <a:ext cx="379485" cy="387500"/>
              <a:chOff x="5853113" y="3217863"/>
              <a:chExt cx="2179638" cy="2225675"/>
            </a:xfrm>
            <a:solidFill>
              <a:schemeClr val="bg1"/>
            </a:solidFill>
          </p:grpSpPr>
          <p:sp>
            <p:nvSpPr>
              <p:cNvPr id="42" name="Freeform 362"/>
              <p:cNvSpPr>
                <a:spLocks noEditPoints="1"/>
              </p:cNvSpPr>
              <p:nvPr/>
            </p:nvSpPr>
            <p:spPr bwMode="auto">
              <a:xfrm>
                <a:off x="5924551" y="3779838"/>
                <a:ext cx="2035175" cy="1663700"/>
              </a:xfrm>
              <a:custGeom>
                <a:avLst/>
                <a:gdLst>
                  <a:gd name="T0" fmla="*/ 1378 w 3846"/>
                  <a:gd name="T1" fmla="*/ 963 h 3144"/>
                  <a:gd name="T2" fmla="*/ 1347 w 3846"/>
                  <a:gd name="T3" fmla="*/ 995 h 3144"/>
                  <a:gd name="T4" fmla="*/ 446 w 3846"/>
                  <a:gd name="T5" fmla="*/ 2705 h 3144"/>
                  <a:gd name="T6" fmla="*/ 3400 w 3846"/>
                  <a:gd name="T7" fmla="*/ 1826 h 3144"/>
                  <a:gd name="T8" fmla="*/ 2482 w 3846"/>
                  <a:gd name="T9" fmla="*/ 979 h 3144"/>
                  <a:gd name="T10" fmla="*/ 1378 w 3846"/>
                  <a:gd name="T11" fmla="*/ 963 h 3144"/>
                  <a:gd name="T12" fmla="*/ 1555 w 3846"/>
                  <a:gd name="T13" fmla="*/ 4 h 3144"/>
                  <a:gd name="T14" fmla="*/ 1618 w 3846"/>
                  <a:gd name="T15" fmla="*/ 31 h 3144"/>
                  <a:gd name="T16" fmla="*/ 1667 w 3846"/>
                  <a:gd name="T17" fmla="*/ 79 h 3144"/>
                  <a:gd name="T18" fmla="*/ 1694 w 3846"/>
                  <a:gd name="T19" fmla="*/ 141 h 3144"/>
                  <a:gd name="T20" fmla="*/ 1696 w 3846"/>
                  <a:gd name="T21" fmla="*/ 523 h 3144"/>
                  <a:gd name="T22" fmla="*/ 2150 w 3846"/>
                  <a:gd name="T23" fmla="*/ 177 h 3144"/>
                  <a:gd name="T24" fmla="*/ 2163 w 3846"/>
                  <a:gd name="T25" fmla="*/ 108 h 3144"/>
                  <a:gd name="T26" fmla="*/ 2201 w 3846"/>
                  <a:gd name="T27" fmla="*/ 52 h 3144"/>
                  <a:gd name="T28" fmla="*/ 2258 w 3846"/>
                  <a:gd name="T29" fmla="*/ 15 h 3144"/>
                  <a:gd name="T30" fmla="*/ 2328 w 3846"/>
                  <a:gd name="T31" fmla="*/ 0 h 3144"/>
                  <a:gd name="T32" fmla="*/ 2397 w 3846"/>
                  <a:gd name="T33" fmla="*/ 15 h 3144"/>
                  <a:gd name="T34" fmla="*/ 2453 w 3846"/>
                  <a:gd name="T35" fmla="*/ 52 h 3144"/>
                  <a:gd name="T36" fmla="*/ 2491 w 3846"/>
                  <a:gd name="T37" fmla="*/ 108 h 3144"/>
                  <a:gd name="T38" fmla="*/ 2506 w 3846"/>
                  <a:gd name="T39" fmla="*/ 177 h 3144"/>
                  <a:gd name="T40" fmla="*/ 2581 w 3846"/>
                  <a:gd name="T41" fmla="*/ 523 h 3144"/>
                  <a:gd name="T42" fmla="*/ 2625 w 3846"/>
                  <a:gd name="T43" fmla="*/ 533 h 3144"/>
                  <a:gd name="T44" fmla="*/ 2672 w 3846"/>
                  <a:gd name="T45" fmla="*/ 558 h 3144"/>
                  <a:gd name="T46" fmla="*/ 2715 w 3846"/>
                  <a:gd name="T47" fmla="*/ 590 h 3144"/>
                  <a:gd name="T48" fmla="*/ 2754 w 3846"/>
                  <a:gd name="T49" fmla="*/ 625 h 3144"/>
                  <a:gd name="T50" fmla="*/ 2784 w 3846"/>
                  <a:gd name="T51" fmla="*/ 654 h 3144"/>
                  <a:gd name="T52" fmla="*/ 2801 w 3846"/>
                  <a:gd name="T53" fmla="*/ 671 h 3144"/>
                  <a:gd name="T54" fmla="*/ 3778 w 3846"/>
                  <a:gd name="T55" fmla="*/ 1573 h 3144"/>
                  <a:gd name="T56" fmla="*/ 3812 w 3846"/>
                  <a:gd name="T57" fmla="*/ 1614 h 3144"/>
                  <a:gd name="T58" fmla="*/ 3836 w 3846"/>
                  <a:gd name="T59" fmla="*/ 1665 h 3144"/>
                  <a:gd name="T60" fmla="*/ 3846 w 3846"/>
                  <a:gd name="T61" fmla="*/ 1713 h 3144"/>
                  <a:gd name="T62" fmla="*/ 3842 w 3846"/>
                  <a:gd name="T63" fmla="*/ 2870 h 3144"/>
                  <a:gd name="T64" fmla="*/ 3815 w 3846"/>
                  <a:gd name="T65" fmla="*/ 2958 h 3144"/>
                  <a:gd name="T66" fmla="*/ 3765 w 3846"/>
                  <a:gd name="T67" fmla="*/ 3034 h 3144"/>
                  <a:gd name="T68" fmla="*/ 3696 w 3846"/>
                  <a:gd name="T69" fmla="*/ 3093 h 3144"/>
                  <a:gd name="T70" fmla="*/ 3612 w 3846"/>
                  <a:gd name="T71" fmla="*/ 3131 h 3144"/>
                  <a:gd name="T72" fmla="*/ 3518 w 3846"/>
                  <a:gd name="T73" fmla="*/ 3144 h 3144"/>
                  <a:gd name="T74" fmla="*/ 280 w 3846"/>
                  <a:gd name="T75" fmla="*/ 3142 h 3144"/>
                  <a:gd name="T76" fmla="*/ 191 w 3846"/>
                  <a:gd name="T77" fmla="*/ 3115 h 3144"/>
                  <a:gd name="T78" fmla="*/ 114 w 3846"/>
                  <a:gd name="T79" fmla="*/ 3066 h 3144"/>
                  <a:gd name="T80" fmla="*/ 53 w 3846"/>
                  <a:gd name="T81" fmla="*/ 2998 h 3144"/>
                  <a:gd name="T82" fmla="*/ 15 w 3846"/>
                  <a:gd name="T83" fmla="*/ 2915 h 3144"/>
                  <a:gd name="T84" fmla="*/ 0 w 3846"/>
                  <a:gd name="T85" fmla="*/ 2822 h 3144"/>
                  <a:gd name="T86" fmla="*/ 3 w 3846"/>
                  <a:gd name="T87" fmla="*/ 1690 h 3144"/>
                  <a:gd name="T88" fmla="*/ 21 w 3846"/>
                  <a:gd name="T89" fmla="*/ 1640 h 3144"/>
                  <a:gd name="T90" fmla="*/ 50 w 3846"/>
                  <a:gd name="T91" fmla="*/ 1592 h 3144"/>
                  <a:gd name="T92" fmla="*/ 1043 w 3846"/>
                  <a:gd name="T93" fmla="*/ 674 h 3144"/>
                  <a:gd name="T94" fmla="*/ 1051 w 3846"/>
                  <a:gd name="T95" fmla="*/ 665 h 3144"/>
                  <a:gd name="T96" fmla="*/ 1076 w 3846"/>
                  <a:gd name="T97" fmla="*/ 641 h 3144"/>
                  <a:gd name="T98" fmla="*/ 1109 w 3846"/>
                  <a:gd name="T99" fmla="*/ 607 h 3144"/>
                  <a:gd name="T100" fmla="*/ 1153 w 3846"/>
                  <a:gd name="T101" fmla="*/ 573 h 3144"/>
                  <a:gd name="T102" fmla="*/ 1197 w 3846"/>
                  <a:gd name="T103" fmla="*/ 543 h 3144"/>
                  <a:gd name="T104" fmla="*/ 1243 w 3846"/>
                  <a:gd name="T105" fmla="*/ 526 h 3144"/>
                  <a:gd name="T106" fmla="*/ 1340 w 3846"/>
                  <a:gd name="T107" fmla="*/ 523 h 3144"/>
                  <a:gd name="T108" fmla="*/ 1344 w 3846"/>
                  <a:gd name="T109" fmla="*/ 141 h 3144"/>
                  <a:gd name="T110" fmla="*/ 1371 w 3846"/>
                  <a:gd name="T111" fmla="*/ 79 h 3144"/>
                  <a:gd name="T112" fmla="*/ 1418 w 3846"/>
                  <a:gd name="T113" fmla="*/ 31 h 3144"/>
                  <a:gd name="T114" fmla="*/ 1482 w 3846"/>
                  <a:gd name="T115" fmla="*/ 4 h 3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46" h="3144">
                    <a:moveTo>
                      <a:pt x="1378" y="963"/>
                    </a:moveTo>
                    <a:lnTo>
                      <a:pt x="1378" y="963"/>
                    </a:lnTo>
                    <a:lnTo>
                      <a:pt x="1363" y="982"/>
                    </a:lnTo>
                    <a:lnTo>
                      <a:pt x="1347" y="995"/>
                    </a:lnTo>
                    <a:lnTo>
                      <a:pt x="446" y="1826"/>
                    </a:lnTo>
                    <a:lnTo>
                      <a:pt x="446" y="2705"/>
                    </a:lnTo>
                    <a:lnTo>
                      <a:pt x="3400" y="2705"/>
                    </a:lnTo>
                    <a:lnTo>
                      <a:pt x="3400" y="1826"/>
                    </a:lnTo>
                    <a:lnTo>
                      <a:pt x="2499" y="995"/>
                    </a:lnTo>
                    <a:lnTo>
                      <a:pt x="2482" y="979"/>
                    </a:lnTo>
                    <a:lnTo>
                      <a:pt x="2468" y="963"/>
                    </a:lnTo>
                    <a:lnTo>
                      <a:pt x="1378" y="963"/>
                    </a:lnTo>
                    <a:close/>
                    <a:moveTo>
                      <a:pt x="1518" y="0"/>
                    </a:moveTo>
                    <a:lnTo>
                      <a:pt x="1555" y="4"/>
                    </a:lnTo>
                    <a:lnTo>
                      <a:pt x="1588" y="15"/>
                    </a:lnTo>
                    <a:lnTo>
                      <a:pt x="1618" y="31"/>
                    </a:lnTo>
                    <a:lnTo>
                      <a:pt x="1645" y="52"/>
                    </a:lnTo>
                    <a:lnTo>
                      <a:pt x="1667" y="79"/>
                    </a:lnTo>
                    <a:lnTo>
                      <a:pt x="1683" y="108"/>
                    </a:lnTo>
                    <a:lnTo>
                      <a:pt x="1694" y="141"/>
                    </a:lnTo>
                    <a:lnTo>
                      <a:pt x="1696" y="177"/>
                    </a:lnTo>
                    <a:lnTo>
                      <a:pt x="1696" y="523"/>
                    </a:lnTo>
                    <a:lnTo>
                      <a:pt x="2150" y="523"/>
                    </a:lnTo>
                    <a:lnTo>
                      <a:pt x="2150" y="177"/>
                    </a:lnTo>
                    <a:lnTo>
                      <a:pt x="2152" y="141"/>
                    </a:lnTo>
                    <a:lnTo>
                      <a:pt x="2163" y="108"/>
                    </a:lnTo>
                    <a:lnTo>
                      <a:pt x="2179" y="79"/>
                    </a:lnTo>
                    <a:lnTo>
                      <a:pt x="2201" y="52"/>
                    </a:lnTo>
                    <a:lnTo>
                      <a:pt x="2228" y="31"/>
                    </a:lnTo>
                    <a:lnTo>
                      <a:pt x="2258" y="15"/>
                    </a:lnTo>
                    <a:lnTo>
                      <a:pt x="2291" y="4"/>
                    </a:lnTo>
                    <a:lnTo>
                      <a:pt x="2328" y="0"/>
                    </a:lnTo>
                    <a:lnTo>
                      <a:pt x="2363" y="4"/>
                    </a:lnTo>
                    <a:lnTo>
                      <a:pt x="2397" y="15"/>
                    </a:lnTo>
                    <a:lnTo>
                      <a:pt x="2428" y="31"/>
                    </a:lnTo>
                    <a:lnTo>
                      <a:pt x="2453" y="52"/>
                    </a:lnTo>
                    <a:lnTo>
                      <a:pt x="2475" y="79"/>
                    </a:lnTo>
                    <a:lnTo>
                      <a:pt x="2491" y="108"/>
                    </a:lnTo>
                    <a:lnTo>
                      <a:pt x="2502" y="141"/>
                    </a:lnTo>
                    <a:lnTo>
                      <a:pt x="2506" y="177"/>
                    </a:lnTo>
                    <a:lnTo>
                      <a:pt x="2506" y="523"/>
                    </a:lnTo>
                    <a:lnTo>
                      <a:pt x="2581" y="523"/>
                    </a:lnTo>
                    <a:lnTo>
                      <a:pt x="2603" y="526"/>
                    </a:lnTo>
                    <a:lnTo>
                      <a:pt x="2625" y="533"/>
                    </a:lnTo>
                    <a:lnTo>
                      <a:pt x="2648" y="543"/>
                    </a:lnTo>
                    <a:lnTo>
                      <a:pt x="2672" y="558"/>
                    </a:lnTo>
                    <a:lnTo>
                      <a:pt x="2693" y="573"/>
                    </a:lnTo>
                    <a:lnTo>
                      <a:pt x="2715" y="590"/>
                    </a:lnTo>
                    <a:lnTo>
                      <a:pt x="2737" y="607"/>
                    </a:lnTo>
                    <a:lnTo>
                      <a:pt x="2754" y="625"/>
                    </a:lnTo>
                    <a:lnTo>
                      <a:pt x="2770" y="641"/>
                    </a:lnTo>
                    <a:lnTo>
                      <a:pt x="2784" y="654"/>
                    </a:lnTo>
                    <a:lnTo>
                      <a:pt x="2795" y="665"/>
                    </a:lnTo>
                    <a:lnTo>
                      <a:pt x="2801" y="671"/>
                    </a:lnTo>
                    <a:lnTo>
                      <a:pt x="2803" y="674"/>
                    </a:lnTo>
                    <a:lnTo>
                      <a:pt x="3778" y="1573"/>
                    </a:lnTo>
                    <a:lnTo>
                      <a:pt x="3796" y="1592"/>
                    </a:lnTo>
                    <a:lnTo>
                      <a:pt x="3812" y="1614"/>
                    </a:lnTo>
                    <a:lnTo>
                      <a:pt x="3825" y="1640"/>
                    </a:lnTo>
                    <a:lnTo>
                      <a:pt x="3836" y="1665"/>
                    </a:lnTo>
                    <a:lnTo>
                      <a:pt x="3843" y="1690"/>
                    </a:lnTo>
                    <a:lnTo>
                      <a:pt x="3846" y="1713"/>
                    </a:lnTo>
                    <a:lnTo>
                      <a:pt x="3846" y="2822"/>
                    </a:lnTo>
                    <a:lnTo>
                      <a:pt x="3842" y="2870"/>
                    </a:lnTo>
                    <a:lnTo>
                      <a:pt x="3831" y="2915"/>
                    </a:lnTo>
                    <a:lnTo>
                      <a:pt x="3815" y="2958"/>
                    </a:lnTo>
                    <a:lnTo>
                      <a:pt x="3792" y="2998"/>
                    </a:lnTo>
                    <a:lnTo>
                      <a:pt x="3765" y="3034"/>
                    </a:lnTo>
                    <a:lnTo>
                      <a:pt x="3732" y="3066"/>
                    </a:lnTo>
                    <a:lnTo>
                      <a:pt x="3696" y="3093"/>
                    </a:lnTo>
                    <a:lnTo>
                      <a:pt x="3655" y="3115"/>
                    </a:lnTo>
                    <a:lnTo>
                      <a:pt x="3612" y="3131"/>
                    </a:lnTo>
                    <a:lnTo>
                      <a:pt x="3566" y="3142"/>
                    </a:lnTo>
                    <a:lnTo>
                      <a:pt x="3518" y="3144"/>
                    </a:lnTo>
                    <a:lnTo>
                      <a:pt x="328" y="3144"/>
                    </a:lnTo>
                    <a:lnTo>
                      <a:pt x="280" y="3142"/>
                    </a:lnTo>
                    <a:lnTo>
                      <a:pt x="234" y="3131"/>
                    </a:lnTo>
                    <a:lnTo>
                      <a:pt x="191" y="3115"/>
                    </a:lnTo>
                    <a:lnTo>
                      <a:pt x="150" y="3093"/>
                    </a:lnTo>
                    <a:lnTo>
                      <a:pt x="114" y="3066"/>
                    </a:lnTo>
                    <a:lnTo>
                      <a:pt x="81" y="3034"/>
                    </a:lnTo>
                    <a:lnTo>
                      <a:pt x="53" y="2998"/>
                    </a:lnTo>
                    <a:lnTo>
                      <a:pt x="31" y="2958"/>
                    </a:lnTo>
                    <a:lnTo>
                      <a:pt x="15" y="2915"/>
                    </a:lnTo>
                    <a:lnTo>
                      <a:pt x="4" y="2870"/>
                    </a:lnTo>
                    <a:lnTo>
                      <a:pt x="0" y="2822"/>
                    </a:lnTo>
                    <a:lnTo>
                      <a:pt x="0" y="1713"/>
                    </a:lnTo>
                    <a:lnTo>
                      <a:pt x="3" y="1690"/>
                    </a:lnTo>
                    <a:lnTo>
                      <a:pt x="10" y="1665"/>
                    </a:lnTo>
                    <a:lnTo>
                      <a:pt x="21" y="1640"/>
                    </a:lnTo>
                    <a:lnTo>
                      <a:pt x="34" y="1614"/>
                    </a:lnTo>
                    <a:lnTo>
                      <a:pt x="50" y="1592"/>
                    </a:lnTo>
                    <a:lnTo>
                      <a:pt x="69" y="1573"/>
                    </a:lnTo>
                    <a:lnTo>
                      <a:pt x="1043" y="674"/>
                    </a:lnTo>
                    <a:lnTo>
                      <a:pt x="1046" y="671"/>
                    </a:lnTo>
                    <a:lnTo>
                      <a:pt x="1051" y="665"/>
                    </a:lnTo>
                    <a:lnTo>
                      <a:pt x="1062" y="654"/>
                    </a:lnTo>
                    <a:lnTo>
                      <a:pt x="1076" y="641"/>
                    </a:lnTo>
                    <a:lnTo>
                      <a:pt x="1092" y="625"/>
                    </a:lnTo>
                    <a:lnTo>
                      <a:pt x="1109" y="607"/>
                    </a:lnTo>
                    <a:lnTo>
                      <a:pt x="1131" y="590"/>
                    </a:lnTo>
                    <a:lnTo>
                      <a:pt x="1153" y="573"/>
                    </a:lnTo>
                    <a:lnTo>
                      <a:pt x="1174" y="558"/>
                    </a:lnTo>
                    <a:lnTo>
                      <a:pt x="1197" y="543"/>
                    </a:lnTo>
                    <a:lnTo>
                      <a:pt x="1221" y="533"/>
                    </a:lnTo>
                    <a:lnTo>
                      <a:pt x="1243" y="526"/>
                    </a:lnTo>
                    <a:lnTo>
                      <a:pt x="1265" y="523"/>
                    </a:lnTo>
                    <a:lnTo>
                      <a:pt x="1340" y="523"/>
                    </a:lnTo>
                    <a:lnTo>
                      <a:pt x="1340" y="177"/>
                    </a:lnTo>
                    <a:lnTo>
                      <a:pt x="1344" y="141"/>
                    </a:lnTo>
                    <a:lnTo>
                      <a:pt x="1355" y="108"/>
                    </a:lnTo>
                    <a:lnTo>
                      <a:pt x="1371" y="79"/>
                    </a:lnTo>
                    <a:lnTo>
                      <a:pt x="1393" y="52"/>
                    </a:lnTo>
                    <a:lnTo>
                      <a:pt x="1418" y="31"/>
                    </a:lnTo>
                    <a:lnTo>
                      <a:pt x="1449" y="15"/>
                    </a:lnTo>
                    <a:lnTo>
                      <a:pt x="1482" y="4"/>
                    </a:lnTo>
                    <a:lnTo>
                      <a:pt x="15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Bold" panose="020B0800000000000000" pitchFamily="34" charset="-122"/>
                </a:endParaRPr>
              </a:p>
            </p:txBody>
          </p:sp>
          <p:sp>
            <p:nvSpPr>
              <p:cNvPr id="43" name="Freeform 363"/>
              <p:cNvSpPr/>
              <p:nvPr/>
            </p:nvSpPr>
            <p:spPr bwMode="auto">
              <a:xfrm>
                <a:off x="5853113" y="3217863"/>
                <a:ext cx="2179638" cy="838200"/>
              </a:xfrm>
              <a:custGeom>
                <a:avLst/>
                <a:gdLst>
                  <a:gd name="T0" fmla="*/ 2783 w 4119"/>
                  <a:gd name="T1" fmla="*/ 0 h 1584"/>
                  <a:gd name="T2" fmla="*/ 2990 w 4119"/>
                  <a:gd name="T3" fmla="*/ 16 h 1584"/>
                  <a:gd name="T4" fmla="*/ 3187 w 4119"/>
                  <a:gd name="T5" fmla="*/ 61 h 1584"/>
                  <a:gd name="T6" fmla="*/ 3372 w 4119"/>
                  <a:gd name="T7" fmla="*/ 134 h 1584"/>
                  <a:gd name="T8" fmla="*/ 3540 w 4119"/>
                  <a:gd name="T9" fmla="*/ 231 h 1584"/>
                  <a:gd name="T10" fmla="*/ 3693 w 4119"/>
                  <a:gd name="T11" fmla="*/ 353 h 1584"/>
                  <a:gd name="T12" fmla="*/ 3826 w 4119"/>
                  <a:gd name="T13" fmla="*/ 494 h 1584"/>
                  <a:gd name="T14" fmla="*/ 3937 w 4119"/>
                  <a:gd name="T15" fmla="*/ 654 h 1584"/>
                  <a:gd name="T16" fmla="*/ 4025 w 4119"/>
                  <a:gd name="T17" fmla="*/ 828 h 1584"/>
                  <a:gd name="T18" fmla="*/ 4084 w 4119"/>
                  <a:gd name="T19" fmla="*/ 1016 h 1584"/>
                  <a:gd name="T20" fmla="*/ 4115 w 4119"/>
                  <a:gd name="T21" fmla="*/ 1216 h 1584"/>
                  <a:gd name="T22" fmla="*/ 4119 w 4119"/>
                  <a:gd name="T23" fmla="*/ 1495 h 1584"/>
                  <a:gd name="T24" fmla="*/ 4107 w 4119"/>
                  <a:gd name="T25" fmla="*/ 1540 h 1584"/>
                  <a:gd name="T26" fmla="*/ 4074 w 4119"/>
                  <a:gd name="T27" fmla="*/ 1572 h 1584"/>
                  <a:gd name="T28" fmla="*/ 4029 w 4119"/>
                  <a:gd name="T29" fmla="*/ 1584 h 1584"/>
                  <a:gd name="T30" fmla="*/ 3168 w 4119"/>
                  <a:gd name="T31" fmla="*/ 1580 h 1584"/>
                  <a:gd name="T32" fmla="*/ 3096 w 4119"/>
                  <a:gd name="T33" fmla="*/ 1554 h 1584"/>
                  <a:gd name="T34" fmla="*/ 3038 w 4119"/>
                  <a:gd name="T35" fmla="*/ 1506 h 1584"/>
                  <a:gd name="T36" fmla="*/ 2999 w 4119"/>
                  <a:gd name="T37" fmla="*/ 1442 h 1584"/>
                  <a:gd name="T38" fmla="*/ 2986 w 4119"/>
                  <a:gd name="T39" fmla="*/ 1365 h 1584"/>
                  <a:gd name="T40" fmla="*/ 2982 w 4119"/>
                  <a:gd name="T41" fmla="*/ 872 h 1584"/>
                  <a:gd name="T42" fmla="*/ 2955 w 4119"/>
                  <a:gd name="T43" fmla="*/ 801 h 1584"/>
                  <a:gd name="T44" fmla="*/ 2906 w 4119"/>
                  <a:gd name="T45" fmla="*/ 744 h 1584"/>
                  <a:gd name="T46" fmla="*/ 2840 w 4119"/>
                  <a:gd name="T47" fmla="*/ 705 h 1584"/>
                  <a:gd name="T48" fmla="*/ 2763 w 4119"/>
                  <a:gd name="T49" fmla="*/ 692 h 1584"/>
                  <a:gd name="T50" fmla="*/ 1317 w 4119"/>
                  <a:gd name="T51" fmla="*/ 696 h 1584"/>
                  <a:gd name="T52" fmla="*/ 1245 w 4119"/>
                  <a:gd name="T53" fmla="*/ 721 h 1584"/>
                  <a:gd name="T54" fmla="*/ 1187 w 4119"/>
                  <a:gd name="T55" fmla="*/ 771 h 1584"/>
                  <a:gd name="T56" fmla="*/ 1148 w 4119"/>
                  <a:gd name="T57" fmla="*/ 835 h 1584"/>
                  <a:gd name="T58" fmla="*/ 1134 w 4119"/>
                  <a:gd name="T59" fmla="*/ 912 h 1584"/>
                  <a:gd name="T60" fmla="*/ 1130 w 4119"/>
                  <a:gd name="T61" fmla="*/ 1405 h 1584"/>
                  <a:gd name="T62" fmla="*/ 1103 w 4119"/>
                  <a:gd name="T63" fmla="*/ 1475 h 1584"/>
                  <a:gd name="T64" fmla="*/ 1055 w 4119"/>
                  <a:gd name="T65" fmla="*/ 1533 h 1584"/>
                  <a:gd name="T66" fmla="*/ 990 w 4119"/>
                  <a:gd name="T67" fmla="*/ 1571 h 1584"/>
                  <a:gd name="T68" fmla="*/ 912 w 4119"/>
                  <a:gd name="T69" fmla="*/ 1584 h 1584"/>
                  <a:gd name="T70" fmla="*/ 67 w 4119"/>
                  <a:gd name="T71" fmla="*/ 1582 h 1584"/>
                  <a:gd name="T72" fmla="*/ 27 w 4119"/>
                  <a:gd name="T73" fmla="*/ 1558 h 1584"/>
                  <a:gd name="T74" fmla="*/ 4 w 4119"/>
                  <a:gd name="T75" fmla="*/ 1519 h 1584"/>
                  <a:gd name="T76" fmla="*/ 0 w 4119"/>
                  <a:gd name="T77" fmla="*/ 1318 h 1584"/>
                  <a:gd name="T78" fmla="*/ 16 w 4119"/>
                  <a:gd name="T79" fmla="*/ 1114 h 1584"/>
                  <a:gd name="T80" fmla="*/ 62 w 4119"/>
                  <a:gd name="T81" fmla="*/ 921 h 1584"/>
                  <a:gd name="T82" fmla="*/ 136 w 4119"/>
                  <a:gd name="T83" fmla="*/ 739 h 1584"/>
                  <a:gd name="T84" fmla="*/ 236 w 4119"/>
                  <a:gd name="T85" fmla="*/ 571 h 1584"/>
                  <a:gd name="T86" fmla="*/ 357 w 4119"/>
                  <a:gd name="T87" fmla="*/ 420 h 1584"/>
                  <a:gd name="T88" fmla="*/ 500 w 4119"/>
                  <a:gd name="T89" fmla="*/ 290 h 1584"/>
                  <a:gd name="T90" fmla="*/ 662 w 4119"/>
                  <a:gd name="T91" fmla="*/ 179 h 1584"/>
                  <a:gd name="T92" fmla="*/ 839 w 4119"/>
                  <a:gd name="T93" fmla="*/ 94 h 1584"/>
                  <a:gd name="T94" fmla="*/ 1031 w 4119"/>
                  <a:gd name="T95" fmla="*/ 34 h 1584"/>
                  <a:gd name="T96" fmla="*/ 1232 w 4119"/>
                  <a:gd name="T97" fmla="*/ 4 h 1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119" h="1584">
                    <a:moveTo>
                      <a:pt x="1337" y="0"/>
                    </a:moveTo>
                    <a:lnTo>
                      <a:pt x="2783" y="0"/>
                    </a:lnTo>
                    <a:lnTo>
                      <a:pt x="2888" y="4"/>
                    </a:lnTo>
                    <a:lnTo>
                      <a:pt x="2990" y="16"/>
                    </a:lnTo>
                    <a:lnTo>
                      <a:pt x="3090" y="34"/>
                    </a:lnTo>
                    <a:lnTo>
                      <a:pt x="3187" y="61"/>
                    </a:lnTo>
                    <a:lnTo>
                      <a:pt x="3281" y="94"/>
                    </a:lnTo>
                    <a:lnTo>
                      <a:pt x="3372" y="134"/>
                    </a:lnTo>
                    <a:lnTo>
                      <a:pt x="3458" y="179"/>
                    </a:lnTo>
                    <a:lnTo>
                      <a:pt x="3540" y="231"/>
                    </a:lnTo>
                    <a:lnTo>
                      <a:pt x="3620" y="290"/>
                    </a:lnTo>
                    <a:lnTo>
                      <a:pt x="3693" y="353"/>
                    </a:lnTo>
                    <a:lnTo>
                      <a:pt x="3763" y="420"/>
                    </a:lnTo>
                    <a:lnTo>
                      <a:pt x="3826" y="494"/>
                    </a:lnTo>
                    <a:lnTo>
                      <a:pt x="3884" y="571"/>
                    </a:lnTo>
                    <a:lnTo>
                      <a:pt x="3937" y="654"/>
                    </a:lnTo>
                    <a:lnTo>
                      <a:pt x="3984" y="739"/>
                    </a:lnTo>
                    <a:lnTo>
                      <a:pt x="4025" y="828"/>
                    </a:lnTo>
                    <a:lnTo>
                      <a:pt x="4057" y="921"/>
                    </a:lnTo>
                    <a:lnTo>
                      <a:pt x="4084" y="1016"/>
                    </a:lnTo>
                    <a:lnTo>
                      <a:pt x="4104" y="1114"/>
                    </a:lnTo>
                    <a:lnTo>
                      <a:pt x="4115" y="1216"/>
                    </a:lnTo>
                    <a:lnTo>
                      <a:pt x="4119" y="1318"/>
                    </a:lnTo>
                    <a:lnTo>
                      <a:pt x="4119" y="1495"/>
                    </a:lnTo>
                    <a:lnTo>
                      <a:pt x="4116" y="1519"/>
                    </a:lnTo>
                    <a:lnTo>
                      <a:pt x="4107" y="1540"/>
                    </a:lnTo>
                    <a:lnTo>
                      <a:pt x="4093" y="1558"/>
                    </a:lnTo>
                    <a:lnTo>
                      <a:pt x="4074" y="1572"/>
                    </a:lnTo>
                    <a:lnTo>
                      <a:pt x="4053" y="1582"/>
                    </a:lnTo>
                    <a:lnTo>
                      <a:pt x="4029" y="1584"/>
                    </a:lnTo>
                    <a:lnTo>
                      <a:pt x="3208" y="1584"/>
                    </a:lnTo>
                    <a:lnTo>
                      <a:pt x="3168" y="1580"/>
                    </a:lnTo>
                    <a:lnTo>
                      <a:pt x="3130" y="1571"/>
                    </a:lnTo>
                    <a:lnTo>
                      <a:pt x="3096" y="1554"/>
                    </a:lnTo>
                    <a:lnTo>
                      <a:pt x="3064" y="1533"/>
                    </a:lnTo>
                    <a:lnTo>
                      <a:pt x="3038" y="1506"/>
                    </a:lnTo>
                    <a:lnTo>
                      <a:pt x="3015" y="1475"/>
                    </a:lnTo>
                    <a:lnTo>
                      <a:pt x="2999" y="1442"/>
                    </a:lnTo>
                    <a:lnTo>
                      <a:pt x="2988" y="1405"/>
                    </a:lnTo>
                    <a:lnTo>
                      <a:pt x="2986" y="1365"/>
                    </a:lnTo>
                    <a:lnTo>
                      <a:pt x="2986" y="912"/>
                    </a:lnTo>
                    <a:lnTo>
                      <a:pt x="2982" y="872"/>
                    </a:lnTo>
                    <a:lnTo>
                      <a:pt x="2972" y="835"/>
                    </a:lnTo>
                    <a:lnTo>
                      <a:pt x="2955" y="801"/>
                    </a:lnTo>
                    <a:lnTo>
                      <a:pt x="2933" y="771"/>
                    </a:lnTo>
                    <a:lnTo>
                      <a:pt x="2906" y="744"/>
                    </a:lnTo>
                    <a:lnTo>
                      <a:pt x="2875" y="721"/>
                    </a:lnTo>
                    <a:lnTo>
                      <a:pt x="2840" y="705"/>
                    </a:lnTo>
                    <a:lnTo>
                      <a:pt x="2803" y="696"/>
                    </a:lnTo>
                    <a:lnTo>
                      <a:pt x="2763" y="692"/>
                    </a:lnTo>
                    <a:lnTo>
                      <a:pt x="1357" y="692"/>
                    </a:lnTo>
                    <a:lnTo>
                      <a:pt x="1317" y="696"/>
                    </a:lnTo>
                    <a:lnTo>
                      <a:pt x="1280" y="705"/>
                    </a:lnTo>
                    <a:lnTo>
                      <a:pt x="1245" y="721"/>
                    </a:lnTo>
                    <a:lnTo>
                      <a:pt x="1214" y="744"/>
                    </a:lnTo>
                    <a:lnTo>
                      <a:pt x="1187" y="771"/>
                    </a:lnTo>
                    <a:lnTo>
                      <a:pt x="1165" y="801"/>
                    </a:lnTo>
                    <a:lnTo>
                      <a:pt x="1148" y="835"/>
                    </a:lnTo>
                    <a:lnTo>
                      <a:pt x="1138" y="872"/>
                    </a:lnTo>
                    <a:lnTo>
                      <a:pt x="1134" y="912"/>
                    </a:lnTo>
                    <a:lnTo>
                      <a:pt x="1134" y="1365"/>
                    </a:lnTo>
                    <a:lnTo>
                      <a:pt x="1130" y="1405"/>
                    </a:lnTo>
                    <a:lnTo>
                      <a:pt x="1121" y="1442"/>
                    </a:lnTo>
                    <a:lnTo>
                      <a:pt x="1103" y="1475"/>
                    </a:lnTo>
                    <a:lnTo>
                      <a:pt x="1082" y="1506"/>
                    </a:lnTo>
                    <a:lnTo>
                      <a:pt x="1055" y="1533"/>
                    </a:lnTo>
                    <a:lnTo>
                      <a:pt x="1024" y="1554"/>
                    </a:lnTo>
                    <a:lnTo>
                      <a:pt x="990" y="1571"/>
                    </a:lnTo>
                    <a:lnTo>
                      <a:pt x="952" y="1580"/>
                    </a:lnTo>
                    <a:lnTo>
                      <a:pt x="912" y="1584"/>
                    </a:lnTo>
                    <a:lnTo>
                      <a:pt x="91" y="1584"/>
                    </a:lnTo>
                    <a:lnTo>
                      <a:pt x="67" y="1582"/>
                    </a:lnTo>
                    <a:lnTo>
                      <a:pt x="46" y="1572"/>
                    </a:lnTo>
                    <a:lnTo>
                      <a:pt x="27" y="1558"/>
                    </a:lnTo>
                    <a:lnTo>
                      <a:pt x="13" y="1540"/>
                    </a:lnTo>
                    <a:lnTo>
                      <a:pt x="4" y="1519"/>
                    </a:lnTo>
                    <a:lnTo>
                      <a:pt x="0" y="1495"/>
                    </a:lnTo>
                    <a:lnTo>
                      <a:pt x="0" y="1318"/>
                    </a:lnTo>
                    <a:lnTo>
                      <a:pt x="4" y="1216"/>
                    </a:lnTo>
                    <a:lnTo>
                      <a:pt x="16" y="1114"/>
                    </a:lnTo>
                    <a:lnTo>
                      <a:pt x="36" y="1016"/>
                    </a:lnTo>
                    <a:lnTo>
                      <a:pt x="62" y="921"/>
                    </a:lnTo>
                    <a:lnTo>
                      <a:pt x="95" y="828"/>
                    </a:lnTo>
                    <a:lnTo>
                      <a:pt x="136" y="739"/>
                    </a:lnTo>
                    <a:lnTo>
                      <a:pt x="183" y="654"/>
                    </a:lnTo>
                    <a:lnTo>
                      <a:pt x="236" y="571"/>
                    </a:lnTo>
                    <a:lnTo>
                      <a:pt x="294" y="494"/>
                    </a:lnTo>
                    <a:lnTo>
                      <a:pt x="357" y="420"/>
                    </a:lnTo>
                    <a:lnTo>
                      <a:pt x="427" y="353"/>
                    </a:lnTo>
                    <a:lnTo>
                      <a:pt x="500" y="290"/>
                    </a:lnTo>
                    <a:lnTo>
                      <a:pt x="580" y="231"/>
                    </a:lnTo>
                    <a:lnTo>
                      <a:pt x="662" y="179"/>
                    </a:lnTo>
                    <a:lnTo>
                      <a:pt x="749" y="134"/>
                    </a:lnTo>
                    <a:lnTo>
                      <a:pt x="839" y="94"/>
                    </a:lnTo>
                    <a:lnTo>
                      <a:pt x="933" y="61"/>
                    </a:lnTo>
                    <a:lnTo>
                      <a:pt x="1031" y="34"/>
                    </a:lnTo>
                    <a:lnTo>
                      <a:pt x="1129" y="16"/>
                    </a:lnTo>
                    <a:lnTo>
                      <a:pt x="1232" y="4"/>
                    </a:lnTo>
                    <a:lnTo>
                      <a:pt x="13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Bold" panose="020B0800000000000000" pitchFamily="34" charset="-122"/>
                </a:endParaRPr>
              </a:p>
            </p:txBody>
          </p:sp>
          <p:sp>
            <p:nvSpPr>
              <p:cNvPr id="44" name="Freeform 364"/>
              <p:cNvSpPr>
                <a:spLocks noEditPoints="1"/>
              </p:cNvSpPr>
              <p:nvPr/>
            </p:nvSpPr>
            <p:spPr bwMode="auto">
              <a:xfrm>
                <a:off x="6583363" y="4408488"/>
                <a:ext cx="719138" cy="709612"/>
              </a:xfrm>
              <a:custGeom>
                <a:avLst/>
                <a:gdLst>
                  <a:gd name="T0" fmla="*/ 646 w 1360"/>
                  <a:gd name="T1" fmla="*/ 510 h 1341"/>
                  <a:gd name="T2" fmla="*/ 587 w 1360"/>
                  <a:gd name="T3" fmla="*/ 534 h 1341"/>
                  <a:gd name="T4" fmla="*/ 542 w 1360"/>
                  <a:gd name="T5" fmla="*/ 578 h 1341"/>
                  <a:gd name="T6" fmla="*/ 517 w 1360"/>
                  <a:gd name="T7" fmla="*/ 636 h 1341"/>
                  <a:gd name="T8" fmla="*/ 517 w 1360"/>
                  <a:gd name="T9" fmla="*/ 703 h 1341"/>
                  <a:gd name="T10" fmla="*/ 542 w 1360"/>
                  <a:gd name="T11" fmla="*/ 761 h 1341"/>
                  <a:gd name="T12" fmla="*/ 587 w 1360"/>
                  <a:gd name="T13" fmla="*/ 805 h 1341"/>
                  <a:gd name="T14" fmla="*/ 646 w 1360"/>
                  <a:gd name="T15" fmla="*/ 831 h 1341"/>
                  <a:gd name="T16" fmla="*/ 714 w 1360"/>
                  <a:gd name="T17" fmla="*/ 831 h 1341"/>
                  <a:gd name="T18" fmla="*/ 773 w 1360"/>
                  <a:gd name="T19" fmla="*/ 805 h 1341"/>
                  <a:gd name="T20" fmla="*/ 818 w 1360"/>
                  <a:gd name="T21" fmla="*/ 761 h 1341"/>
                  <a:gd name="T22" fmla="*/ 842 w 1360"/>
                  <a:gd name="T23" fmla="*/ 703 h 1341"/>
                  <a:gd name="T24" fmla="*/ 842 w 1360"/>
                  <a:gd name="T25" fmla="*/ 636 h 1341"/>
                  <a:gd name="T26" fmla="*/ 818 w 1360"/>
                  <a:gd name="T27" fmla="*/ 578 h 1341"/>
                  <a:gd name="T28" fmla="*/ 773 w 1360"/>
                  <a:gd name="T29" fmla="*/ 534 h 1341"/>
                  <a:gd name="T30" fmla="*/ 714 w 1360"/>
                  <a:gd name="T31" fmla="*/ 510 h 1341"/>
                  <a:gd name="T32" fmla="*/ 680 w 1360"/>
                  <a:gd name="T33" fmla="*/ 0 h 1341"/>
                  <a:gd name="T34" fmla="*/ 826 w 1360"/>
                  <a:gd name="T35" fmla="*/ 14 h 1341"/>
                  <a:gd name="T36" fmla="*/ 961 w 1360"/>
                  <a:gd name="T37" fmla="*/ 58 h 1341"/>
                  <a:gd name="T38" fmla="*/ 1082 w 1360"/>
                  <a:gd name="T39" fmla="*/ 129 h 1341"/>
                  <a:gd name="T40" fmla="*/ 1185 w 1360"/>
                  <a:gd name="T41" fmla="*/ 221 h 1341"/>
                  <a:gd name="T42" fmla="*/ 1267 w 1360"/>
                  <a:gd name="T43" fmla="*/ 331 h 1341"/>
                  <a:gd name="T44" fmla="*/ 1325 w 1360"/>
                  <a:gd name="T45" fmla="*/ 458 h 1341"/>
                  <a:gd name="T46" fmla="*/ 1356 w 1360"/>
                  <a:gd name="T47" fmla="*/ 596 h 1341"/>
                  <a:gd name="T48" fmla="*/ 1356 w 1360"/>
                  <a:gd name="T49" fmla="*/ 743 h 1341"/>
                  <a:gd name="T50" fmla="*/ 1325 w 1360"/>
                  <a:gd name="T51" fmla="*/ 881 h 1341"/>
                  <a:gd name="T52" fmla="*/ 1267 w 1360"/>
                  <a:gd name="T53" fmla="*/ 1008 h 1341"/>
                  <a:gd name="T54" fmla="*/ 1185 w 1360"/>
                  <a:gd name="T55" fmla="*/ 1120 h 1341"/>
                  <a:gd name="T56" fmla="*/ 1082 w 1360"/>
                  <a:gd name="T57" fmla="*/ 1212 h 1341"/>
                  <a:gd name="T58" fmla="*/ 961 w 1360"/>
                  <a:gd name="T59" fmla="*/ 1281 h 1341"/>
                  <a:gd name="T60" fmla="*/ 826 w 1360"/>
                  <a:gd name="T61" fmla="*/ 1325 h 1341"/>
                  <a:gd name="T62" fmla="*/ 680 w 1360"/>
                  <a:gd name="T63" fmla="*/ 1341 h 1341"/>
                  <a:gd name="T64" fmla="*/ 534 w 1360"/>
                  <a:gd name="T65" fmla="*/ 1325 h 1341"/>
                  <a:gd name="T66" fmla="*/ 399 w 1360"/>
                  <a:gd name="T67" fmla="*/ 1281 h 1341"/>
                  <a:gd name="T68" fmla="*/ 279 w 1360"/>
                  <a:gd name="T69" fmla="*/ 1212 h 1341"/>
                  <a:gd name="T70" fmla="*/ 175 w 1360"/>
                  <a:gd name="T71" fmla="*/ 1120 h 1341"/>
                  <a:gd name="T72" fmla="*/ 93 w 1360"/>
                  <a:gd name="T73" fmla="*/ 1008 h 1341"/>
                  <a:gd name="T74" fmla="*/ 35 w 1360"/>
                  <a:gd name="T75" fmla="*/ 881 h 1341"/>
                  <a:gd name="T76" fmla="*/ 4 w 1360"/>
                  <a:gd name="T77" fmla="*/ 743 h 1341"/>
                  <a:gd name="T78" fmla="*/ 4 w 1360"/>
                  <a:gd name="T79" fmla="*/ 596 h 1341"/>
                  <a:gd name="T80" fmla="*/ 35 w 1360"/>
                  <a:gd name="T81" fmla="*/ 458 h 1341"/>
                  <a:gd name="T82" fmla="*/ 93 w 1360"/>
                  <a:gd name="T83" fmla="*/ 331 h 1341"/>
                  <a:gd name="T84" fmla="*/ 175 w 1360"/>
                  <a:gd name="T85" fmla="*/ 221 h 1341"/>
                  <a:gd name="T86" fmla="*/ 279 w 1360"/>
                  <a:gd name="T87" fmla="*/ 129 h 1341"/>
                  <a:gd name="T88" fmla="*/ 399 w 1360"/>
                  <a:gd name="T89" fmla="*/ 58 h 1341"/>
                  <a:gd name="T90" fmla="*/ 534 w 1360"/>
                  <a:gd name="T91" fmla="*/ 14 h 1341"/>
                  <a:gd name="T92" fmla="*/ 680 w 1360"/>
                  <a:gd name="T93" fmla="*/ 0 h 1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60" h="1341">
                    <a:moveTo>
                      <a:pt x="680" y="506"/>
                    </a:moveTo>
                    <a:lnTo>
                      <a:pt x="646" y="510"/>
                    </a:lnTo>
                    <a:lnTo>
                      <a:pt x="615" y="519"/>
                    </a:lnTo>
                    <a:lnTo>
                      <a:pt x="587" y="534"/>
                    </a:lnTo>
                    <a:lnTo>
                      <a:pt x="563" y="554"/>
                    </a:lnTo>
                    <a:lnTo>
                      <a:pt x="542" y="578"/>
                    </a:lnTo>
                    <a:lnTo>
                      <a:pt x="528" y="606"/>
                    </a:lnTo>
                    <a:lnTo>
                      <a:pt x="517" y="636"/>
                    </a:lnTo>
                    <a:lnTo>
                      <a:pt x="514" y="670"/>
                    </a:lnTo>
                    <a:lnTo>
                      <a:pt x="517" y="703"/>
                    </a:lnTo>
                    <a:lnTo>
                      <a:pt x="528" y="734"/>
                    </a:lnTo>
                    <a:lnTo>
                      <a:pt x="542" y="761"/>
                    </a:lnTo>
                    <a:lnTo>
                      <a:pt x="563" y="785"/>
                    </a:lnTo>
                    <a:lnTo>
                      <a:pt x="587" y="805"/>
                    </a:lnTo>
                    <a:lnTo>
                      <a:pt x="615" y="820"/>
                    </a:lnTo>
                    <a:lnTo>
                      <a:pt x="646" y="831"/>
                    </a:lnTo>
                    <a:lnTo>
                      <a:pt x="680" y="833"/>
                    </a:lnTo>
                    <a:lnTo>
                      <a:pt x="714" y="831"/>
                    </a:lnTo>
                    <a:lnTo>
                      <a:pt x="745" y="820"/>
                    </a:lnTo>
                    <a:lnTo>
                      <a:pt x="773" y="805"/>
                    </a:lnTo>
                    <a:lnTo>
                      <a:pt x="797" y="785"/>
                    </a:lnTo>
                    <a:lnTo>
                      <a:pt x="818" y="761"/>
                    </a:lnTo>
                    <a:lnTo>
                      <a:pt x="832" y="734"/>
                    </a:lnTo>
                    <a:lnTo>
                      <a:pt x="842" y="703"/>
                    </a:lnTo>
                    <a:lnTo>
                      <a:pt x="846" y="670"/>
                    </a:lnTo>
                    <a:lnTo>
                      <a:pt x="842" y="636"/>
                    </a:lnTo>
                    <a:lnTo>
                      <a:pt x="832" y="606"/>
                    </a:lnTo>
                    <a:lnTo>
                      <a:pt x="818" y="578"/>
                    </a:lnTo>
                    <a:lnTo>
                      <a:pt x="797" y="554"/>
                    </a:lnTo>
                    <a:lnTo>
                      <a:pt x="773" y="534"/>
                    </a:lnTo>
                    <a:lnTo>
                      <a:pt x="745" y="519"/>
                    </a:lnTo>
                    <a:lnTo>
                      <a:pt x="714" y="510"/>
                    </a:lnTo>
                    <a:lnTo>
                      <a:pt x="680" y="506"/>
                    </a:lnTo>
                    <a:close/>
                    <a:moveTo>
                      <a:pt x="680" y="0"/>
                    </a:moveTo>
                    <a:lnTo>
                      <a:pt x="754" y="2"/>
                    </a:lnTo>
                    <a:lnTo>
                      <a:pt x="826" y="14"/>
                    </a:lnTo>
                    <a:lnTo>
                      <a:pt x="895" y="33"/>
                    </a:lnTo>
                    <a:lnTo>
                      <a:pt x="961" y="58"/>
                    </a:lnTo>
                    <a:lnTo>
                      <a:pt x="1023" y="90"/>
                    </a:lnTo>
                    <a:lnTo>
                      <a:pt x="1082" y="129"/>
                    </a:lnTo>
                    <a:lnTo>
                      <a:pt x="1136" y="171"/>
                    </a:lnTo>
                    <a:lnTo>
                      <a:pt x="1185" y="221"/>
                    </a:lnTo>
                    <a:lnTo>
                      <a:pt x="1229" y="274"/>
                    </a:lnTo>
                    <a:lnTo>
                      <a:pt x="1267" y="331"/>
                    </a:lnTo>
                    <a:lnTo>
                      <a:pt x="1299" y="393"/>
                    </a:lnTo>
                    <a:lnTo>
                      <a:pt x="1325" y="458"/>
                    </a:lnTo>
                    <a:lnTo>
                      <a:pt x="1344" y="526"/>
                    </a:lnTo>
                    <a:lnTo>
                      <a:pt x="1356" y="596"/>
                    </a:lnTo>
                    <a:lnTo>
                      <a:pt x="1360" y="670"/>
                    </a:lnTo>
                    <a:lnTo>
                      <a:pt x="1356" y="743"/>
                    </a:lnTo>
                    <a:lnTo>
                      <a:pt x="1344" y="813"/>
                    </a:lnTo>
                    <a:lnTo>
                      <a:pt x="1325" y="881"/>
                    </a:lnTo>
                    <a:lnTo>
                      <a:pt x="1299" y="947"/>
                    </a:lnTo>
                    <a:lnTo>
                      <a:pt x="1267" y="1008"/>
                    </a:lnTo>
                    <a:lnTo>
                      <a:pt x="1229" y="1066"/>
                    </a:lnTo>
                    <a:lnTo>
                      <a:pt x="1185" y="1120"/>
                    </a:lnTo>
                    <a:lnTo>
                      <a:pt x="1136" y="1168"/>
                    </a:lnTo>
                    <a:lnTo>
                      <a:pt x="1082" y="1212"/>
                    </a:lnTo>
                    <a:lnTo>
                      <a:pt x="1023" y="1249"/>
                    </a:lnTo>
                    <a:lnTo>
                      <a:pt x="961" y="1281"/>
                    </a:lnTo>
                    <a:lnTo>
                      <a:pt x="895" y="1306"/>
                    </a:lnTo>
                    <a:lnTo>
                      <a:pt x="826" y="1325"/>
                    </a:lnTo>
                    <a:lnTo>
                      <a:pt x="754" y="1337"/>
                    </a:lnTo>
                    <a:lnTo>
                      <a:pt x="680" y="1341"/>
                    </a:lnTo>
                    <a:lnTo>
                      <a:pt x="606" y="1337"/>
                    </a:lnTo>
                    <a:lnTo>
                      <a:pt x="534" y="1325"/>
                    </a:lnTo>
                    <a:lnTo>
                      <a:pt x="465" y="1306"/>
                    </a:lnTo>
                    <a:lnTo>
                      <a:pt x="399" y="1281"/>
                    </a:lnTo>
                    <a:lnTo>
                      <a:pt x="337" y="1249"/>
                    </a:lnTo>
                    <a:lnTo>
                      <a:pt x="279" y="1212"/>
                    </a:lnTo>
                    <a:lnTo>
                      <a:pt x="225" y="1168"/>
                    </a:lnTo>
                    <a:lnTo>
                      <a:pt x="175" y="1120"/>
                    </a:lnTo>
                    <a:lnTo>
                      <a:pt x="132" y="1066"/>
                    </a:lnTo>
                    <a:lnTo>
                      <a:pt x="93" y="1008"/>
                    </a:lnTo>
                    <a:lnTo>
                      <a:pt x="61" y="947"/>
                    </a:lnTo>
                    <a:lnTo>
                      <a:pt x="35" y="881"/>
                    </a:lnTo>
                    <a:lnTo>
                      <a:pt x="16" y="813"/>
                    </a:lnTo>
                    <a:lnTo>
                      <a:pt x="4" y="743"/>
                    </a:lnTo>
                    <a:lnTo>
                      <a:pt x="0" y="670"/>
                    </a:lnTo>
                    <a:lnTo>
                      <a:pt x="4" y="596"/>
                    </a:lnTo>
                    <a:lnTo>
                      <a:pt x="16" y="526"/>
                    </a:lnTo>
                    <a:lnTo>
                      <a:pt x="35" y="458"/>
                    </a:lnTo>
                    <a:lnTo>
                      <a:pt x="61" y="393"/>
                    </a:lnTo>
                    <a:lnTo>
                      <a:pt x="93" y="331"/>
                    </a:lnTo>
                    <a:lnTo>
                      <a:pt x="132" y="274"/>
                    </a:lnTo>
                    <a:lnTo>
                      <a:pt x="175" y="221"/>
                    </a:lnTo>
                    <a:lnTo>
                      <a:pt x="225" y="171"/>
                    </a:lnTo>
                    <a:lnTo>
                      <a:pt x="279" y="129"/>
                    </a:lnTo>
                    <a:lnTo>
                      <a:pt x="337" y="90"/>
                    </a:lnTo>
                    <a:lnTo>
                      <a:pt x="399" y="58"/>
                    </a:lnTo>
                    <a:lnTo>
                      <a:pt x="465" y="33"/>
                    </a:lnTo>
                    <a:lnTo>
                      <a:pt x="534" y="14"/>
                    </a:lnTo>
                    <a:lnTo>
                      <a:pt x="606" y="2"/>
                    </a:lnTo>
                    <a:lnTo>
                      <a:pt x="68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思源黑体 CN Bold" panose="020B0800000000000000" pitchFamily="34" charset="-122"/>
                </a:endParaRPr>
              </a:p>
            </p:txBody>
          </p:sp>
        </p:grpSp>
        <p:grpSp>
          <p:nvGrpSpPr>
            <p:cNvPr id="39" name="Group 51"/>
            <p:cNvGrpSpPr/>
            <p:nvPr/>
          </p:nvGrpSpPr>
          <p:grpSpPr>
            <a:xfrm>
              <a:off x="8860881" y="3267184"/>
              <a:ext cx="2108153" cy="1145810"/>
              <a:chOff x="9498101" y="3953703"/>
              <a:chExt cx="2108153" cy="1145810"/>
            </a:xfrm>
          </p:grpSpPr>
          <p:sp>
            <p:nvSpPr>
              <p:cNvPr id="40" name="TextBox 52"/>
              <p:cNvSpPr txBox="1"/>
              <p:nvPr/>
            </p:nvSpPr>
            <p:spPr>
              <a:xfrm>
                <a:off x="10029900" y="3953703"/>
                <a:ext cx="1025922" cy="412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25000"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Heavy" panose="020B0A00000000000000" pitchFamily="34" charset="-122"/>
                    <a:ea typeface="思源黑体 CN Heavy" panose="020B0A00000000000000" pitchFamily="34" charset="-122"/>
                  </a:rPr>
                  <a:t>协助分会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41" name="TextBox 53"/>
              <p:cNvSpPr txBox="1"/>
              <p:nvPr/>
            </p:nvSpPr>
            <p:spPr>
              <a:xfrm flipH="1">
                <a:off x="9498101" y="4483960"/>
                <a:ext cx="2108153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just">
                  <a:tabLst>
                    <a:tab pos="198120" algn="l"/>
                  </a:tabLst>
                </a:pPr>
                <a:r>
                  <a:rPr lang="zh-CN" altLang="zh-CN" sz="2000" kern="100" dirty="0">
                    <a:effectLst/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Times New Roman" panose="02020603050405020304" pitchFamily="18" charset="0"/>
                  </a:rPr>
                  <a:t>协助各分会开展更多的健康科普活动</a:t>
                </a:r>
                <a:endParaRPr lang="zh-CN" altLang="zh-CN" sz="2000" kern="100" dirty="0"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5" name="箭头: V 形 44"/>
          <p:cNvSpPr/>
          <p:nvPr/>
        </p:nvSpPr>
        <p:spPr>
          <a:xfrm>
            <a:off x="770981" y="2124682"/>
            <a:ext cx="2815771" cy="899886"/>
          </a:xfrm>
          <a:prstGeom prst="chevron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6" name="箭头: V 形 45"/>
          <p:cNvSpPr/>
          <p:nvPr/>
        </p:nvSpPr>
        <p:spPr>
          <a:xfrm>
            <a:off x="3407213" y="2124682"/>
            <a:ext cx="2815771" cy="899886"/>
          </a:xfrm>
          <a:prstGeom prst="chevron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7" name="箭头: V 形 46"/>
          <p:cNvSpPr/>
          <p:nvPr/>
        </p:nvSpPr>
        <p:spPr>
          <a:xfrm>
            <a:off x="6037182" y="2124682"/>
            <a:ext cx="2815771" cy="899886"/>
          </a:xfrm>
          <a:prstGeom prst="chevron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箭头: V 形 47"/>
          <p:cNvSpPr/>
          <p:nvPr/>
        </p:nvSpPr>
        <p:spPr>
          <a:xfrm>
            <a:off x="8667151" y="2124682"/>
            <a:ext cx="2815771" cy="899886"/>
          </a:xfrm>
          <a:prstGeom prst="chevron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245448" y="2389959"/>
            <a:ext cx="173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ro" panose="02000506000000020004" pitchFamily="50" charset="0"/>
              </a:rPr>
              <a:t>ONE</a:t>
            </a:r>
            <a:endParaRPr lang="zh-CN" altLang="en-US" dirty="0">
              <a:solidFill>
                <a:schemeClr val="bg1"/>
              </a:solidFill>
              <a:latin typeface="Hero" panose="02000506000000020004" pitchFamily="50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929988" y="2382025"/>
            <a:ext cx="173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ro" panose="02000506000000020004" pitchFamily="50" charset="0"/>
              </a:rPr>
              <a:t>TWO</a:t>
            </a:r>
            <a:endParaRPr lang="zh-CN" altLang="en-US" dirty="0">
              <a:solidFill>
                <a:schemeClr val="bg1"/>
              </a:solidFill>
              <a:latin typeface="Hero" panose="02000506000000020004" pitchFamily="50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578409" y="2383930"/>
            <a:ext cx="173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ro" panose="02000506000000020004" pitchFamily="50" charset="0"/>
              </a:rPr>
              <a:t>THREE</a:t>
            </a:r>
            <a:endParaRPr lang="zh-CN" altLang="en-US" dirty="0">
              <a:solidFill>
                <a:schemeClr val="bg1"/>
              </a:solidFill>
              <a:latin typeface="Hero" panose="02000506000000020004" pitchFamily="50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138686" y="2379234"/>
            <a:ext cx="173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Hero" panose="02000506000000020004" pitchFamily="50" charset="0"/>
              </a:rPr>
              <a:t>FOUR</a:t>
            </a:r>
            <a:endParaRPr lang="zh-CN" altLang="en-US" dirty="0">
              <a:latin typeface="Hero" panose="02000506000000020004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箭头: 五边形 35"/>
          <p:cNvSpPr/>
          <p:nvPr/>
        </p:nvSpPr>
        <p:spPr>
          <a:xfrm>
            <a:off x="0" y="1181100"/>
            <a:ext cx="3062514" cy="614690"/>
          </a:xfrm>
          <a:prstGeom prst="homePlate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箭头: 五边形 36"/>
          <p:cNvSpPr/>
          <p:nvPr/>
        </p:nvSpPr>
        <p:spPr>
          <a:xfrm>
            <a:off x="0" y="3865481"/>
            <a:ext cx="3062514" cy="614690"/>
          </a:xfrm>
          <a:prstGeom prst="homePlat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图表 28"/>
          <p:cNvGraphicFramePr/>
          <p:nvPr/>
        </p:nvGraphicFramePr>
        <p:xfrm>
          <a:off x="4963886" y="944033"/>
          <a:ext cx="6569302" cy="5256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1" name="文本框 30"/>
          <p:cNvSpPr txBox="1"/>
          <p:nvPr/>
        </p:nvSpPr>
        <p:spPr>
          <a:xfrm>
            <a:off x="658812" y="1960890"/>
            <a:ext cx="3218181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R" panose="00020600040101010101" pitchFamily="18" charset="-122"/>
              </a:rPr>
              <a:t>大幅度增加数字人制作数量，让医生科普全面覆盖</a:t>
            </a:r>
            <a:endParaRPr lang="zh-CN" altLang="en-US" sz="10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R" panose="00020600040101010101" pitchFamily="18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466" y="1257612"/>
            <a:ext cx="2891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增加数字人的制作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58812" y="4657347"/>
            <a:ext cx="3218181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R" panose="00020600040101010101" pitchFamily="18" charset="-122"/>
              </a:rPr>
              <a:t>结合直播方式，在多地基层增加科普直播。传递最新医学技术，培训基层医生</a:t>
            </a:r>
            <a:endParaRPr lang="zh-CN" altLang="en-US" sz="10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R" panose="00020600040101010101" pitchFamily="18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5466" y="3941993"/>
            <a:ext cx="2403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增加科普下基层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87375" y="812801"/>
            <a:ext cx="3692525" cy="2616199"/>
          </a:xfrm>
          <a:prstGeom prst="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239708" y="1396961"/>
            <a:ext cx="2387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培训课程落地</a:t>
            </a:r>
            <a:endParaRPr lang="zh-CN" altLang="en-US" sz="4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09649" y="4248534"/>
            <a:ext cx="2105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i="0" dirty="0">
                <a:solidFill>
                  <a:srgbClr val="05073B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明确培训目标</a:t>
            </a:r>
            <a:endParaRPr lang="zh-CN" altLang="en-US" sz="2400" b="1" i="0" dirty="0">
              <a:solidFill>
                <a:srgbClr val="05073B"/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endParaRPr lang="zh-CN" altLang="en-US" sz="2400" dirty="0">
              <a:solidFill>
                <a:srgbClr val="295D8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31310" y="4248534"/>
            <a:ext cx="284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50"/>
              </a:spcBef>
              <a:spcAft>
                <a:spcPts val="600"/>
              </a:spcAft>
            </a:pPr>
            <a:r>
              <a:rPr lang="zh-CN" altLang="en-US" sz="2400" b="1" i="0" dirty="0">
                <a:solidFill>
                  <a:srgbClr val="05073B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推动培训成果转化</a:t>
            </a:r>
            <a:endParaRPr lang="zh-CN" altLang="en-US" sz="2400" b="1" i="0" dirty="0">
              <a:solidFill>
                <a:srgbClr val="05073B"/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09649" y="4692342"/>
            <a:ext cx="40960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zh-CN" altLang="en-US" sz="1400" b="0" i="0" dirty="0">
                <a:solidFill>
                  <a:srgbClr val="05073B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明确健康科普培训的目标，包括受众群体、培训内容、培训方式等。目标应该具体、可衡量，并与健康科普的实际需求相匹配。</a:t>
            </a:r>
            <a:endParaRPr lang="zh-CN" altLang="en-US" sz="1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R" panose="00020600040101010101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831310" y="4692342"/>
            <a:ext cx="409604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zh-CN" altLang="en-US" sz="1400" b="0" i="0" dirty="0">
                <a:solidFill>
                  <a:srgbClr val="05073B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积极推动培训成果转化，将所学知识应用到实际生活中。可以通过开展健康讲座、健康咨询、健康促进活动等方式，引导受众将所学知识转化为实际行动。同时，还可以建立健康科普社区或平台，为受众提供持续的健康指导和支持。</a:t>
            </a:r>
            <a:endParaRPr lang="zh-CN" altLang="en-US" sz="1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R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49" y="810491"/>
            <a:ext cx="3690851" cy="26185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49" y="810490"/>
            <a:ext cx="3690851" cy="2618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299226" y="1085594"/>
            <a:ext cx="1591099" cy="3400346"/>
            <a:chOff x="5127561" y="1560285"/>
            <a:chExt cx="2262866" cy="3737430"/>
          </a:xfrm>
        </p:grpSpPr>
        <p:sp>
          <p:nvSpPr>
            <p:cNvPr id="3" name="平行四边形 2"/>
            <p:cNvSpPr/>
            <p:nvPr/>
          </p:nvSpPr>
          <p:spPr>
            <a:xfrm rot="2474241">
              <a:off x="5127561" y="2810064"/>
              <a:ext cx="2262866" cy="2487651"/>
            </a:xfrm>
            <a:prstGeom prst="parallelogram">
              <a:avLst>
                <a:gd name="adj" fmla="val 37080"/>
              </a:avLst>
            </a:prstGeom>
            <a:solidFill>
              <a:srgbClr val="295D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平行四边形 3"/>
            <p:cNvSpPr/>
            <p:nvPr/>
          </p:nvSpPr>
          <p:spPr>
            <a:xfrm rot="2474241">
              <a:off x="5127561" y="2393471"/>
              <a:ext cx="2262866" cy="2487651"/>
            </a:xfrm>
            <a:prstGeom prst="parallelogram">
              <a:avLst>
                <a:gd name="adj" fmla="val 37080"/>
              </a:avLst>
            </a:prstGeom>
            <a:solidFill>
              <a:srgbClr val="D2B0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 rot="2474241">
              <a:off x="5127561" y="1976878"/>
              <a:ext cx="2262866" cy="2487651"/>
            </a:xfrm>
            <a:prstGeom prst="parallelogram">
              <a:avLst>
                <a:gd name="adj" fmla="val 37080"/>
              </a:avLst>
            </a:prstGeom>
            <a:solidFill>
              <a:srgbClr val="295D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 rot="2474241">
              <a:off x="5127561" y="1560285"/>
              <a:ext cx="2262866" cy="2487651"/>
            </a:xfrm>
            <a:prstGeom prst="parallelogram">
              <a:avLst>
                <a:gd name="adj" fmla="val 37080"/>
              </a:avLst>
            </a:prstGeom>
            <a:solidFill>
              <a:srgbClr val="D2B0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254341" y="4935587"/>
            <a:ext cx="1633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2800" dirty="0">
                <a:solidFill>
                  <a:srgbClr val="24517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培训课程</a:t>
            </a:r>
            <a:endParaRPr lang="zh-CN" altLang="en-US" sz="2800" dirty="0">
              <a:solidFill>
                <a:srgbClr val="24517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 rot="19555932">
            <a:off x="1158267" y="2052679"/>
            <a:ext cx="18730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TRAINING COURSE</a:t>
            </a:r>
            <a:endParaRPr lang="zh-CN" altLang="en-US" sz="9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769784" y="1015482"/>
          <a:ext cx="7974694" cy="42880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009"/>
                <a:gridCol w="3516047"/>
                <a:gridCol w="1137105"/>
                <a:gridCol w="1286724"/>
                <a:gridCol w="1645809"/>
              </a:tblGrid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全媒体健康科普知识发布和传播机制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谈玲芳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15">
                  <a:txBody>
                    <a:bodyPr/>
                    <a:lstStyle/>
                    <a:p>
                      <a:pPr algn="ctr" fontAlgn="t"/>
                      <a:endParaRPr lang="en-US" altLang="zh-CN" sz="1100" u="none" strike="noStrike" dirty="0">
                        <a:effectLst/>
                      </a:endParaRPr>
                    </a:p>
                    <a:p>
                      <a:pPr algn="ctr" fontAlgn="t"/>
                      <a:endParaRPr lang="en-US" altLang="zh-CN" sz="1100" u="none" strike="noStrike" dirty="0">
                        <a:effectLst/>
                      </a:endParaRPr>
                    </a:p>
                    <a:p>
                      <a:pPr algn="ctr" fontAlgn="t"/>
                      <a:endParaRPr lang="en-US" altLang="zh-CN" sz="1100" u="none" strike="noStrike" dirty="0">
                        <a:effectLst/>
                      </a:endParaRPr>
                    </a:p>
                    <a:p>
                      <a:pPr algn="ctr" fontAlgn="t"/>
                      <a:endParaRPr lang="en-US" altLang="zh-CN" sz="1100" u="none" strike="noStrike" dirty="0">
                        <a:effectLst/>
                      </a:endParaRPr>
                    </a:p>
                    <a:p>
                      <a:pPr algn="ctr" fontAlgn="t"/>
                      <a:endParaRPr lang="en-US" altLang="zh-CN" sz="1100" u="none" strike="noStrike" dirty="0">
                        <a:effectLst/>
                      </a:endParaRPr>
                    </a:p>
                    <a:p>
                      <a:pPr algn="ctr" fontAlgn="t"/>
                      <a:endParaRPr lang="en-US" altLang="zh-CN" sz="1100" u="none" strike="noStrike" dirty="0">
                        <a:effectLst/>
                      </a:endParaRPr>
                    </a:p>
                    <a:p>
                      <a:pPr algn="ctr" fontAlgn="t"/>
                      <a:endParaRPr lang="en-US" altLang="zh-CN" sz="1100" u="none" strike="noStrike" dirty="0">
                        <a:effectLst/>
                      </a:endParaRPr>
                    </a:p>
                    <a:p>
                      <a:pPr algn="ctr" fontAlgn="t"/>
                      <a:endParaRPr lang="en-US" altLang="zh-CN" sz="1100" u="none" strike="noStrike" dirty="0">
                        <a:effectLst/>
                      </a:endParaRPr>
                    </a:p>
                    <a:p>
                      <a:pPr algn="ctr" fontAlgn="t"/>
                      <a:r>
                        <a:rPr lang="zh-CN" altLang="en-US" sz="1100" u="none" strike="noStrike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现场理论与实操</a:t>
                      </a:r>
                      <a:br>
                        <a:rPr lang="zh-CN" altLang="en-US" sz="1100" u="none" strike="noStrike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</a:br>
                      <a:r>
                        <a:rPr lang="zh-CN" altLang="en-US" sz="1100" u="none" strike="noStrike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授课总学时 </a:t>
                      </a:r>
                      <a:r>
                        <a:rPr lang="en-US" altLang="zh-CN" sz="1100" u="none" strike="noStrike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16 </a:t>
                      </a:r>
                      <a:r>
                        <a:rPr lang="zh-CN" altLang="en-US" sz="1100" u="none" strike="noStrike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课时</a:t>
                      </a:r>
                      <a:br>
                        <a:rPr lang="zh-CN" altLang="en-US" sz="1100" u="none" strike="noStrike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</a:br>
                      <a:br>
                        <a:rPr lang="zh-CN" altLang="en-US" sz="1100" u="none" strike="noStrike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</a:br>
                      <a:endParaRPr lang="en-US" altLang="zh-CN" sz="1100" u="none" strike="noStrike" dirty="0">
                        <a:effectLst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  <a:p>
                      <a:pPr algn="ctr" fontAlgn="t"/>
                      <a:endParaRPr lang="en-US" altLang="zh-CN" sz="1100" u="none" strike="noStrike" dirty="0">
                        <a:effectLst/>
                      </a:endParaRPr>
                    </a:p>
                    <a:p>
                      <a:pPr algn="ctr" fontAlgn="t"/>
                      <a:endParaRPr lang="en-US" altLang="zh-CN" sz="1100" u="none" strike="noStrike" dirty="0">
                        <a:effectLst/>
                      </a:endParaRPr>
                    </a:p>
                    <a:p>
                      <a:pPr algn="ctr" fontAlgn="t"/>
                      <a:endParaRPr lang="en-US" altLang="zh-CN" sz="1100" u="none" strike="noStrike" dirty="0">
                        <a:effectLst/>
                      </a:endParaRPr>
                    </a:p>
                    <a:p>
                      <a:pPr algn="ctr" fontAlgn="t"/>
                      <a:r>
                        <a:rPr lang="zh-CN" altLang="en-US" sz="1100" u="none" strike="noStrike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线上短视频学习</a:t>
                      </a:r>
                      <a:br>
                        <a:rPr lang="zh-CN" altLang="en-US" sz="1100" u="none" strike="noStrike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</a:br>
                      <a:r>
                        <a:rPr lang="zh-CN" altLang="en-US" sz="1100" u="none" strike="noStrike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自选课程 </a:t>
                      </a:r>
                      <a:r>
                        <a:rPr lang="en-US" altLang="zh-CN" sz="1100" u="none" strike="noStrike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32 </a:t>
                      </a:r>
                      <a:r>
                        <a:rPr lang="zh-CN" altLang="en-US" sz="1100" u="none" strike="noStrike" dirty="0">
                          <a:effectLst/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课时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全媒体时代五个维度的演化与内涵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李成波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创新模式 基层医疗健康科普实现全覆盖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邓镇坚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医学科普视频制作的方法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胡向华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手机短视频拍摄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麦嘉恒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6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短视频的剪辑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麦嘉恒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健康科普作品类别与艺术创作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戴  冲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演讲稿的写作与演讲表达技巧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张小颖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相声演艺创作与表现技巧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陈昌洋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单口喜剧</a:t>
                      </a:r>
                      <a:r>
                        <a:rPr lang="en-US" altLang="zh-CN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(</a:t>
                      </a:r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脱口秀</a:t>
                      </a:r>
                      <a:r>
                        <a:rPr lang="en-US" altLang="zh-CN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)</a:t>
                      </a:r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创作与表现技巧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陈昌洋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利用</a:t>
                      </a:r>
                      <a:r>
                        <a:rPr lang="en-US" altLang="zh-CN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AI</a:t>
                      </a:r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技术进行健康科普创作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邓镇坚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数字人在短视频制作中的应用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胡向华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自媒体</a:t>
                      </a:r>
                      <a:r>
                        <a:rPr lang="en-US" altLang="zh-CN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IP</a:t>
                      </a:r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帐号的打造与健康科普应用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胡向华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   适量运动</a:t>
                      </a:r>
                      <a:r>
                        <a:rPr lang="en-US" altLang="zh-CN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重点人群身体活动建议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邓镇坚、曹文龙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  <a:tr h="28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‌   慢性疾病运动处方的内容及制定方法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金秉康、邓镇坚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2050" y="2623340"/>
            <a:ext cx="7807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solidFill>
                  <a:srgbClr val="245172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再创辉煌</a:t>
            </a:r>
            <a:endParaRPr lang="zh-CN" altLang="en-US" sz="8000" dirty="0">
              <a:solidFill>
                <a:srgbClr val="245172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51841" y="4320248"/>
            <a:ext cx="8288318" cy="34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sz="1200" kern="100" dirty="0">
                <a:solidFill>
                  <a:srgbClr val="5C819D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Guangdong Health Science Popularization Promotion Association Communication Branch</a:t>
            </a:r>
            <a:endParaRPr lang="en-US" altLang="zh-CN" sz="1200" kern="100" dirty="0">
              <a:solidFill>
                <a:srgbClr val="5C819D"/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45572" y="1853899"/>
            <a:ext cx="63008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0" i="0" dirty="0">
                <a:solidFill>
                  <a:srgbClr val="295D83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</a:t>
            </a:r>
            <a:r>
              <a:rPr lang="en-US" altLang="zh-CN" sz="4400" b="0" i="0" dirty="0">
                <a:solidFill>
                  <a:srgbClr val="295D83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Thanks for watching</a:t>
            </a:r>
            <a:r>
              <a:rPr lang="zh-CN" altLang="en-US" sz="4400" b="0" i="0" dirty="0">
                <a:solidFill>
                  <a:srgbClr val="295D83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”</a:t>
            </a:r>
            <a:endParaRPr lang="zh-CN" altLang="en-US" sz="4400" dirty="0">
              <a:solidFill>
                <a:srgbClr val="295D8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76600" y="4099553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rgbClr val="295D8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 R" panose="00020600040101010101" pitchFamily="18" charset="-122"/>
              </a:rPr>
              <a:t>广东省健康科普促进会传播分会</a:t>
            </a:r>
            <a:endParaRPr lang="zh-CN" altLang="en-US" sz="1600" dirty="0">
              <a:solidFill>
                <a:srgbClr val="295D8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R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33620" y="4643228"/>
            <a:ext cx="1324759" cy="34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en-US" sz="1200" kern="100" dirty="0">
                <a:solidFill>
                  <a:srgbClr val="5C819D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汇报人：胡向华</a:t>
            </a:r>
            <a:endParaRPr lang="en-US" altLang="zh-CN" sz="1200" kern="100" dirty="0">
              <a:solidFill>
                <a:srgbClr val="5C819D"/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ḷïdé"/>
          <p:cNvSpPr/>
          <p:nvPr/>
        </p:nvSpPr>
        <p:spPr>
          <a:xfrm>
            <a:off x="157321" y="170089"/>
            <a:ext cx="11877359" cy="6517822"/>
          </a:xfrm>
          <a:prstGeom prst="rect">
            <a:avLst/>
          </a:prstGeom>
          <a:solidFill>
            <a:schemeClr val="bg1">
              <a:alpha val="98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B47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71463" y="305150"/>
            <a:ext cx="6675101" cy="953135"/>
            <a:chOff x="357188" y="333725"/>
            <a:chExt cx="6675101" cy="953135"/>
          </a:xfrm>
        </p:grpSpPr>
        <p:grpSp>
          <p:nvGrpSpPr>
            <p:cNvPr id="5" name="组合 4"/>
            <p:cNvGrpSpPr/>
            <p:nvPr/>
          </p:nvGrpSpPr>
          <p:grpSpPr>
            <a:xfrm>
              <a:off x="357188" y="372784"/>
              <a:ext cx="447021" cy="447021"/>
              <a:chOff x="423862" y="362336"/>
              <a:chExt cx="552063" cy="552063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423862" y="362336"/>
                <a:ext cx="552063" cy="552063"/>
              </a:xfrm>
              <a:prstGeom prst="ellipse">
                <a:avLst/>
              </a:prstGeom>
              <a:solidFill>
                <a:srgbClr val="0038D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圆: 空心 7"/>
              <p:cNvSpPr/>
              <p:nvPr/>
            </p:nvSpPr>
            <p:spPr>
              <a:xfrm>
                <a:off x="537968" y="476442"/>
                <a:ext cx="323851" cy="323851"/>
              </a:xfrm>
              <a:prstGeom prst="don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804209" y="333725"/>
              <a:ext cx="6228080" cy="953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zh-CN" sz="2800" kern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Times New Roman" panose="02020603050405020304" pitchFamily="18" charset="0"/>
                </a:rPr>
                <a:t>完成《全媒体健康传播技术》培训手册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方正正大黑简体" panose="02000000000000000000" pitchFamily="2" charset="-122"/>
                <a:ea typeface="方正正大黑简体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659451" y="3402398"/>
            <a:ext cx="4122200" cy="1261884"/>
            <a:chOff x="6683828" y="4146425"/>
            <a:chExt cx="4122200" cy="1261884"/>
          </a:xfrm>
        </p:grpSpPr>
        <p:sp>
          <p:nvSpPr>
            <p:cNvPr id="9" name="文本框 8"/>
            <p:cNvSpPr txBox="1"/>
            <p:nvPr/>
          </p:nvSpPr>
          <p:spPr>
            <a:xfrm>
              <a:off x="6683828" y="4146425"/>
              <a:ext cx="11467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39%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830599" y="4207980"/>
              <a:ext cx="297542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比如说这款宝贝刚好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99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元，不符合优惠的条件，那就必须再选择另外一款累计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8" name="Rectangle: Rounded Corners 26"/>
          <p:cNvSpPr/>
          <p:nvPr/>
        </p:nvSpPr>
        <p:spPr>
          <a:xfrm>
            <a:off x="678844" y="1361448"/>
            <a:ext cx="3019268" cy="4514427"/>
          </a:xfrm>
          <a:prstGeom prst="roundRect">
            <a:avLst>
              <a:gd name="adj" fmla="val 0"/>
            </a:avLst>
          </a:prstGeom>
          <a:solidFill>
            <a:srgbClr val="002DAF"/>
          </a:solidFill>
          <a:ln>
            <a:noFill/>
          </a:ln>
          <a:effectLst>
            <a:outerShdw blurRad="762000" algn="tl" rotWithShape="0">
              <a:srgbClr val="002DAF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704496" y="1349840"/>
            <a:ext cx="4694582" cy="4528904"/>
            <a:chOff x="4376759" y="1349840"/>
            <a:chExt cx="4694582" cy="4528904"/>
          </a:xfrm>
        </p:grpSpPr>
        <p:grpSp>
          <p:nvGrpSpPr>
            <p:cNvPr id="23" name="组合 22"/>
            <p:cNvGrpSpPr/>
            <p:nvPr/>
          </p:nvGrpSpPr>
          <p:grpSpPr>
            <a:xfrm>
              <a:off x="4376759" y="1349840"/>
              <a:ext cx="4694582" cy="1577044"/>
              <a:chOff x="6393401" y="2283441"/>
              <a:chExt cx="4673742" cy="1320800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6393401" y="2283441"/>
                <a:ext cx="4673742" cy="1320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62000" sx="95000" sy="95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7532627" y="2783292"/>
                <a:ext cx="2483323" cy="33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zh-CN" sz="20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Times New Roman" panose="02020603050405020304" pitchFamily="18" charset="0"/>
                  </a:rPr>
                  <a:t>完成培训教材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4376759" y="2825770"/>
              <a:ext cx="4694582" cy="1577044"/>
              <a:chOff x="6393401" y="2334819"/>
              <a:chExt cx="4673742" cy="1320800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6393401" y="2334819"/>
                <a:ext cx="4673742" cy="1320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62000" sx="95000" sy="95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7071099" y="2817714"/>
                <a:ext cx="3789294" cy="33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zh-CN" sz="20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Times New Roman" panose="02020603050405020304" pitchFamily="18" charset="0"/>
                  </a:rPr>
                  <a:t>搭建培训平台</a:t>
                </a:r>
                <a:r>
                  <a:rPr lang="en-US" altLang="zh-CN" sz="20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Times New Roman" panose="02020603050405020304" pitchFamily="18" charset="0"/>
                  </a:rPr>
                  <a:t>   </a:t>
                </a:r>
                <a:r>
                  <a:rPr lang="zh-CN" altLang="zh-CN" sz="20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Times New Roman" panose="02020603050405020304" pitchFamily="18" charset="0"/>
                  </a:rPr>
                  <a:t>线上结合线下</a:t>
                </a: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4376759" y="4301700"/>
              <a:ext cx="4694582" cy="1577044"/>
              <a:chOff x="6393401" y="2283441"/>
              <a:chExt cx="4673742" cy="1320800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393401" y="2283441"/>
                <a:ext cx="4673742" cy="1320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62000" sx="95000" sy="95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6958676" y="2817930"/>
                <a:ext cx="3653833" cy="33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全面 推广</a:t>
                </a:r>
                <a:r>
                  <a:rPr lang="zh-CN" altLang="zh-CN" sz="20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Times New Roman" panose="02020603050405020304" pitchFamily="18" charset="0"/>
                  </a:rPr>
                  <a:t>全媒体健康传播技术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7853" y="1352706"/>
            <a:ext cx="3015446" cy="4523170"/>
          </a:xfrm>
          <a:prstGeom prst="rect">
            <a:avLst/>
          </a:prstGeom>
          <a:solidFill>
            <a:srgbClr val="C9292A"/>
          </a:solidFill>
          <a:ln>
            <a:noFill/>
          </a:ln>
          <a:effectLst>
            <a:outerShdw blurRad="762000" algn="ctr" rotWithShape="0">
              <a:schemeClr val="bg1">
                <a:lumMod val="50000"/>
                <a:alpha val="10000"/>
              </a:schemeClr>
            </a:outerShdw>
          </a:effectLst>
        </p:spPr>
      </p:pic>
      <p:sp>
        <p:nvSpPr>
          <p:cNvPr id="38" name="文本框 37"/>
          <p:cNvSpPr txBox="1"/>
          <p:nvPr/>
        </p:nvSpPr>
        <p:spPr>
          <a:xfrm>
            <a:off x="1282672" y="3429000"/>
            <a:ext cx="1811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zh-CN" altLang="zh-CN" sz="3200" kern="10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</a:rPr>
              <a:t>培训教材</a:t>
            </a:r>
            <a:endParaRPr lang="zh-CN" altLang="zh-CN" sz="3200" kern="100" dirty="0">
              <a:solidFill>
                <a:schemeClr val="bg1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39800" y="1018094"/>
            <a:ext cx="3175000" cy="3071305"/>
          </a:xfrm>
          <a:prstGeom prst="rect">
            <a:avLst/>
          </a:prstGeom>
          <a:blipFill>
            <a:blip r:embed="rId1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508500" y="1018094"/>
            <a:ext cx="3175000" cy="3071305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077200" y="1018094"/>
            <a:ext cx="3175000" cy="3071305"/>
          </a:xfrm>
          <a:prstGeom prst="rect">
            <a:avLst/>
          </a:prstGeom>
          <a:blipFill>
            <a:blip r:embed="rId3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1412875" y="3829049"/>
            <a:ext cx="2228850" cy="520702"/>
          </a:xfrm>
          <a:prstGeom prst="roundRect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98276" y="3889345"/>
            <a:ext cx="1841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分会工作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4981575" y="3829049"/>
            <a:ext cx="2228850" cy="520702"/>
          </a:xfrm>
          <a:prstGeom prst="round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8550277" y="3829049"/>
            <a:ext cx="2228850" cy="520702"/>
          </a:xfrm>
          <a:prstGeom prst="roundRect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43000" y="4984447"/>
            <a:ext cx="990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</a:pPr>
            <a:r>
              <a:rPr lang="zh-CN" altLang="zh-CN" sz="1800" kern="10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传播分会积极地发挥团队优势，完善科普传播的内容和传播渠道，累计影响数十万人群</a:t>
            </a:r>
            <a:r>
              <a:rPr lang="zh-CN" altLang="en-US" sz="1800" kern="10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、</a:t>
            </a:r>
            <a:r>
              <a:rPr lang="zh-CN" altLang="zh-CN" sz="1800" kern="10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将医学科普以各种形式呈现在大众视野中</a:t>
            </a:r>
            <a:r>
              <a:rPr lang="zh-CN" altLang="en-US" sz="1800" kern="100" dirty="0"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cs typeface="Times New Roman" panose="02020603050405020304" pitchFamily="18" charset="0"/>
              </a:rPr>
              <a:t>。</a:t>
            </a:r>
            <a:endParaRPr lang="zh-CN" altLang="en-US" sz="18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8" name="直角三角形 17"/>
          <p:cNvSpPr/>
          <p:nvPr/>
        </p:nvSpPr>
        <p:spPr>
          <a:xfrm flipV="1">
            <a:off x="1410949" y="4103767"/>
            <a:ext cx="409575" cy="491967"/>
          </a:xfrm>
          <a:prstGeom prst="rtTriangl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454650" y="3783739"/>
            <a:ext cx="1841690" cy="505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分会方向</a:t>
            </a:r>
            <a:endParaRPr lang="en-US" altLang="zh-CN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23558" y="3909013"/>
            <a:ext cx="1841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AI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数字人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五边形 1"/>
          <p:cNvSpPr/>
          <p:nvPr/>
        </p:nvSpPr>
        <p:spPr>
          <a:xfrm>
            <a:off x="0" y="254174"/>
            <a:ext cx="3062514" cy="614690"/>
          </a:xfrm>
          <a:prstGeom prst="homePlate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8479" y="330686"/>
            <a:ext cx="2450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会议直播回顾 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7" y="945376"/>
            <a:ext cx="10375726" cy="56607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42261" y="330685"/>
            <a:ext cx="7941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广东省医师协会中西医肛肠医师分会学术年会</a:t>
            </a:r>
            <a:r>
              <a:rPr lang="en-US" altLang="zh-CN" sz="2400" dirty="0">
                <a:solidFill>
                  <a:srgbClr val="295D8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(2024.6.15)</a:t>
            </a:r>
            <a:endParaRPr lang="zh-CN" altLang="en-US" sz="2400" dirty="0">
              <a:solidFill>
                <a:srgbClr val="295D8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五边形 1"/>
          <p:cNvSpPr/>
          <p:nvPr/>
        </p:nvSpPr>
        <p:spPr>
          <a:xfrm>
            <a:off x="0" y="254174"/>
            <a:ext cx="3062514" cy="614690"/>
          </a:xfrm>
          <a:prstGeom prst="homePlate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8479" y="330686"/>
            <a:ext cx="2450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会议直播回顾 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137" y="1181802"/>
            <a:ext cx="10375726" cy="51878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42261" y="330685"/>
            <a:ext cx="7941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岭南肛肠学院第四届全国学术大会</a:t>
            </a:r>
            <a:r>
              <a:rPr lang="en-US" altLang="zh-CN" sz="2400" dirty="0">
                <a:solidFill>
                  <a:srgbClr val="295D8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(2024.9.28)</a:t>
            </a:r>
            <a:endParaRPr lang="zh-CN" altLang="en-US" sz="2400" dirty="0">
              <a:solidFill>
                <a:srgbClr val="295D8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五边形 1"/>
          <p:cNvSpPr/>
          <p:nvPr/>
        </p:nvSpPr>
        <p:spPr>
          <a:xfrm>
            <a:off x="0" y="254174"/>
            <a:ext cx="3062514" cy="614690"/>
          </a:xfrm>
          <a:prstGeom prst="homePlate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8479" y="330686"/>
            <a:ext cx="2450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会议直播回顾 </a:t>
            </a:r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0300" y="1181802"/>
            <a:ext cx="9171400" cy="51878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123158" y="348221"/>
            <a:ext cx="8551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湛江市医学会结直肠肛门</a:t>
            </a:r>
            <a:r>
              <a:rPr lang="en-US" altLang="zh-CN" sz="24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(</a:t>
            </a:r>
            <a:r>
              <a:rPr lang="zh-CN" altLang="en-US" sz="24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肛肠</a:t>
            </a:r>
            <a:r>
              <a:rPr lang="en-US" altLang="zh-CN" sz="24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)</a:t>
            </a:r>
            <a:r>
              <a:rPr lang="zh-CN" altLang="en-US" sz="24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外科分会</a:t>
            </a:r>
            <a:r>
              <a:rPr lang="en-US" altLang="zh-CN" sz="24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2024</a:t>
            </a:r>
            <a:r>
              <a:rPr lang="zh-CN" altLang="en-US" sz="2400" dirty="0">
                <a:solidFill>
                  <a:srgbClr val="295D8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年 </a:t>
            </a:r>
            <a:r>
              <a:rPr lang="en-US" altLang="zh-CN" sz="2400" dirty="0">
                <a:solidFill>
                  <a:srgbClr val="295D8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(2024.10.26)</a:t>
            </a:r>
            <a:endParaRPr lang="zh-CN" altLang="en-US" sz="2400" dirty="0">
              <a:solidFill>
                <a:srgbClr val="295D8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204341" y="3237249"/>
            <a:ext cx="3218181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包含医院年会、医院学术直播、手术直播等</a:t>
            </a:r>
            <a:endParaRPr lang="zh-CN" altLang="en-US" sz="10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2" name="椭圆 1"/>
          <p:cNvSpPr/>
          <p:nvPr>
            <p:custDataLst>
              <p:tags r:id="rId1"/>
            </p:custDataLst>
          </p:nvPr>
        </p:nvSpPr>
        <p:spPr>
          <a:xfrm>
            <a:off x="4349750" y="1464483"/>
            <a:ext cx="1866900" cy="1866900"/>
          </a:xfrm>
          <a:prstGeom prst="ellipse">
            <a:avLst/>
          </a:prstGeom>
          <a:solidFill>
            <a:srgbClr val="295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椭圆 2"/>
          <p:cNvSpPr/>
          <p:nvPr/>
        </p:nvSpPr>
        <p:spPr>
          <a:xfrm>
            <a:off x="5717539" y="2419137"/>
            <a:ext cx="2336800" cy="2336800"/>
          </a:xfrm>
          <a:prstGeom prst="ellipse">
            <a:avLst/>
          </a:prstGeom>
          <a:solidFill>
            <a:srgbClr val="D2B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3896359" y="3483783"/>
            <a:ext cx="1752600" cy="1752600"/>
          </a:xfrm>
          <a:prstGeom prst="ellipse">
            <a:avLst/>
          </a:prstGeom>
          <a:solidFill>
            <a:srgbClr val="E5D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920739" y="2865532"/>
            <a:ext cx="193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8</a:t>
            </a:r>
            <a:r>
              <a:rPr lang="zh-CN" altLang="en-US" sz="40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场</a:t>
            </a:r>
            <a:endParaRPr lang="zh-CN" altLang="en-US" sz="88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2171455" y="4333567"/>
            <a:ext cx="1642641" cy="377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让科普全方面贯彻</a:t>
            </a:r>
            <a:endParaRPr lang="zh-CN" altLang="en-US" sz="10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1703554" y="2300791"/>
            <a:ext cx="2427013" cy="377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彻底落实学术下基层的规划</a:t>
            </a:r>
            <a:endParaRPr lang="zh-CN" altLang="en-US" sz="10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04341" y="2853112"/>
            <a:ext cx="2033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4517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综合学术会议</a:t>
            </a:r>
            <a:endParaRPr lang="zh-CN" altLang="en-US" sz="2400" dirty="0">
              <a:solidFill>
                <a:srgbClr val="24517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1281430" y="4014470"/>
            <a:ext cx="254635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rgbClr val="24517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线</a:t>
            </a:r>
            <a:r>
              <a:rPr lang="zh-CN" altLang="en-US" sz="2400" dirty="0">
                <a:solidFill>
                  <a:srgbClr val="24517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下科普讲座</a:t>
            </a:r>
            <a:endParaRPr lang="zh-CN" altLang="en-US" sz="2400" dirty="0">
              <a:solidFill>
                <a:srgbClr val="24517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2133139" y="1957472"/>
            <a:ext cx="2016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4517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基层学术会议</a:t>
            </a:r>
            <a:endParaRPr lang="zh-CN" altLang="en-US" sz="2400" dirty="0">
              <a:solidFill>
                <a:srgbClr val="24517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4349750" y="1859694"/>
            <a:ext cx="1930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4</a:t>
            </a:r>
            <a:r>
              <a:rPr lang="zh-CN" altLang="en-US" sz="48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场</a:t>
            </a:r>
            <a:endParaRPr lang="zh-CN" altLang="en-US" sz="48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840337" y="3852251"/>
            <a:ext cx="193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3</a:t>
            </a:r>
            <a:r>
              <a:rPr lang="zh-CN" altLang="en-US" sz="24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场</a:t>
            </a:r>
            <a:endParaRPr lang="zh-CN" altLang="en-US" sz="60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86.3238582677165,&quot;left&quot;:403.55370078740157,&quot;top&quot;:201.92614173228347,&quot;width&quot;:504.5713385826772}"/>
</p:tagLst>
</file>

<file path=ppt/tags/tag10.xml><?xml version="1.0" encoding="utf-8"?>
<p:tagLst xmlns:p="http://schemas.openxmlformats.org/presentationml/2006/main">
  <p:tag name="KSO_WM_DIAGRAM_VIRTUALLY_FRAME" val="{&quot;height&quot;:286.3238582677165,&quot;left&quot;:403.55370078740157,&quot;top&quot;:201.92614173228347,&quot;width&quot;:504.5713385826772}"/>
</p:tagLst>
</file>

<file path=ppt/tags/tag11.xml><?xml version="1.0" encoding="utf-8"?>
<p:tagLst xmlns:p="http://schemas.openxmlformats.org/presentationml/2006/main">
  <p:tag name="KSO_WM_DIAGRAM_VIRTUALLY_FRAME" val="{&quot;height&quot;:286.3238582677165,&quot;left&quot;:403.55370078740157,&quot;top&quot;:201.92614173228347,&quot;width&quot;:504.5713385826772}"/>
</p:tagLst>
</file>

<file path=ppt/tags/tag12.xml><?xml version="1.0" encoding="utf-8"?>
<p:tagLst xmlns:p="http://schemas.openxmlformats.org/presentationml/2006/main">
  <p:tag name="KSO_WM_DIAGRAM_VIRTUALLY_FRAME" val="{&quot;height&quot;:286.3238582677165,&quot;left&quot;:403.55370078740157,&quot;top&quot;:201.92614173228347,&quot;width&quot;:504.5713385826772}"/>
</p:tagLst>
</file>

<file path=ppt/tags/tag13.xml><?xml version="1.0" encoding="utf-8"?>
<p:tagLst xmlns:p="http://schemas.openxmlformats.org/presentationml/2006/main">
  <p:tag name="KSO_WM_DIAGRAM_VIRTUALLY_FRAME" val="{&quot;height&quot;:297,&quot;left&quot;:100.9,&quot;top&quot;:115.3136220472441,&quot;width&quot;:393.6}"/>
</p:tagLst>
</file>

<file path=ppt/tags/tag14.xml><?xml version="1.0" encoding="utf-8"?>
<p:tagLst xmlns:p="http://schemas.openxmlformats.org/presentationml/2006/main">
  <p:tag name="KSO_WM_DIAGRAM_VIRTUALLY_FRAME" val="{&quot;height&quot;:297,&quot;left&quot;:100.9,&quot;top&quot;:115.3136220472441,&quot;width&quot;:393.6}"/>
</p:tagLst>
</file>

<file path=ppt/tags/tag15.xml><?xml version="1.0" encoding="utf-8"?>
<p:tagLst xmlns:p="http://schemas.openxmlformats.org/presentationml/2006/main">
  <p:tag name="KSO_WM_DIAGRAM_VIRTUALLY_FRAME" val="{&quot;height&quot;:297,&quot;left&quot;:100.9,&quot;top&quot;:115.3136220472441,&quot;width&quot;:393.6}"/>
</p:tagLst>
</file>

<file path=ppt/tags/tag16.xml><?xml version="1.0" encoding="utf-8"?>
<p:tagLst xmlns:p="http://schemas.openxmlformats.org/presentationml/2006/main">
  <p:tag name="KSO_WM_DIAGRAM_VIRTUALLY_FRAME" val="{&quot;height&quot;:297,&quot;left&quot;:100.9,&quot;top&quot;:115.3136220472441,&quot;width&quot;:393.6}"/>
</p:tagLst>
</file>

<file path=ppt/tags/tag17.xml><?xml version="1.0" encoding="utf-8"?>
<p:tagLst xmlns:p="http://schemas.openxmlformats.org/presentationml/2006/main">
  <p:tag name="KSO_WM_DIAGRAM_VIRTUALLY_FRAME" val="{&quot;height&quot;:297,&quot;left&quot;:100.9,&quot;top&quot;:115.3136220472441,&quot;width&quot;:393.6}"/>
</p:tagLst>
</file>

<file path=ppt/tags/tag18.xml><?xml version="1.0" encoding="utf-8"?>
<p:tagLst xmlns:p="http://schemas.openxmlformats.org/presentationml/2006/main">
  <p:tag name="KSO_WM_DIAGRAM_VIRTUALLY_FRAME" val="{&quot;height&quot;:297,&quot;left&quot;:100.9,&quot;top&quot;:115.3136220472441,&quot;width&quot;:393.6}"/>
</p:tagLst>
</file>

<file path=ppt/tags/tag19.xml><?xml version="1.0" encoding="utf-8"?>
<p:tagLst xmlns:p="http://schemas.openxmlformats.org/presentationml/2006/main">
  <p:tag name="KSO_WM_DIAGRAM_VIRTUALLY_FRAME" val="{&quot;height&quot;:297,&quot;left&quot;:100.9,&quot;top&quot;:115.3136220472441,&quot;width&quot;:393.6}"/>
</p:tagLst>
</file>

<file path=ppt/tags/tag2.xml><?xml version="1.0" encoding="utf-8"?>
<p:tagLst xmlns:p="http://schemas.openxmlformats.org/presentationml/2006/main">
  <p:tag name="KSO_WM_DIAGRAM_VIRTUALLY_FRAME" val="{&quot;height&quot;:286.3238582677165,&quot;left&quot;:403.55370078740157,&quot;top&quot;:201.92614173228347,&quot;width&quot;:504.5713385826772}"/>
</p:tagLst>
</file>

<file path=ppt/tags/tag20.xml><?xml version="1.0" encoding="utf-8"?>
<p:tagLst xmlns:p="http://schemas.openxmlformats.org/presentationml/2006/main">
  <p:tag name="KSO_WM_DIAGRAM_VIRTUALLY_FRAME" val="{&quot;height&quot;:297,&quot;left&quot;:100.9,&quot;top&quot;:115.3136220472441,&quot;width&quot;:393.6}"/>
</p:tagLst>
</file>

<file path=ppt/tags/tag2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6748431411_1_1"/>
</p:tagLst>
</file>

<file path=ppt/tags/tag22.xml><?xml version="1.0" encoding="utf-8"?>
<p:tagLst xmlns:p="http://schemas.openxmlformats.org/presentationml/2006/main">
  <p:tag name="KSO_WPP_MARK_KEY" val="3be1d468-7573-44b0-b7b0-af57ccdd92f7"/>
  <p:tag name="COMMONDATA" val="eyJoZGlkIjoiZjAxMTJhOTdhYmExNjczZmFmMDgzNzk2N2NkOGE2YTMifQ=="/>
</p:tagLst>
</file>

<file path=ppt/tags/tag3.xml><?xml version="1.0" encoding="utf-8"?>
<p:tagLst xmlns:p="http://schemas.openxmlformats.org/presentationml/2006/main">
  <p:tag name="KSO_WM_DIAGRAM_VIRTUALLY_FRAME" val="{&quot;height&quot;:286.3238582677165,&quot;left&quot;:403.55370078740157,&quot;top&quot;:201.92614173228347,&quot;width&quot;:504.5713385826772}"/>
</p:tagLst>
</file>

<file path=ppt/tags/tag4.xml><?xml version="1.0" encoding="utf-8"?>
<p:tagLst xmlns:p="http://schemas.openxmlformats.org/presentationml/2006/main">
  <p:tag name="KSO_WM_DIAGRAM_VIRTUALLY_FRAME" val="{&quot;height&quot;:286.3238582677165,&quot;left&quot;:403.55370078740157,&quot;top&quot;:201.92614173228347,&quot;width&quot;:504.5713385826772}"/>
</p:tagLst>
</file>

<file path=ppt/tags/tag5.xml><?xml version="1.0" encoding="utf-8"?>
<p:tagLst xmlns:p="http://schemas.openxmlformats.org/presentationml/2006/main">
  <p:tag name="KSO_WM_DIAGRAM_VIRTUALLY_FRAME" val="{&quot;height&quot;:286.3238582677165,&quot;left&quot;:403.55370078740157,&quot;top&quot;:201.92614173228347,&quot;width&quot;:504.5713385826772}"/>
</p:tagLst>
</file>

<file path=ppt/tags/tag6.xml><?xml version="1.0" encoding="utf-8"?>
<p:tagLst xmlns:p="http://schemas.openxmlformats.org/presentationml/2006/main">
  <p:tag name="KSO_WM_DIAGRAM_VIRTUALLY_FRAME" val="{&quot;height&quot;:286.3238582677165,&quot;left&quot;:403.55370078740157,&quot;top&quot;:201.92614173228347,&quot;width&quot;:504.5713385826772}"/>
</p:tagLst>
</file>

<file path=ppt/tags/tag7.xml><?xml version="1.0" encoding="utf-8"?>
<p:tagLst xmlns:p="http://schemas.openxmlformats.org/presentationml/2006/main">
  <p:tag name="KSO_WM_DIAGRAM_VIRTUALLY_FRAME" val="{&quot;height&quot;:286.3238582677165,&quot;left&quot;:403.55370078740157,&quot;top&quot;:201.92614173228347,&quot;width&quot;:504.5713385826772}"/>
</p:tagLst>
</file>

<file path=ppt/tags/tag8.xml><?xml version="1.0" encoding="utf-8"?>
<p:tagLst xmlns:p="http://schemas.openxmlformats.org/presentationml/2006/main">
  <p:tag name="KSO_WM_DIAGRAM_VIRTUALLY_FRAME" val="{&quot;height&quot;:286.3238582677165,&quot;left&quot;:403.55370078740157,&quot;top&quot;:201.92614173228347,&quot;width&quot;:504.5713385826772}"/>
</p:tagLst>
</file>

<file path=ppt/tags/tag9.xml><?xml version="1.0" encoding="utf-8"?>
<p:tagLst xmlns:p="http://schemas.openxmlformats.org/presentationml/2006/main">
  <p:tag name="KSO_WM_DIAGRAM_VIRTUALLY_FRAME" val="{&quot;height&quot;:286.3238582677165,&quot;left&quot;:403.55370078740157,&quot;top&quot;:201.92614173228347,&quot;width&quot;:504.5713385826772}"/>
</p:tagLst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6321</Words>
  <Application>WPS 演示</Application>
  <PresentationFormat>宽屏</PresentationFormat>
  <Paragraphs>710</Paragraphs>
  <Slides>34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62" baseType="lpstr">
      <vt:lpstr>Arial</vt:lpstr>
      <vt:lpstr>宋体</vt:lpstr>
      <vt:lpstr>Wingdings</vt:lpstr>
      <vt:lpstr>微软雅黑</vt:lpstr>
      <vt:lpstr>思源黑体 CN Heavy</vt:lpstr>
      <vt:lpstr>黑体</vt:lpstr>
      <vt:lpstr>思源黑体 CN Medium</vt:lpstr>
      <vt:lpstr>Times New Roman</vt:lpstr>
      <vt:lpstr>阿里巴巴普惠体 R</vt:lpstr>
      <vt:lpstr>思源黑体 CN Bold</vt:lpstr>
      <vt:lpstr>思源黑体 CN Regular</vt:lpstr>
      <vt:lpstr>方正正大黑简体</vt:lpstr>
      <vt:lpstr>思源宋体 CN Heavy</vt:lpstr>
      <vt:lpstr>Arial Unicode MS</vt:lpstr>
      <vt:lpstr>等线 Light</vt:lpstr>
      <vt:lpstr>等线</vt:lpstr>
      <vt:lpstr>思源宋體 Heavy</vt:lpstr>
      <vt:lpstr>字魂58号-创中黑-Regular</vt:lpstr>
      <vt:lpstr>TencentSans W7</vt:lpstr>
      <vt:lpstr>TTTGB Medium</vt:lpstr>
      <vt:lpstr>思源黑体 CN Light</vt:lpstr>
      <vt:lpstr>沧澜楷体</vt:lpstr>
      <vt:lpstr>汉仪青云简</vt:lpstr>
      <vt:lpstr>Hero</vt:lpstr>
      <vt:lpstr>Yu Gothic UI</vt:lpstr>
      <vt:lpstr>思源黑体 CN Normal</vt:lpstr>
      <vt:lpstr>www.2ppt.com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www.2ppt.com-爱PPT提供免费下载</Company>
  <LinksUpToDate>false</LinksUpToDate>
  <SharedDoc>false</SharedDoc>
  <HyperlinksChanged>false</HyperlinksChanged>
  <AppVersion>14.0000</AppVersion>
  <Manager>www.2ppt.com-爱PPT提供免费下载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www.2ppt.com-爱PPT提供免费下载</dc:title>
  <dc:creator>www.2ppt.com-爱PPT提供免费下载; 第一PPT</dc:creator>
  <cp:keywords>www.2ppt.com-爱PPT提供免费下载</cp:keywords>
  <dc:description>www.2ppt.com-爱PPT提供免费下载</dc:description>
  <dc:subject>www.2ppt.com-爱PPT提供免费下载</dc:subject>
  <cp:category>www.2ppt.com-爱PPT提供免费下载</cp:category>
  <cp:lastModifiedBy>@</cp:lastModifiedBy>
  <cp:revision>36</cp:revision>
  <dcterms:created xsi:type="dcterms:W3CDTF">2020-10-07T11:56:00Z</dcterms:created>
  <dcterms:modified xsi:type="dcterms:W3CDTF">2025-01-18T01:18:33Z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A768FA68B7464904800E313F0C036EB7_13</vt:lpwstr>
  </property>
  <property fmtid="{D5CDD505-2E9C-101B-9397-08002B2CF9AE}" pid="3" name="KSOProductBuildVer">
    <vt:lpwstr>2052-12.1.0.19770</vt:lpwstr>
  </property>
  <property fmtid="{D5CDD505-2E9C-101B-9397-08002B2CF9AE}" pid="4" name="KSOSaveFontToCloudKey">
    <vt:lpwstr>468677617_embed</vt:lpwstr>
  </property>
</Properties>
</file>