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4"/>
  </p:notesMasterIdLst>
  <p:handoutMasterIdLst>
    <p:handoutMasterId r:id="rId13"/>
  </p:handoutMasterIdLst>
  <p:sldIdLst>
    <p:sldId id="256" r:id="rId3"/>
    <p:sldId id="272" r:id="rId5"/>
    <p:sldId id="276" r:id="rId6"/>
    <p:sldId id="279" r:id="rId7"/>
    <p:sldId id="285" r:id="rId8"/>
    <p:sldId id="286" r:id="rId9"/>
    <p:sldId id="280" r:id="rId10"/>
    <p:sldId id="284" r:id="rId11"/>
    <p:sldId id="267" r:id="rId12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73C2"/>
    <a:srgbClr val="D4E0F4"/>
    <a:srgbClr val="0272C1"/>
    <a:srgbClr val="0C4968"/>
    <a:srgbClr val="0071C1"/>
    <a:srgbClr val="127AC4"/>
    <a:srgbClr val="0082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49" autoAdjust="0"/>
  </p:normalViewPr>
  <p:slideViewPr>
    <p:cSldViewPr snapToGrid="0">
      <p:cViewPr varScale="1">
        <p:scale>
          <a:sx n="106" d="100"/>
          <a:sy n="106" d="100"/>
        </p:scale>
        <p:origin x="65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70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7ADCF-BEF5-4BF0-A2B8-E371C9482F8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7DA0D-AE04-40D0-B8FB-5AC93AE92F1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F0C88-CACA-4B2A-9C39-3AA7DFB4486B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段内容页-带标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9367836" y="645477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50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</a:lstStyle>
          <a:p>
            <a:fld id="{399BEA53-E5F6-48BD-8D0C-1C8560D722FC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9" name="标题占位符 1"/>
          <p:cNvSpPr>
            <a:spLocks noGrp="1"/>
          </p:cNvSpPr>
          <p:nvPr>
            <p:ph type="title"/>
          </p:nvPr>
        </p:nvSpPr>
        <p:spPr>
          <a:xfrm>
            <a:off x="334963" y="184829"/>
            <a:ext cx="11522075" cy="6973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0" y="-4376"/>
            <a:ext cx="12200890" cy="814422"/>
          </a:xfrm>
          <a:prstGeom prst="rect">
            <a:avLst/>
          </a:prstGeom>
          <a:gradFill>
            <a:gsLst>
              <a:gs pos="64000">
                <a:srgbClr val="0083DE">
                  <a:alpha val="60000"/>
                </a:srgbClr>
              </a:gs>
              <a:gs pos="100000">
                <a:schemeClr val="accent1">
                  <a:lumMod val="20000"/>
                  <a:lumOff val="80000"/>
                </a:schemeClr>
              </a:gs>
              <a:gs pos="0">
                <a:srgbClr val="0070C0"/>
              </a:gs>
            </a:gsLst>
            <a:lin ang="21594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40046" y="-42476"/>
            <a:ext cx="1570990" cy="10805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本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占位符 2"/>
          <p:cNvSpPr>
            <a:spLocks noGrp="1"/>
          </p:cNvSpPr>
          <p:nvPr>
            <p:ph idx="1"/>
          </p:nvPr>
        </p:nvSpPr>
        <p:spPr>
          <a:xfrm>
            <a:off x="334963" y="1268760"/>
            <a:ext cx="11522075" cy="5400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25000"/>
              </a:lnSpc>
              <a:defRPr sz="3200" b="1"/>
            </a:lvl1pPr>
            <a:lvl2pPr>
              <a:lnSpc>
                <a:spcPct val="125000"/>
              </a:lnSpc>
              <a:defRPr sz="2800" b="1"/>
            </a:lvl2pPr>
            <a:lvl3pPr>
              <a:lnSpc>
                <a:spcPct val="125000"/>
              </a:lnSpc>
              <a:defRPr sz="2400" b="1"/>
            </a:lvl3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endParaRPr lang="zh-CN" altLang="en-US" dirty="0"/>
          </a:p>
        </p:txBody>
      </p:sp>
      <p:sp>
        <p:nvSpPr>
          <p:cNvPr id="30" name="标题占位符 1"/>
          <p:cNvSpPr>
            <a:spLocks noGrp="1"/>
          </p:cNvSpPr>
          <p:nvPr>
            <p:ph type="title"/>
          </p:nvPr>
        </p:nvSpPr>
        <p:spPr>
          <a:xfrm>
            <a:off x="334963" y="188640"/>
            <a:ext cx="11522075" cy="6973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34963" y="1138332"/>
            <a:ext cx="5659437" cy="5530756"/>
          </a:xfrm>
          <a:prstGeom prst="rect">
            <a:avLst/>
          </a:prstGeom>
        </p:spPr>
        <p:txBody>
          <a:bodyPr lIns="100803" tIns="50402" rIns="100803" bIns="50402"/>
          <a:lstStyle>
            <a:lvl1pPr>
              <a:lnSpc>
                <a:spcPct val="125000"/>
              </a:lnSpc>
              <a:defRPr sz="3200" b="1">
                <a:solidFill>
                  <a:schemeClr val="tx1"/>
                </a:solidFill>
              </a:defRPr>
            </a:lvl1pPr>
            <a:lvl2pPr>
              <a:lnSpc>
                <a:spcPct val="125000"/>
              </a:lnSpc>
              <a:defRPr sz="2800" b="1">
                <a:solidFill>
                  <a:schemeClr val="tx1"/>
                </a:solidFill>
              </a:defRPr>
            </a:lvl2pPr>
            <a:lvl3pPr>
              <a:lnSpc>
                <a:spcPct val="125000"/>
              </a:lnSpc>
              <a:defRPr sz="2400" b="1">
                <a:solidFill>
                  <a:schemeClr val="tx1"/>
                </a:solidFill>
              </a:defRPr>
            </a:lvl3pPr>
            <a:lvl4pPr>
              <a:defRPr sz="1815" b="1">
                <a:solidFill>
                  <a:schemeClr val="bg1"/>
                </a:solidFill>
              </a:defRPr>
            </a:lvl4pPr>
            <a:lvl5pPr>
              <a:defRPr sz="1815" b="1">
                <a:solidFill>
                  <a:schemeClr val="bg1"/>
                </a:solidFill>
              </a:defRPr>
            </a:lvl5pPr>
            <a:lvl6pPr>
              <a:defRPr sz="1815"/>
            </a:lvl6pPr>
            <a:lvl7pPr>
              <a:defRPr sz="1815"/>
            </a:lvl7pPr>
            <a:lvl8pPr>
              <a:defRPr sz="1815"/>
            </a:lvl8pPr>
            <a:lvl9pPr>
              <a:defRPr sz="1815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138332"/>
            <a:ext cx="5659438" cy="5530756"/>
          </a:xfrm>
          <a:prstGeom prst="rect">
            <a:avLst/>
          </a:prstGeom>
        </p:spPr>
        <p:txBody>
          <a:bodyPr lIns="100803" tIns="50402" rIns="100803" bIns="50402"/>
          <a:lstStyle>
            <a:lvl1pPr marL="342900" indent="-342900">
              <a:lnSpc>
                <a:spcPct val="125000"/>
              </a:lnSpc>
              <a:spcBef>
                <a:spcPts val="0"/>
              </a:spcBef>
              <a:defRPr lang="zh-CN" altLang="en-US" sz="3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25000"/>
              </a:lnSpc>
              <a:spcBef>
                <a:spcPts val="0"/>
              </a:spcBef>
              <a:defRPr sz="2800" b="1">
                <a:solidFill>
                  <a:schemeClr val="tx1"/>
                </a:solidFill>
              </a:defRPr>
            </a:lvl2pPr>
            <a:lvl3pPr>
              <a:lnSpc>
                <a:spcPct val="125000"/>
              </a:lnSpc>
              <a:spcBef>
                <a:spcPts val="0"/>
              </a:spcBef>
              <a:defRPr sz="2400" b="1">
                <a:solidFill>
                  <a:schemeClr val="tx1"/>
                </a:solidFill>
              </a:defRPr>
            </a:lvl3pPr>
            <a:lvl4pPr>
              <a:defRPr sz="1815" b="1">
                <a:solidFill>
                  <a:schemeClr val="bg1"/>
                </a:solidFill>
              </a:defRPr>
            </a:lvl4pPr>
            <a:lvl5pPr>
              <a:defRPr sz="1815" b="1">
                <a:solidFill>
                  <a:schemeClr val="bg1"/>
                </a:solidFill>
              </a:defRPr>
            </a:lvl5pPr>
            <a:lvl6pPr>
              <a:defRPr sz="1815"/>
            </a:lvl6pPr>
            <a:lvl7pPr>
              <a:defRPr sz="1815"/>
            </a:lvl7pPr>
            <a:lvl8pPr>
              <a:defRPr sz="1815"/>
            </a:lvl8pPr>
            <a:lvl9pPr>
              <a:defRPr sz="1815"/>
            </a:lvl9pPr>
          </a:lstStyle>
          <a:p>
            <a:pPr marL="342900" lvl="0" indent="-342900" algn="l" defTabSz="914400" rtl="0" eaLnBrk="1" latinLnBrk="0" hangingPunct="1">
              <a:spcBef>
                <a:spcPct val="18000"/>
              </a:spcBef>
              <a:buFont typeface="Arial" panose="020B0604020202020204" pitchFamily="34" charset="0"/>
              <a:buChar char="•"/>
            </a:pPr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618"/>
            <a:ext cx="2844800" cy="365140"/>
          </a:xfrm>
          <a:prstGeom prst="rect">
            <a:avLst/>
          </a:prstGeom>
        </p:spPr>
        <p:txBody>
          <a:bodyPr lIns="100803" tIns="50402" rIns="100803" bIns="50402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0C913308-F349-4B6D-A68A-DD1791B4A57B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标题占位符 1"/>
          <p:cNvSpPr>
            <a:spLocks noGrp="1"/>
          </p:cNvSpPr>
          <p:nvPr>
            <p:ph type="title"/>
          </p:nvPr>
        </p:nvSpPr>
        <p:spPr>
          <a:xfrm>
            <a:off x="334963" y="188640"/>
            <a:ext cx="11522075" cy="6973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E3B22-CA66-427B-B41F-75E86BEB2F27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C7A3A-B3FE-43D3-981E-FC0073ACD756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397B1-E078-4689-A3DC-F67608B66D05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B6E3E-FBE2-4B44-8767-43DF32E3CBC6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7D94-7343-4F7C-8A5D-5924755F1B5F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E9B24-477E-45F2-B71D-5677093E003E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85896-A8A9-47E3-A21F-CD0BC45067E4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5A049-853B-4D7F-8CBD-05A7E9376D84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0" Type="http://schemas.openxmlformats.org/officeDocument/2006/relationships/notesSlide" Target="../notesSlides/notesSlide2.xml"/><Relationship Id="rId3" Type="http://schemas.openxmlformats.org/officeDocument/2006/relationships/tags" Target="../tags/tag1.xml"/><Relationship Id="rId29" Type="http://schemas.openxmlformats.org/officeDocument/2006/relationships/slideLayout" Target="../slideLayouts/slideLayout12.xml"/><Relationship Id="rId28" Type="http://schemas.openxmlformats.org/officeDocument/2006/relationships/image" Target="../media/image6.png"/><Relationship Id="rId27" Type="http://schemas.openxmlformats.org/officeDocument/2006/relationships/tags" Target="../tags/tag24.xml"/><Relationship Id="rId26" Type="http://schemas.openxmlformats.org/officeDocument/2006/relationships/tags" Target="../tags/tag23.xml"/><Relationship Id="rId25" Type="http://schemas.openxmlformats.org/officeDocument/2006/relationships/tags" Target="../tags/tag22.xml"/><Relationship Id="rId24" Type="http://schemas.openxmlformats.org/officeDocument/2006/relationships/tags" Target="../tags/tag21.xml"/><Relationship Id="rId23" Type="http://schemas.openxmlformats.org/officeDocument/2006/relationships/tags" Target="../tags/tag20.xml"/><Relationship Id="rId22" Type="http://schemas.openxmlformats.org/officeDocument/2006/relationships/tags" Target="../tags/tag19.xml"/><Relationship Id="rId21" Type="http://schemas.openxmlformats.org/officeDocument/2006/relationships/tags" Target="../tags/tag18.xml"/><Relationship Id="rId20" Type="http://schemas.openxmlformats.org/officeDocument/2006/relationships/tags" Target="../tags/tag17.xml"/><Relationship Id="rId2" Type="http://schemas.openxmlformats.org/officeDocument/2006/relationships/image" Target="../media/image3.png"/><Relationship Id="rId19" Type="http://schemas.openxmlformats.org/officeDocument/2006/relationships/tags" Target="../tags/tag16.xml"/><Relationship Id="rId18" Type="http://schemas.openxmlformats.org/officeDocument/2006/relationships/tags" Target="../tags/tag15.xml"/><Relationship Id="rId17" Type="http://schemas.openxmlformats.org/officeDocument/2006/relationships/image" Target="../media/image5.png"/><Relationship Id="rId16" Type="http://schemas.openxmlformats.org/officeDocument/2006/relationships/tags" Target="../tags/tag14.xml"/><Relationship Id="rId15" Type="http://schemas.openxmlformats.org/officeDocument/2006/relationships/tags" Target="../tags/tag13.xml"/><Relationship Id="rId14" Type="http://schemas.openxmlformats.org/officeDocument/2006/relationships/tags" Target="../tags/tag12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7" Type="http://schemas.openxmlformats.org/officeDocument/2006/relationships/notesSlide" Target="../notesSlides/notesSlide3.xml"/><Relationship Id="rId36" Type="http://schemas.openxmlformats.org/officeDocument/2006/relationships/slideLayout" Target="../slideLayouts/slideLayout12.xml"/><Relationship Id="rId35" Type="http://schemas.openxmlformats.org/officeDocument/2006/relationships/image" Target="../media/image6.png"/><Relationship Id="rId34" Type="http://schemas.openxmlformats.org/officeDocument/2006/relationships/tags" Target="../tags/tag55.xml"/><Relationship Id="rId33" Type="http://schemas.openxmlformats.org/officeDocument/2006/relationships/image" Target="../media/image5.png"/><Relationship Id="rId32" Type="http://schemas.openxmlformats.org/officeDocument/2006/relationships/tags" Target="../tags/tag54.xml"/><Relationship Id="rId31" Type="http://schemas.openxmlformats.org/officeDocument/2006/relationships/tags" Target="../tags/tag53.xml"/><Relationship Id="rId30" Type="http://schemas.openxmlformats.org/officeDocument/2006/relationships/tags" Target="../tags/tag52.xml"/><Relationship Id="rId3" Type="http://schemas.openxmlformats.org/officeDocument/2006/relationships/tags" Target="../tags/tag25.xml"/><Relationship Id="rId29" Type="http://schemas.openxmlformats.org/officeDocument/2006/relationships/tags" Target="../tags/tag51.xml"/><Relationship Id="rId28" Type="http://schemas.openxmlformats.org/officeDocument/2006/relationships/tags" Target="../tags/tag50.xml"/><Relationship Id="rId27" Type="http://schemas.openxmlformats.org/officeDocument/2006/relationships/tags" Target="../tags/tag49.xml"/><Relationship Id="rId26" Type="http://schemas.openxmlformats.org/officeDocument/2006/relationships/tags" Target="../tags/tag48.xml"/><Relationship Id="rId25" Type="http://schemas.openxmlformats.org/officeDocument/2006/relationships/tags" Target="../tags/tag47.xml"/><Relationship Id="rId24" Type="http://schemas.openxmlformats.org/officeDocument/2006/relationships/tags" Target="../tags/tag46.xml"/><Relationship Id="rId23" Type="http://schemas.openxmlformats.org/officeDocument/2006/relationships/tags" Target="../tags/tag45.xml"/><Relationship Id="rId22" Type="http://schemas.openxmlformats.org/officeDocument/2006/relationships/tags" Target="../tags/tag44.xml"/><Relationship Id="rId21" Type="http://schemas.openxmlformats.org/officeDocument/2006/relationships/tags" Target="../tags/tag43.xml"/><Relationship Id="rId20" Type="http://schemas.openxmlformats.org/officeDocument/2006/relationships/tags" Target="../tags/tag42.xml"/><Relationship Id="rId2" Type="http://schemas.openxmlformats.org/officeDocument/2006/relationships/image" Target="../media/image3.png"/><Relationship Id="rId19" Type="http://schemas.openxmlformats.org/officeDocument/2006/relationships/tags" Target="../tags/tag41.xml"/><Relationship Id="rId18" Type="http://schemas.openxmlformats.org/officeDocument/2006/relationships/tags" Target="../tags/tag40.xml"/><Relationship Id="rId17" Type="http://schemas.openxmlformats.org/officeDocument/2006/relationships/tags" Target="../tags/tag39.xml"/><Relationship Id="rId16" Type="http://schemas.openxmlformats.org/officeDocument/2006/relationships/tags" Target="../tags/tag38.xml"/><Relationship Id="rId15" Type="http://schemas.openxmlformats.org/officeDocument/2006/relationships/tags" Target="../tags/tag37.xml"/><Relationship Id="rId14" Type="http://schemas.openxmlformats.org/officeDocument/2006/relationships/tags" Target="../tags/tag36.xml"/><Relationship Id="rId13" Type="http://schemas.openxmlformats.org/officeDocument/2006/relationships/tags" Target="../tags/tag35.xml"/><Relationship Id="rId12" Type="http://schemas.openxmlformats.org/officeDocument/2006/relationships/tags" Target="../tags/tag34.xml"/><Relationship Id="rId11" Type="http://schemas.openxmlformats.org/officeDocument/2006/relationships/tags" Target="../tags/tag33.xml"/><Relationship Id="rId10" Type="http://schemas.openxmlformats.org/officeDocument/2006/relationships/tags" Target="../tags/tag32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7.jpeg"/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61.xml"/><Relationship Id="rId8" Type="http://schemas.openxmlformats.org/officeDocument/2006/relationships/tags" Target="../tags/tag60.xml"/><Relationship Id="rId7" Type="http://schemas.openxmlformats.org/officeDocument/2006/relationships/tags" Target="../tags/tag59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image" Target="../media/image6.png"/><Relationship Id="rId21" Type="http://schemas.openxmlformats.org/officeDocument/2006/relationships/notesSlide" Target="../notesSlides/notesSlide5.xml"/><Relationship Id="rId20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19" Type="http://schemas.openxmlformats.org/officeDocument/2006/relationships/image" Target="../media/image9.png"/><Relationship Id="rId18" Type="http://schemas.openxmlformats.org/officeDocument/2006/relationships/image" Target="../media/image8.png"/><Relationship Id="rId17" Type="http://schemas.openxmlformats.org/officeDocument/2006/relationships/tags" Target="../tags/tag69.xml"/><Relationship Id="rId16" Type="http://schemas.openxmlformats.org/officeDocument/2006/relationships/tags" Target="../tags/tag68.xml"/><Relationship Id="rId15" Type="http://schemas.openxmlformats.org/officeDocument/2006/relationships/tags" Target="../tags/tag67.xml"/><Relationship Id="rId14" Type="http://schemas.openxmlformats.org/officeDocument/2006/relationships/tags" Target="../tags/tag66.xml"/><Relationship Id="rId13" Type="http://schemas.openxmlformats.org/officeDocument/2006/relationships/tags" Target="../tags/tag65.xml"/><Relationship Id="rId12" Type="http://schemas.openxmlformats.org/officeDocument/2006/relationships/tags" Target="../tags/tag64.xml"/><Relationship Id="rId11" Type="http://schemas.openxmlformats.org/officeDocument/2006/relationships/tags" Target="../tags/tag63.xml"/><Relationship Id="rId10" Type="http://schemas.openxmlformats.org/officeDocument/2006/relationships/tags" Target="../tags/tag62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3.png"/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59690" y="1624330"/>
            <a:ext cx="12256770" cy="3521075"/>
            <a:chOff x="84" y="2344"/>
            <a:chExt cx="19302" cy="5545"/>
          </a:xfrm>
        </p:grpSpPr>
        <p:sp>
          <p:nvSpPr>
            <p:cNvPr id="5" name="矩形 4"/>
            <p:cNvSpPr/>
            <p:nvPr/>
          </p:nvSpPr>
          <p:spPr>
            <a:xfrm>
              <a:off x="84" y="2344"/>
              <a:ext cx="19199" cy="5545"/>
            </a:xfrm>
            <a:prstGeom prst="rect">
              <a:avLst/>
            </a:prstGeom>
            <a:gradFill>
              <a:gsLst>
                <a:gs pos="23000">
                  <a:srgbClr val="0083DE">
                    <a:alpha val="60000"/>
                  </a:srgbClr>
                </a:gs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rgbClr val="0070C0"/>
                </a:gs>
              </a:gsLst>
              <a:lin ang="21594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/>
            </a:p>
          </p:txBody>
        </p:sp>
        <p:pic>
          <p:nvPicPr>
            <p:cNvPr id="13" name="图片 12" descr="线条图"/>
            <p:cNvPicPr>
              <a:picLocks noChangeAspect="1"/>
            </p:cNvPicPr>
            <p:nvPr/>
          </p:nvPicPr>
          <p:blipFill>
            <a:blip r:embed="rId1">
              <a:alphaModFix amt="73000"/>
              <a:lum bright="70000" contrast="-70000"/>
            </a:blip>
            <a:stretch>
              <a:fillRect/>
            </a:stretch>
          </p:blipFill>
          <p:spPr>
            <a:xfrm>
              <a:off x="14141" y="3001"/>
              <a:ext cx="5245" cy="4230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7" y="2532"/>
              <a:ext cx="6150" cy="4230"/>
            </a:xfrm>
            <a:prstGeom prst="rect">
              <a:avLst/>
            </a:prstGeom>
          </p:spPr>
        </p:pic>
      </p:grpSp>
      <p:sp>
        <p:nvSpPr>
          <p:cNvPr id="31" name="副标题 30"/>
          <p:cNvSpPr>
            <a:spLocks noGrp="1"/>
          </p:cNvSpPr>
          <p:nvPr>
            <p:ph type="subTitle" idx="1"/>
          </p:nvPr>
        </p:nvSpPr>
        <p:spPr>
          <a:xfrm>
            <a:off x="1524000" y="2862898"/>
            <a:ext cx="9144000" cy="1655762"/>
          </a:xfrm>
        </p:spPr>
        <p:txBody>
          <a:bodyPr/>
          <a:lstStyle/>
          <a:p>
            <a:r>
              <a:rPr lang="zh-CN" altLang="en-US" sz="40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年度工作总结</a:t>
            </a:r>
            <a:endParaRPr lang="zh-CN" altLang="en-US" sz="40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0" y="0"/>
            <a:ext cx="12186285" cy="508635"/>
            <a:chOff x="-1" y="0"/>
            <a:chExt cx="9145589" cy="508883"/>
          </a:xfrm>
        </p:grpSpPr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" y="0"/>
              <a:ext cx="2464905" cy="485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64904" y="7951"/>
              <a:ext cx="6680684" cy="500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4" name="文本框 15"/>
          <p:cNvSpPr txBox="1">
            <a:spLocks noChangeArrowheads="1"/>
          </p:cNvSpPr>
          <p:nvPr/>
        </p:nvSpPr>
        <p:spPr bwMode="auto">
          <a:xfrm>
            <a:off x="776605" y="1733550"/>
            <a:ext cx="10817225" cy="64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zh-CN" altLang="en-US" sz="40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广东省健康科普促进会心血管病防治分会</a:t>
            </a:r>
            <a:endParaRPr lang="en-US" altLang="zh-CN" sz="4000" b="1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3" name="文本框 14"/>
          <p:cNvSpPr txBox="1">
            <a:spLocks noChangeArrowheads="1"/>
          </p:cNvSpPr>
          <p:nvPr/>
        </p:nvSpPr>
        <p:spPr bwMode="auto">
          <a:xfrm>
            <a:off x="1443556" y="4429578"/>
            <a:ext cx="3382010" cy="64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defTabSz="68580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汇报人</a:t>
            </a:r>
            <a:r>
              <a:rPr lang="zh-CN" altLang="en-US" sz="36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：张焕基</a:t>
            </a:r>
            <a:endParaRPr lang="zh-CN" altLang="en-US" sz="3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5" name="文本框 14"/>
          <p:cNvSpPr txBox="1">
            <a:spLocks noChangeArrowheads="1"/>
          </p:cNvSpPr>
          <p:nvPr/>
        </p:nvSpPr>
        <p:spPr bwMode="auto">
          <a:xfrm>
            <a:off x="7777838" y="4429576"/>
            <a:ext cx="4240530" cy="64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defTabSz="685800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时间</a:t>
            </a:r>
            <a:r>
              <a:rPr lang="zh-CN" altLang="en-US" sz="36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：</a:t>
            </a:r>
            <a:r>
              <a:rPr lang="en-US" altLang="zh-CN" sz="36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2025/01/10</a:t>
            </a:r>
            <a:endParaRPr lang="zh-CN" altLang="en-US" sz="3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3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BEA53-E5F6-48BD-8D0C-1C8560D722FC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220345" y="91440"/>
            <a:ext cx="11522075" cy="735330"/>
          </a:xfrm>
        </p:spPr>
        <p:txBody>
          <a:bodyPr/>
          <a:lstStyle/>
          <a:p>
            <a:endParaRPr lang="zh-CN" altLang="en-US" sz="3200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40046" y="-42476"/>
            <a:ext cx="1570990" cy="1080535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84220" cy="814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4" name="组合 43"/>
          <p:cNvGrpSpPr/>
          <p:nvPr/>
        </p:nvGrpSpPr>
        <p:grpSpPr>
          <a:xfrm>
            <a:off x="11181715" y="930275"/>
            <a:ext cx="928370" cy="1156970"/>
            <a:chOff x="1453" y="2045"/>
            <a:chExt cx="2898" cy="3966"/>
          </a:xfrm>
        </p:grpSpPr>
        <p:sp>
          <p:nvSpPr>
            <p:cNvPr id="45" name="矩形 44"/>
            <p:cNvSpPr/>
            <p:nvPr>
              <p:custDataLst>
                <p:tags r:id="rId3"/>
              </p:custDataLst>
            </p:nvPr>
          </p:nvSpPr>
          <p:spPr>
            <a:xfrm rot="540000">
              <a:off x="2175" y="2321"/>
              <a:ext cx="150" cy="4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>
              <p:custDataLst>
                <p:tags r:id="rId4"/>
              </p:custDataLst>
            </p:nvPr>
          </p:nvSpPr>
          <p:spPr>
            <a:xfrm rot="3120000">
              <a:off x="2653" y="2322"/>
              <a:ext cx="284" cy="5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7" name="矩形 46"/>
            <p:cNvSpPr/>
            <p:nvPr>
              <p:custDataLst>
                <p:tags r:id="rId5"/>
              </p:custDataLst>
            </p:nvPr>
          </p:nvSpPr>
          <p:spPr>
            <a:xfrm>
              <a:off x="2665" y="2811"/>
              <a:ext cx="690" cy="5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8" name="矩形 47"/>
            <p:cNvSpPr/>
            <p:nvPr>
              <p:custDataLst>
                <p:tags r:id="rId6"/>
              </p:custDataLst>
            </p:nvPr>
          </p:nvSpPr>
          <p:spPr>
            <a:xfrm>
              <a:off x="2138" y="3382"/>
              <a:ext cx="1530" cy="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9" name="矩形 48"/>
            <p:cNvSpPr/>
            <p:nvPr>
              <p:custDataLst>
                <p:tags r:id="rId7"/>
              </p:custDataLst>
            </p:nvPr>
          </p:nvSpPr>
          <p:spPr>
            <a:xfrm rot="1800000">
              <a:off x="2498" y="4568"/>
              <a:ext cx="750" cy="8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0" name="矩形 49"/>
            <p:cNvSpPr/>
            <p:nvPr>
              <p:custDataLst>
                <p:tags r:id="rId8"/>
              </p:custDataLst>
            </p:nvPr>
          </p:nvSpPr>
          <p:spPr>
            <a:xfrm rot="19620000">
              <a:off x="2829" y="4455"/>
              <a:ext cx="652" cy="8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1" name="矩形 50"/>
            <p:cNvSpPr/>
            <p:nvPr>
              <p:custDataLst>
                <p:tags r:id="rId9"/>
              </p:custDataLst>
            </p:nvPr>
          </p:nvSpPr>
          <p:spPr>
            <a:xfrm rot="360000">
              <a:off x="2608" y="4827"/>
              <a:ext cx="520" cy="7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2" name="矩形 51"/>
            <p:cNvSpPr/>
            <p:nvPr>
              <p:custDataLst>
                <p:tags r:id="rId10"/>
              </p:custDataLst>
            </p:nvPr>
          </p:nvSpPr>
          <p:spPr>
            <a:xfrm rot="3660000">
              <a:off x="3243" y="4917"/>
              <a:ext cx="326" cy="4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3" name="矩形 52"/>
            <p:cNvSpPr/>
            <p:nvPr>
              <p:custDataLst>
                <p:tags r:id="rId11"/>
              </p:custDataLst>
            </p:nvPr>
          </p:nvSpPr>
          <p:spPr>
            <a:xfrm rot="21360000">
              <a:off x="2863" y="4940"/>
              <a:ext cx="547" cy="6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4" name="矩形 53"/>
            <p:cNvSpPr/>
            <p:nvPr>
              <p:custDataLst>
                <p:tags r:id="rId12"/>
              </p:custDataLst>
            </p:nvPr>
          </p:nvSpPr>
          <p:spPr>
            <a:xfrm>
              <a:off x="2762" y="5394"/>
              <a:ext cx="538" cy="1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5" name="矩形 54"/>
            <p:cNvSpPr/>
            <p:nvPr>
              <p:custDataLst>
                <p:tags r:id="rId13"/>
              </p:custDataLst>
            </p:nvPr>
          </p:nvSpPr>
          <p:spPr>
            <a:xfrm rot="1200000">
              <a:off x="2465" y="4919"/>
              <a:ext cx="280" cy="3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6" name="矩形 55"/>
            <p:cNvSpPr/>
            <p:nvPr>
              <p:custDataLst>
                <p:tags r:id="rId14"/>
              </p:custDataLst>
            </p:nvPr>
          </p:nvSpPr>
          <p:spPr>
            <a:xfrm rot="20580000">
              <a:off x="3096" y="5291"/>
              <a:ext cx="270" cy="2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7" name="矩形 56"/>
            <p:cNvSpPr/>
            <p:nvPr>
              <p:custDataLst>
                <p:tags r:id="rId15"/>
              </p:custDataLst>
            </p:nvPr>
          </p:nvSpPr>
          <p:spPr>
            <a:xfrm rot="600000">
              <a:off x="2681" y="5232"/>
              <a:ext cx="250" cy="3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58" name="图片 57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7" cstate="print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53" y="2045"/>
              <a:ext cx="2899" cy="3966"/>
            </a:xfrm>
            <a:prstGeom prst="rect">
              <a:avLst/>
            </a:prstGeom>
          </p:spPr>
        </p:pic>
      </p:grpSp>
      <p:sp>
        <p:nvSpPr>
          <p:cNvPr id="244" name="TextBox 243"/>
          <p:cNvSpPr txBox="1"/>
          <p:nvPr/>
        </p:nvSpPr>
        <p:spPr>
          <a:xfrm>
            <a:off x="523240" y="2710180"/>
            <a:ext cx="10777855" cy="3296920"/>
          </a:xfrm>
          <a:prstGeom prst="rect">
            <a:avLst/>
          </a:prstGeom>
          <a:noFill/>
        </p:spPr>
        <p:txBody>
          <a:bodyPr wrap="square" lIns="68496" tIns="34248" rIns="68496" bIns="34248" rtlCol="0">
            <a:noAutofit/>
          </a:bodyPr>
          <a:p>
            <a:pPr defTabSz="685165">
              <a:lnSpc>
                <a:spcPct val="150000"/>
              </a:lnSpc>
            </a:pPr>
            <a:r>
              <a:rPr lang="zh-CN" altLang="en-US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     </a:t>
            </a:r>
            <a:r>
              <a:rPr lang="en-US" altLang="zh-CN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 </a:t>
            </a:r>
            <a:r>
              <a:rPr lang="zh-CN" altLang="en-US" sz="24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回顾</a:t>
            </a:r>
            <a:r>
              <a:rPr lang="en-US" altLang="zh-CN" sz="24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2024</a:t>
            </a:r>
            <a:r>
              <a:rPr lang="zh-CN" altLang="en-US" sz="24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年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工作</a:t>
            </a:r>
            <a:r>
              <a:rPr lang="zh-CN" altLang="en-US" sz="24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，我们探索心血管疾病科普新模式；扩大分会规模；编著科普教材等工作；</a:t>
            </a:r>
            <a:endParaRPr lang="en-US" altLang="zh-CN" sz="2400" dirty="0" smtClean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defTabSz="685165">
              <a:lnSpc>
                <a:spcPct val="150000"/>
              </a:lnSpc>
            </a:pPr>
            <a:endParaRPr lang="en-US" altLang="zh-CN" sz="2400" dirty="0" smtClean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defTabSz="685165">
              <a:lnSpc>
                <a:spcPct val="150000"/>
              </a:lnSpc>
            </a:pPr>
            <a:r>
              <a:rPr lang="zh-CN" altLang="en-US" sz="24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</a:t>
            </a:r>
            <a:r>
              <a:rPr lang="en-US" altLang="zh-CN" sz="24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        </a:t>
            </a:r>
            <a:r>
              <a:rPr lang="zh-CN" altLang="en-US" sz="2400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展望明年，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我们将开展社康科普继续教育工作，力争各项工作更上一个新台阶</a:t>
            </a:r>
            <a:r>
              <a:rPr lang="zh-CN" altLang="en-US" sz="2400" dirty="0">
                <a:solidFill>
                  <a:srgbClr val="080808"/>
                </a:solidFill>
                <a:latin typeface="微软雅黑" panose="020B0503020204020204" charset="-122"/>
                <a:ea typeface="微软雅黑" panose="020B0503020204020204" charset="-122"/>
              </a:rPr>
              <a:t>！</a:t>
            </a:r>
            <a:endParaRPr lang="zh-CN" altLang="en-US" sz="2400" dirty="0">
              <a:solidFill>
                <a:srgbClr val="080808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defTabSz="685165">
              <a:lnSpc>
                <a:spcPct val="150000"/>
              </a:lnSpc>
            </a:pPr>
            <a:endParaRPr lang="zh-CN" altLang="en-US" sz="24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45" name="组合 244"/>
          <p:cNvGrpSpPr/>
          <p:nvPr>
            <p:custDataLst>
              <p:tags r:id="rId18"/>
            </p:custDataLst>
          </p:nvPr>
        </p:nvGrpSpPr>
        <p:grpSpPr>
          <a:xfrm>
            <a:off x="5160165" y="1476859"/>
            <a:ext cx="979771" cy="952289"/>
            <a:chOff x="2132199" y="770251"/>
            <a:chExt cx="1306135" cy="1269327"/>
          </a:xfrm>
        </p:grpSpPr>
        <p:grpSp>
          <p:nvGrpSpPr>
            <p:cNvPr id="246" name="组合 245"/>
            <p:cNvGrpSpPr/>
            <p:nvPr/>
          </p:nvGrpSpPr>
          <p:grpSpPr>
            <a:xfrm>
              <a:off x="2132199" y="770251"/>
              <a:ext cx="1306135" cy="1269327"/>
              <a:chOff x="4345444" y="2542859"/>
              <a:chExt cx="1810550" cy="1811205"/>
            </a:xfrm>
          </p:grpSpPr>
          <p:grpSp>
            <p:nvGrpSpPr>
              <p:cNvPr id="248" name="组合 247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250" name="同心圆 249"/>
                <p:cNvSpPr/>
                <p:nvPr>
                  <p:custDataLst>
                    <p:tags r:id="rId19"/>
                  </p:custDataLst>
                </p:nvPr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rgbClr val="FFFFFF">
                        <a:lumMod val="95000"/>
                      </a:srgbClr>
                    </a:gs>
                    <a:gs pos="55000">
                      <a:srgbClr val="FFFFFF">
                        <a:lumMod val="95000"/>
                      </a:srgbClr>
                    </a:gs>
                    <a:gs pos="100000">
                      <a:srgbClr val="FFFFFF">
                        <a:lumMod val="85000"/>
                      </a:srgbClr>
                    </a:gs>
                  </a:gsLst>
                  <a:lin ang="8100000" scaled="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p>
                  <a:pPr algn="ctr" defTabSz="685165"/>
                  <a:endParaRPr lang="zh-CN" altLang="en-US">
                    <a:solidFill>
                      <a:prstClr val="black"/>
                    </a:solidFill>
                    <a:latin typeface="微软雅黑" panose="020B0503020204020204" charset="-122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51" name="椭圆 250"/>
                <p:cNvSpPr/>
                <p:nvPr>
                  <p:custDataLst>
                    <p:tags r:id="rId20"/>
                  </p:custDataLst>
                </p:nvPr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rgbClr val="FFFFFF"/>
                    </a:gs>
                    <a:gs pos="51000">
                      <a:srgbClr val="FFFFFF">
                        <a:lumMod val="95000"/>
                      </a:srgbClr>
                    </a:gs>
                    <a:gs pos="100000">
                      <a:srgbClr val="FFFFFF">
                        <a:lumMod val="85000"/>
                      </a:srgbClr>
                    </a:gs>
                  </a:gsLst>
                  <a:lin ang="18900000" scaled="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p>
                  <a:pPr algn="ctr" defTabSz="685165"/>
                  <a:endParaRPr lang="zh-CN" altLang="en-US">
                    <a:solidFill>
                      <a:prstClr val="white"/>
                    </a:solidFill>
                    <a:latin typeface="微软雅黑" panose="020B0503020204020204" charset="-122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49" name="椭圆 248"/>
              <p:cNvSpPr/>
              <p:nvPr>
                <p:custDataLst>
                  <p:tags r:id="rId21"/>
                </p:custDataLst>
              </p:nvPr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8CD22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scene3d>
                  <a:camera prst="orthographicFront"/>
                  <a:lightRig rig="threePt" dir="t"/>
                </a:scene3d>
              </a:bodyPr>
              <a:p>
                <a:pPr algn="ctr" defTabSz="685165"/>
                <a:endParaRPr lang="zh-CN" altLang="en-US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  <a:alpha val="43000"/>
                      </a:srgbClr>
                    </a:outerShdw>
                  </a:effectLst>
                  <a:highlight>
                    <a:srgbClr val="0000FF"/>
                  </a:highlight>
                  <a:latin typeface="微软雅黑" panose="020B0503020204020204" charset="-122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47" name="TextBox 246"/>
            <p:cNvSpPr txBox="1"/>
            <p:nvPr>
              <p:custDataLst>
                <p:tags r:id="rId22"/>
              </p:custDataLst>
            </p:nvPr>
          </p:nvSpPr>
          <p:spPr>
            <a:xfrm>
              <a:off x="2431245" y="1068588"/>
              <a:ext cx="950694" cy="799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defTabSz="685165"/>
              <a:r>
                <a:rPr lang="zh-CN" altLang="en-US" sz="3300" b="1" dirty="0" smtClean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前 </a:t>
              </a:r>
              <a:endParaRPr lang="zh-CN" altLang="en-US" sz="33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74" name="组合 273"/>
          <p:cNvGrpSpPr/>
          <p:nvPr>
            <p:custDataLst>
              <p:tags r:id="rId23"/>
            </p:custDataLst>
          </p:nvPr>
        </p:nvGrpSpPr>
        <p:grpSpPr>
          <a:xfrm>
            <a:off x="6288131" y="1476859"/>
            <a:ext cx="979771" cy="952289"/>
            <a:chOff x="2132199" y="770251"/>
            <a:chExt cx="1306135" cy="1269327"/>
          </a:xfrm>
        </p:grpSpPr>
        <p:grpSp>
          <p:nvGrpSpPr>
            <p:cNvPr id="275" name="组合 274"/>
            <p:cNvGrpSpPr/>
            <p:nvPr/>
          </p:nvGrpSpPr>
          <p:grpSpPr>
            <a:xfrm>
              <a:off x="2132199" y="770251"/>
              <a:ext cx="1306135" cy="1269327"/>
              <a:chOff x="4345444" y="2542859"/>
              <a:chExt cx="1810550" cy="1811205"/>
            </a:xfrm>
          </p:grpSpPr>
          <p:grpSp>
            <p:nvGrpSpPr>
              <p:cNvPr id="277" name="组合 276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279" name="同心圆 278"/>
                <p:cNvSpPr/>
                <p:nvPr>
                  <p:custDataLst>
                    <p:tags r:id="rId24"/>
                  </p:custDataLst>
                </p:nvPr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rgbClr val="FFFFFF">
                        <a:lumMod val="95000"/>
                      </a:srgbClr>
                    </a:gs>
                    <a:gs pos="55000">
                      <a:srgbClr val="FFFFFF">
                        <a:lumMod val="95000"/>
                      </a:srgbClr>
                    </a:gs>
                    <a:gs pos="100000">
                      <a:srgbClr val="FFFFFF">
                        <a:lumMod val="85000"/>
                      </a:srgbClr>
                    </a:gs>
                  </a:gsLst>
                  <a:lin ang="8100000" scaled="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p>
                  <a:pPr algn="ctr" defTabSz="685165"/>
                  <a:endParaRPr lang="zh-CN" altLang="en-US">
                    <a:solidFill>
                      <a:prstClr val="black"/>
                    </a:solidFill>
                    <a:latin typeface="微软雅黑" panose="020B0503020204020204" charset="-122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80" name="椭圆 279"/>
                <p:cNvSpPr/>
                <p:nvPr>
                  <p:custDataLst>
                    <p:tags r:id="rId25"/>
                  </p:custDataLst>
                </p:nvPr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rgbClr val="FFFFFF"/>
                    </a:gs>
                    <a:gs pos="51000">
                      <a:srgbClr val="FFFFFF">
                        <a:lumMod val="95000"/>
                      </a:srgbClr>
                    </a:gs>
                    <a:gs pos="100000">
                      <a:srgbClr val="FFFFFF">
                        <a:lumMod val="85000"/>
                      </a:srgbClr>
                    </a:gs>
                  </a:gsLst>
                  <a:lin ang="18900000" scaled="0"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p>
                  <a:pPr algn="ctr" defTabSz="685165"/>
                  <a:endParaRPr lang="zh-CN" altLang="en-US">
                    <a:solidFill>
                      <a:prstClr val="white"/>
                    </a:solidFill>
                    <a:latin typeface="微软雅黑" panose="020B0503020204020204" charset="-122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278" name="椭圆 277"/>
              <p:cNvSpPr/>
              <p:nvPr>
                <p:custDataLst>
                  <p:tags r:id="rId26"/>
                </p:custDataLst>
              </p:nvPr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40920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p>
                <a:pPr algn="ctr" defTabSz="685165"/>
                <a:endParaRPr lang="zh-CN" altLang="en-US">
                  <a:solidFill>
                    <a:prstClr val="white"/>
                  </a:solidFill>
                  <a:latin typeface="微软雅黑" panose="020B0503020204020204" charset="-122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76" name="TextBox 11"/>
            <p:cNvSpPr txBox="1"/>
            <p:nvPr>
              <p:custDataLst>
                <p:tags r:id="rId27"/>
              </p:custDataLst>
            </p:nvPr>
          </p:nvSpPr>
          <p:spPr>
            <a:xfrm>
              <a:off x="2431245" y="1068588"/>
              <a:ext cx="950694" cy="799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defTabSz="685165"/>
              <a:r>
                <a:rPr lang="zh-CN" altLang="en-US" sz="3300" b="1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言</a:t>
              </a:r>
              <a:endParaRPr lang="zh-CN" altLang="en-US" sz="33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205480" y="0"/>
            <a:ext cx="2431415" cy="814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BEA53-E5F6-48BD-8D0C-1C8560D722FC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40046" y="-42476"/>
            <a:ext cx="1570990" cy="1080535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84220" cy="814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任意多边形 4"/>
          <p:cNvSpPr/>
          <p:nvPr>
            <p:custDataLst>
              <p:tags r:id="rId3"/>
            </p:custDataLst>
          </p:nvPr>
        </p:nvSpPr>
        <p:spPr>
          <a:xfrm>
            <a:off x="1693545" y="2843530"/>
            <a:ext cx="9225915" cy="1581785"/>
          </a:xfrm>
          <a:custGeom>
            <a:avLst/>
            <a:gdLst>
              <a:gd name="connsiteX0" fmla="*/ 0 w 5867400"/>
              <a:gd name="connsiteY0" fmla="*/ 1629397 h 1629397"/>
              <a:gd name="connsiteX1" fmla="*/ 1266825 w 5867400"/>
              <a:gd name="connsiteY1" fmla="*/ 622 h 1629397"/>
              <a:gd name="connsiteX2" fmla="*/ 2790825 w 5867400"/>
              <a:gd name="connsiteY2" fmla="*/ 1419847 h 1629397"/>
              <a:gd name="connsiteX3" fmla="*/ 4181475 w 5867400"/>
              <a:gd name="connsiteY3" fmla="*/ 48247 h 1629397"/>
              <a:gd name="connsiteX4" fmla="*/ 5867400 w 5867400"/>
              <a:gd name="connsiteY4" fmla="*/ 1524622 h 1629397"/>
              <a:gd name="connsiteX0-1" fmla="*/ 0 w 5867400"/>
              <a:gd name="connsiteY0-2" fmla="*/ 1629395 h 1629395"/>
              <a:gd name="connsiteX1-3" fmla="*/ 1266825 w 5867400"/>
              <a:gd name="connsiteY1-4" fmla="*/ 620 h 1629395"/>
              <a:gd name="connsiteX2-5" fmla="*/ 2790825 w 5867400"/>
              <a:gd name="connsiteY2-6" fmla="*/ 1419845 h 1629395"/>
              <a:gd name="connsiteX3-7" fmla="*/ 4419600 w 5867400"/>
              <a:gd name="connsiteY3-8" fmla="*/ 620 h 1629395"/>
              <a:gd name="connsiteX4-9" fmla="*/ 5867400 w 5867400"/>
              <a:gd name="connsiteY4-10" fmla="*/ 1524620 h 1629395"/>
              <a:gd name="connsiteX0-11" fmla="*/ 0 w 5867400"/>
              <a:gd name="connsiteY0-12" fmla="*/ 1629283 h 1629283"/>
              <a:gd name="connsiteX1-13" fmla="*/ 1266825 w 5867400"/>
              <a:gd name="connsiteY1-14" fmla="*/ 508 h 1629283"/>
              <a:gd name="connsiteX2-15" fmla="*/ 2647950 w 5867400"/>
              <a:gd name="connsiteY2-16" fmla="*/ 1438783 h 1629283"/>
              <a:gd name="connsiteX3-17" fmla="*/ 4419600 w 5867400"/>
              <a:gd name="connsiteY3-18" fmla="*/ 508 h 1629283"/>
              <a:gd name="connsiteX4-19" fmla="*/ 5867400 w 5867400"/>
              <a:gd name="connsiteY4-20" fmla="*/ 1524508 h 1629283"/>
              <a:gd name="connsiteX0-21" fmla="*/ 0 w 6183053"/>
              <a:gd name="connsiteY0-22" fmla="*/ 1333902 h 1524402"/>
              <a:gd name="connsiteX1-23" fmla="*/ 1582478 w 6183053"/>
              <a:gd name="connsiteY1-24" fmla="*/ 402 h 1524402"/>
              <a:gd name="connsiteX2-25" fmla="*/ 2963603 w 6183053"/>
              <a:gd name="connsiteY2-26" fmla="*/ 1438677 h 1524402"/>
              <a:gd name="connsiteX3-27" fmla="*/ 4735253 w 6183053"/>
              <a:gd name="connsiteY3-28" fmla="*/ 402 h 1524402"/>
              <a:gd name="connsiteX4-29" fmla="*/ 6183053 w 6183053"/>
              <a:gd name="connsiteY4-30" fmla="*/ 1524402 h 1524402"/>
              <a:gd name="connsiteX0-31" fmla="*/ 0 w 6183053"/>
              <a:gd name="connsiteY0-32" fmla="*/ 1335661 h 1526161"/>
              <a:gd name="connsiteX1-33" fmla="*/ 1582478 w 6183053"/>
              <a:gd name="connsiteY1-34" fmla="*/ 2161 h 1526161"/>
              <a:gd name="connsiteX2-35" fmla="*/ 2898854 w 6183053"/>
              <a:gd name="connsiteY2-36" fmla="*/ 1164211 h 1526161"/>
              <a:gd name="connsiteX3-37" fmla="*/ 4735253 w 6183053"/>
              <a:gd name="connsiteY3-38" fmla="*/ 2161 h 1526161"/>
              <a:gd name="connsiteX4-39" fmla="*/ 6183053 w 6183053"/>
              <a:gd name="connsiteY4-40" fmla="*/ 1526161 h 1526161"/>
              <a:gd name="connsiteX0-41" fmla="*/ 0 w 6174959"/>
              <a:gd name="connsiteY0-42" fmla="*/ 1334007 h 1334007"/>
              <a:gd name="connsiteX1-43" fmla="*/ 1582478 w 6174959"/>
              <a:gd name="connsiteY1-44" fmla="*/ 507 h 1334007"/>
              <a:gd name="connsiteX2-45" fmla="*/ 2898854 w 6174959"/>
              <a:gd name="connsiteY2-46" fmla="*/ 1162557 h 1334007"/>
              <a:gd name="connsiteX3-47" fmla="*/ 4735253 w 6174959"/>
              <a:gd name="connsiteY3-48" fmla="*/ 507 h 1334007"/>
              <a:gd name="connsiteX4-49" fmla="*/ 6174959 w 6174959"/>
              <a:gd name="connsiteY4-50" fmla="*/ 1162557 h 1334007"/>
              <a:gd name="connsiteX0-51" fmla="*/ 0 w 6174959"/>
              <a:gd name="connsiteY0-52" fmla="*/ 1334067 h 1334067"/>
              <a:gd name="connsiteX1-53" fmla="*/ 1582478 w 6174959"/>
              <a:gd name="connsiteY1-54" fmla="*/ 567 h 1334067"/>
              <a:gd name="connsiteX2-55" fmla="*/ 3157851 w 6174959"/>
              <a:gd name="connsiteY2-56" fmla="*/ 1153092 h 1334067"/>
              <a:gd name="connsiteX3-57" fmla="*/ 4735253 w 6174959"/>
              <a:gd name="connsiteY3-58" fmla="*/ 567 h 1334067"/>
              <a:gd name="connsiteX4-59" fmla="*/ 6174959 w 6174959"/>
              <a:gd name="connsiteY4-60" fmla="*/ 1162617 h 1334067"/>
              <a:gd name="connsiteX0-61" fmla="*/ 0 w 6077835"/>
              <a:gd name="connsiteY0-62" fmla="*/ 1209734 h 1209734"/>
              <a:gd name="connsiteX1-63" fmla="*/ 1485354 w 6077835"/>
              <a:gd name="connsiteY1-64" fmla="*/ 59 h 1209734"/>
              <a:gd name="connsiteX2-65" fmla="*/ 3060727 w 6077835"/>
              <a:gd name="connsiteY2-66" fmla="*/ 1152584 h 1209734"/>
              <a:gd name="connsiteX3-67" fmla="*/ 4638129 w 6077835"/>
              <a:gd name="connsiteY3-68" fmla="*/ 59 h 1209734"/>
              <a:gd name="connsiteX4-69" fmla="*/ 6077835 w 6077835"/>
              <a:gd name="connsiteY4-70" fmla="*/ 1162109 h 120973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077835" h="1209734">
                <a:moveTo>
                  <a:pt x="0" y="1209734"/>
                </a:moveTo>
                <a:cubicBezTo>
                  <a:pt x="400844" y="412809"/>
                  <a:pt x="975233" y="9584"/>
                  <a:pt x="1485354" y="59"/>
                </a:cubicBezTo>
                <a:cubicBezTo>
                  <a:pt x="1995475" y="-9466"/>
                  <a:pt x="2535265" y="1152584"/>
                  <a:pt x="3060727" y="1152584"/>
                </a:cubicBezTo>
                <a:cubicBezTo>
                  <a:pt x="3586189" y="1152584"/>
                  <a:pt x="4135278" y="-1528"/>
                  <a:pt x="4638129" y="59"/>
                </a:cubicBezTo>
                <a:cubicBezTo>
                  <a:pt x="5140980" y="1646"/>
                  <a:pt x="5931785" y="820796"/>
                  <a:pt x="6077835" y="1162109"/>
                </a:cubicBezTo>
              </a:path>
            </a:pathLst>
          </a:custGeom>
          <a:noFill/>
          <a:ln w="76200">
            <a:solidFill>
              <a:srgbClr val="4092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9" tIns="45689" rIns="91379" bIns="45689" rtlCol="0" anchor="ctr"/>
          <a:lstStyle/>
          <a:p>
            <a:pPr algn="ctr" defTabSz="913765"/>
            <a:endParaRPr lang="zh-CN" altLang="en-US" dirty="0">
              <a:solidFill>
                <a:prstClr val="white"/>
              </a:solidFill>
              <a:ea typeface="微软雅黑" panose="020B0503020204020204" charset="-122"/>
            </a:endParaRPr>
          </a:p>
        </p:txBody>
      </p:sp>
      <p:sp>
        <p:nvSpPr>
          <p:cNvPr id="104" name="Text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50875" y="5036820"/>
            <a:ext cx="2317115" cy="429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9" tIns="45689" rIns="91379" bIns="45689">
            <a:no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defTabSz="913765"/>
            <a:r>
              <a:rPr lang="zh-CN" altLang="en-US" sz="2000" b="1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科普工作开展情况</a:t>
            </a:r>
            <a:endParaRPr lang="zh-CN" altLang="en-US" sz="2000" b="1" dirty="0" smtClean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7" name="Text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217535" y="4050665"/>
            <a:ext cx="1904365" cy="429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9" tIns="45689" rIns="91379" bIns="45689">
            <a:no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defTabSz="913765"/>
            <a:r>
              <a:rPr lang="zh-CN" altLang="en-US" sz="2000" b="1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明年工作计划</a:t>
            </a:r>
            <a:endParaRPr lang="zh-CN" altLang="en-US" sz="2000" b="1" dirty="0" smtClean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2" name="组合 21"/>
          <p:cNvGrpSpPr/>
          <p:nvPr>
            <p:custDataLst>
              <p:tags r:id="rId6"/>
            </p:custDataLst>
          </p:nvPr>
        </p:nvGrpSpPr>
        <p:grpSpPr>
          <a:xfrm>
            <a:off x="948055" y="3399790"/>
            <a:ext cx="1304925" cy="1349375"/>
            <a:chOff x="1008116" y="2542723"/>
            <a:chExt cx="1360493" cy="1360494"/>
          </a:xfrm>
        </p:grpSpPr>
        <p:grpSp>
          <p:nvGrpSpPr>
            <p:cNvPr id="86" name="组合 85"/>
            <p:cNvGrpSpPr/>
            <p:nvPr/>
          </p:nvGrpSpPr>
          <p:grpSpPr>
            <a:xfrm>
              <a:off x="1008116" y="2542723"/>
              <a:ext cx="1360493" cy="136049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7" name="同心圆 86"/>
              <p:cNvSpPr/>
              <p:nvPr>
                <p:custDataLst>
                  <p:tags r:id="rId7"/>
                </p:custDataLst>
              </p:nvPr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765"/>
                <a:endParaRPr lang="zh-CN" altLang="en-US" dirty="0">
                  <a:solidFill>
                    <a:srgbClr val="163A5A"/>
                  </a:solidFill>
                  <a:ea typeface="微软雅黑" panose="020B0503020204020204" charset="-122"/>
                </a:endParaRPr>
              </a:p>
            </p:txBody>
          </p:sp>
          <p:sp>
            <p:nvSpPr>
              <p:cNvPr id="88" name="椭圆 87"/>
              <p:cNvSpPr/>
              <p:nvPr>
                <p:custDataLst>
                  <p:tags r:id="rId8"/>
                </p:custDataLst>
              </p:nvPr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765"/>
                <a:endParaRPr lang="zh-CN" altLang="en-US" dirty="0">
                  <a:solidFill>
                    <a:srgbClr val="163A5A"/>
                  </a:solidFill>
                  <a:ea typeface="微软雅黑" panose="020B0503020204020204" charset="-122"/>
                </a:endParaRPr>
              </a:p>
            </p:txBody>
          </p:sp>
        </p:grpSp>
        <p:sp>
          <p:nvSpPr>
            <p:cNvPr id="108" name="TextBox 107"/>
            <p:cNvSpPr txBox="1"/>
            <p:nvPr>
              <p:custDataLst>
                <p:tags r:id="rId9"/>
              </p:custDataLst>
            </p:nvPr>
          </p:nvSpPr>
          <p:spPr>
            <a:xfrm>
              <a:off x="1438439" y="2740043"/>
              <a:ext cx="499372" cy="836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/>
              <a:r>
                <a:rPr lang="en-US" altLang="zh-CN" sz="4800" dirty="0">
                  <a:solidFill>
                    <a:srgbClr val="40920A"/>
                  </a:solidFill>
                  <a:latin typeface="Watford DB" pitchFamily="2" charset="0"/>
                  <a:ea typeface="造字工房劲黑（非商用）常规体" pitchFamily="50" charset="-122"/>
                </a:rPr>
                <a:t>1</a:t>
              </a:r>
              <a:endParaRPr lang="zh-CN" altLang="en-US" sz="4800" dirty="0">
                <a:solidFill>
                  <a:srgbClr val="40920A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44" name="组合 43"/>
          <p:cNvGrpSpPr/>
          <p:nvPr>
            <p:custDataLst>
              <p:tags r:id="rId10"/>
            </p:custDataLst>
          </p:nvPr>
        </p:nvGrpSpPr>
        <p:grpSpPr>
          <a:xfrm>
            <a:off x="4088765" y="2583815"/>
            <a:ext cx="1304925" cy="1349375"/>
            <a:chOff x="1008115" y="2542722"/>
            <a:chExt cx="1360493" cy="1360493"/>
          </a:xfrm>
        </p:grpSpPr>
        <p:grpSp>
          <p:nvGrpSpPr>
            <p:cNvPr id="45" name="组合 44"/>
            <p:cNvGrpSpPr/>
            <p:nvPr/>
          </p:nvGrpSpPr>
          <p:grpSpPr>
            <a:xfrm>
              <a:off x="1008115" y="2542722"/>
              <a:ext cx="1360493" cy="136049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7" name="同心圆 46"/>
              <p:cNvSpPr/>
              <p:nvPr>
                <p:custDataLst>
                  <p:tags r:id="rId11"/>
                </p:custDataLst>
              </p:nvPr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765"/>
                <a:endParaRPr lang="zh-CN" altLang="en-US" sz="1600" b="1" dirty="0">
                  <a:solidFill>
                    <a:srgbClr val="163A5A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8" name="椭圆 47"/>
              <p:cNvSpPr/>
              <p:nvPr>
                <p:custDataLst>
                  <p:tags r:id="rId12"/>
                </p:custDataLst>
              </p:nvPr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765"/>
                <a:endParaRPr lang="zh-CN" altLang="en-US" sz="1600" b="1" dirty="0">
                  <a:solidFill>
                    <a:srgbClr val="163A5A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46" name="TextBox 45"/>
            <p:cNvSpPr txBox="1"/>
            <p:nvPr>
              <p:custDataLst>
                <p:tags r:id="rId13"/>
              </p:custDataLst>
            </p:nvPr>
          </p:nvSpPr>
          <p:spPr>
            <a:xfrm>
              <a:off x="1401935" y="2854313"/>
              <a:ext cx="661587" cy="836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/>
              <a:r>
                <a:rPr lang="en-US" altLang="zh-CN" sz="4800" dirty="0">
                  <a:solidFill>
                    <a:srgbClr val="40920A"/>
                  </a:solidFill>
                  <a:latin typeface="Watford DB" pitchFamily="2" charset="0"/>
                  <a:ea typeface="造字工房劲黑（非商用）常规体" pitchFamily="50" charset="-122"/>
                </a:rPr>
                <a:t>2</a:t>
              </a:r>
              <a:endParaRPr lang="zh-CN" altLang="en-US" sz="4800" dirty="0">
                <a:solidFill>
                  <a:srgbClr val="40920A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54" name="组合 53"/>
          <p:cNvGrpSpPr/>
          <p:nvPr>
            <p:custDataLst>
              <p:tags r:id="rId14"/>
            </p:custDataLst>
          </p:nvPr>
        </p:nvGrpSpPr>
        <p:grpSpPr>
          <a:xfrm>
            <a:off x="8318500" y="2436495"/>
            <a:ext cx="1304925" cy="1349375"/>
            <a:chOff x="1008115" y="2542722"/>
            <a:chExt cx="1360493" cy="1360493"/>
          </a:xfrm>
        </p:grpSpPr>
        <p:grpSp>
          <p:nvGrpSpPr>
            <p:cNvPr id="55" name="组合 54"/>
            <p:cNvGrpSpPr/>
            <p:nvPr/>
          </p:nvGrpSpPr>
          <p:grpSpPr>
            <a:xfrm>
              <a:off x="1008115" y="2542722"/>
              <a:ext cx="1360493" cy="136049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7" name="同心圆 56"/>
              <p:cNvSpPr/>
              <p:nvPr>
                <p:custDataLst>
                  <p:tags r:id="rId15"/>
                </p:custDataLst>
              </p:nvPr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765"/>
                <a:endParaRPr lang="zh-CN" altLang="en-US" sz="1600" b="1" dirty="0">
                  <a:solidFill>
                    <a:srgbClr val="163A5A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8" name="椭圆 57"/>
              <p:cNvSpPr/>
              <p:nvPr>
                <p:custDataLst>
                  <p:tags r:id="rId16"/>
                </p:custDataLst>
              </p:nvPr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765"/>
                <a:endParaRPr lang="zh-CN" altLang="en-US" sz="1600" b="1" dirty="0">
                  <a:solidFill>
                    <a:srgbClr val="163A5A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56" name="TextBox 55"/>
            <p:cNvSpPr txBox="1"/>
            <p:nvPr>
              <p:custDataLst>
                <p:tags r:id="rId17"/>
              </p:custDataLst>
            </p:nvPr>
          </p:nvSpPr>
          <p:spPr>
            <a:xfrm>
              <a:off x="1414270" y="2803095"/>
              <a:ext cx="661587" cy="836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765"/>
              <a:r>
                <a:rPr lang="en-US" altLang="zh-CN" sz="4800" dirty="0">
                  <a:solidFill>
                    <a:srgbClr val="40920A"/>
                  </a:solidFill>
                  <a:latin typeface="Watford DB" pitchFamily="2" charset="0"/>
                  <a:ea typeface="造字工房劲黑（非商用）常规体" pitchFamily="50" charset="-122"/>
                </a:rPr>
                <a:t>3</a:t>
              </a:r>
              <a:endParaRPr lang="zh-CN" altLang="en-US" sz="4800" dirty="0">
                <a:solidFill>
                  <a:srgbClr val="40920A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sp>
        <p:nvSpPr>
          <p:cNvPr id="105" name="TextBox 6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689350" y="2038985"/>
            <a:ext cx="2661920" cy="39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9" tIns="45689" rIns="91379" bIns="45689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defTabSz="913765"/>
            <a:r>
              <a:rPr lang="zh-CN" altLang="en-US" sz="2000" b="1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科普教材准备情况</a:t>
            </a:r>
            <a:endParaRPr lang="zh-CN" altLang="en-US" sz="2000" b="1" dirty="0" smtClean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1180445" y="938530"/>
            <a:ext cx="929640" cy="1158240"/>
            <a:chOff x="1453" y="2045"/>
            <a:chExt cx="2898" cy="3966"/>
          </a:xfrm>
        </p:grpSpPr>
        <p:sp>
          <p:nvSpPr>
            <p:cNvPr id="8" name="矩形 7"/>
            <p:cNvSpPr/>
            <p:nvPr>
              <p:custDataLst>
                <p:tags r:id="rId19"/>
              </p:custDataLst>
            </p:nvPr>
          </p:nvSpPr>
          <p:spPr>
            <a:xfrm rot="540000">
              <a:off x="2175" y="2321"/>
              <a:ext cx="150" cy="4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>
              <p:custDataLst>
                <p:tags r:id="rId20"/>
              </p:custDataLst>
            </p:nvPr>
          </p:nvSpPr>
          <p:spPr>
            <a:xfrm rot="3120000">
              <a:off x="2653" y="2322"/>
              <a:ext cx="284" cy="5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>
              <p:custDataLst>
                <p:tags r:id="rId21"/>
              </p:custDataLst>
            </p:nvPr>
          </p:nvSpPr>
          <p:spPr>
            <a:xfrm>
              <a:off x="2665" y="2811"/>
              <a:ext cx="690" cy="5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>
              <p:custDataLst>
                <p:tags r:id="rId22"/>
              </p:custDataLst>
            </p:nvPr>
          </p:nvSpPr>
          <p:spPr>
            <a:xfrm>
              <a:off x="2138" y="3382"/>
              <a:ext cx="1530" cy="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9" name="矩形 48"/>
            <p:cNvSpPr/>
            <p:nvPr>
              <p:custDataLst>
                <p:tags r:id="rId23"/>
              </p:custDataLst>
            </p:nvPr>
          </p:nvSpPr>
          <p:spPr>
            <a:xfrm rot="1800000">
              <a:off x="2498" y="4568"/>
              <a:ext cx="750" cy="8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0" name="矩形 49"/>
            <p:cNvSpPr/>
            <p:nvPr>
              <p:custDataLst>
                <p:tags r:id="rId24"/>
              </p:custDataLst>
            </p:nvPr>
          </p:nvSpPr>
          <p:spPr>
            <a:xfrm rot="19620000">
              <a:off x="2829" y="4455"/>
              <a:ext cx="652" cy="8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1" name="矩形 50"/>
            <p:cNvSpPr/>
            <p:nvPr>
              <p:custDataLst>
                <p:tags r:id="rId25"/>
              </p:custDataLst>
            </p:nvPr>
          </p:nvSpPr>
          <p:spPr>
            <a:xfrm rot="360000">
              <a:off x="2608" y="4827"/>
              <a:ext cx="520" cy="7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2" name="矩形 51"/>
            <p:cNvSpPr/>
            <p:nvPr>
              <p:custDataLst>
                <p:tags r:id="rId26"/>
              </p:custDataLst>
            </p:nvPr>
          </p:nvSpPr>
          <p:spPr>
            <a:xfrm rot="3660000">
              <a:off x="3243" y="4917"/>
              <a:ext cx="326" cy="4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3" name="矩形 52"/>
            <p:cNvSpPr/>
            <p:nvPr>
              <p:custDataLst>
                <p:tags r:id="rId27"/>
              </p:custDataLst>
            </p:nvPr>
          </p:nvSpPr>
          <p:spPr>
            <a:xfrm rot="21360000">
              <a:off x="2863" y="4940"/>
              <a:ext cx="547" cy="6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>
              <p:custDataLst>
                <p:tags r:id="rId28"/>
              </p:custDataLst>
            </p:nvPr>
          </p:nvSpPr>
          <p:spPr>
            <a:xfrm>
              <a:off x="2762" y="5394"/>
              <a:ext cx="538" cy="1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>
              <p:custDataLst>
                <p:tags r:id="rId29"/>
              </p:custDataLst>
            </p:nvPr>
          </p:nvSpPr>
          <p:spPr>
            <a:xfrm rot="1200000">
              <a:off x="2465" y="4919"/>
              <a:ext cx="280" cy="3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>
              <p:custDataLst>
                <p:tags r:id="rId30"/>
              </p:custDataLst>
            </p:nvPr>
          </p:nvSpPr>
          <p:spPr>
            <a:xfrm rot="20580000">
              <a:off x="3096" y="5291"/>
              <a:ext cx="270" cy="2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>
              <p:custDataLst>
                <p:tags r:id="rId31"/>
              </p:custDataLst>
            </p:nvPr>
          </p:nvSpPr>
          <p:spPr>
            <a:xfrm rot="600000">
              <a:off x="2681" y="5232"/>
              <a:ext cx="250" cy="3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8" name="图片 17"/>
            <p:cNvPicPr>
              <a:picLocks noChangeAspect="1"/>
            </p:cNvPicPr>
            <p:nvPr>
              <p:custDataLst>
                <p:tags r:id="rId32"/>
              </p:custDataLst>
            </p:nvPr>
          </p:nvPicPr>
          <p:blipFill>
            <a:blip r:embed="rId33" cstate="print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53" y="2045"/>
              <a:ext cx="2899" cy="3966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>
            <p:custDataLst>
              <p:tags r:id="rId34"/>
            </p:custDataLst>
          </p:nvPr>
        </p:nvPicPr>
        <p:blipFill>
          <a:blip r:embed="rId35"/>
          <a:stretch>
            <a:fillRect/>
          </a:stretch>
        </p:blipFill>
        <p:spPr>
          <a:xfrm>
            <a:off x="3230880" y="0"/>
            <a:ext cx="2431415" cy="814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04" grpId="0"/>
      <p:bldP spid="107" grpId="0"/>
      <p:bldP spid="10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BEA53-E5F6-48BD-8D0C-1C8560D722FC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40046" y="-42476"/>
            <a:ext cx="1570990" cy="1080535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84220" cy="814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220" y="0"/>
            <a:ext cx="2352675" cy="814070"/>
          </a:xfrm>
          <a:prstGeom prst="rect">
            <a:avLst/>
          </a:prstGeom>
        </p:spPr>
      </p:pic>
      <p:grpSp>
        <p:nvGrpSpPr>
          <p:cNvPr id="85" name="组合 84"/>
          <p:cNvGrpSpPr/>
          <p:nvPr/>
        </p:nvGrpSpPr>
        <p:grpSpPr>
          <a:xfrm>
            <a:off x="-101921" y="1117171"/>
            <a:ext cx="3120202" cy="420143"/>
            <a:chOff x="-252536" y="123478"/>
            <a:chExt cx="4158824" cy="559842"/>
          </a:xfrm>
          <a:solidFill>
            <a:srgbClr val="40920A"/>
          </a:solidFill>
        </p:grpSpPr>
        <p:sp>
          <p:nvSpPr>
            <p:cNvPr id="86" name="五边形 85"/>
            <p:cNvSpPr/>
            <p:nvPr/>
          </p:nvSpPr>
          <p:spPr>
            <a:xfrm>
              <a:off x="-252536" y="123478"/>
              <a:ext cx="4077823" cy="504300"/>
            </a:xfrm>
            <a:prstGeom prst="homePlat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60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p>
              <a:pPr algn="ctr" defTabSz="685800">
                <a:defRPr/>
              </a:pPr>
              <a:endParaRPr lang="zh-CN" altLang="en-US" kern="0">
                <a:solidFill>
                  <a:srgbClr val="00B0F0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07504" y="151944"/>
              <a:ext cx="3798784" cy="5313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p>
              <a:pPr defTabSz="913765"/>
              <a:r>
                <a:rPr lang="en-US" altLang="zh-CN" sz="2000" b="1" dirty="0" smtClean="0">
                  <a:solidFill>
                    <a:schemeClr val="bg1"/>
                  </a:solidFill>
                  <a:latin typeface="+mn-ea"/>
                </a:rPr>
                <a:t>1.</a:t>
              </a:r>
              <a:r>
                <a:rPr lang="zh-CN" altLang="en-US" sz="2000" b="1" dirty="0" smtClean="0">
                  <a:solidFill>
                    <a:schemeClr val="bg1"/>
                  </a:solidFill>
                  <a:latin typeface="+mn-ea"/>
                </a:rPr>
                <a:t>科普工作开展情况</a:t>
              </a:r>
              <a:endParaRPr lang="zh-CN" altLang="en-US" sz="2000" b="1" dirty="0" smtClean="0">
                <a:solidFill>
                  <a:schemeClr val="bg1"/>
                </a:solidFill>
                <a:latin typeface="+mn-ea"/>
              </a:endParaRPr>
            </a:p>
          </p:txBody>
        </p:sp>
      </p:grpSp>
      <p:pic>
        <p:nvPicPr>
          <p:cNvPr id="54274" name="Picture 2" descr="http://www.sysu8h.com.cn/sites/8h.prod.sysucloud1.sysu.edu.cn/files/inline-images/001%E5%90%88%E5%BD%B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92975" y="2914650"/>
            <a:ext cx="3888740" cy="3098800"/>
          </a:xfrm>
          <a:prstGeom prst="rect">
            <a:avLst/>
          </a:prstGeom>
          <a:noFill/>
        </p:spPr>
      </p:pic>
      <p:sp>
        <p:nvSpPr>
          <p:cNvPr id="88" name="文本框 46"/>
          <p:cNvSpPr txBox="1">
            <a:spLocks noChangeArrowheads="1"/>
          </p:cNvSpPr>
          <p:nvPr/>
        </p:nvSpPr>
        <p:spPr bwMode="auto">
          <a:xfrm>
            <a:off x="102654" y="1975364"/>
            <a:ext cx="462042" cy="6240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50" tIns="34277" rIns="68550" bIns="34277">
            <a:spAutoFit/>
          </a:bodyPr>
          <a:p>
            <a:pPr algn="ctr"/>
            <a:r>
              <a:rPr lang="en-US" altLang="zh-CN" sz="3600" b="1">
                <a:solidFill>
                  <a:srgbClr val="605E5E"/>
                </a:solidFill>
                <a:latin typeface="Agency FB" panose="020B0503020202020204"/>
                <a:ea typeface="黑体" panose="02010609060101010101" charset="-122"/>
                <a:cs typeface="Aharoni"/>
              </a:rPr>
              <a:t>01</a:t>
            </a:r>
            <a:endParaRPr lang="zh-CN" altLang="en-US" sz="3600" b="1">
              <a:solidFill>
                <a:srgbClr val="605E5E"/>
              </a:solidFill>
              <a:latin typeface="Agency FB" panose="020B0503020202020204"/>
              <a:ea typeface="黑体" panose="02010609060101010101" charset="-122"/>
              <a:cs typeface="Aharoni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71830" y="1975485"/>
            <a:ext cx="11083925" cy="1026160"/>
          </a:xfrm>
          <a:prstGeom prst="rect">
            <a:avLst/>
          </a:prstGeom>
          <a:noFill/>
        </p:spPr>
        <p:txBody>
          <a:bodyPr wrap="square" lIns="68568" tIns="34286" rIns="68568" bIns="34286">
            <a:spAutoFit/>
          </a:bodyPr>
          <a:p>
            <a:pPr defTabSz="913765">
              <a:lnSpc>
                <a:spcPct val="130000"/>
              </a:lnSpc>
              <a:defRPr/>
            </a:pPr>
            <a:r>
              <a:rPr lang="zh-CN" altLang="en-US" sz="2400" b="1" dirty="0" smtClean="0">
                <a:latin typeface="+mn-ea"/>
              </a:rPr>
              <a:t>广东省健康科普促进会心血管病防治分会增补进行中，现</a:t>
            </a:r>
            <a:r>
              <a:rPr lang="en-US" altLang="zh-CN" sz="2400" b="1" dirty="0" smtClean="0">
                <a:latin typeface="+mn-ea"/>
              </a:rPr>
              <a:t>20</a:t>
            </a:r>
            <a:r>
              <a:rPr lang="zh-CN" altLang="en-US" sz="2400" b="1" dirty="0" smtClean="0">
                <a:latin typeface="+mn-ea"/>
              </a:rPr>
              <a:t>名副主委，</a:t>
            </a:r>
            <a:r>
              <a:rPr lang="en-US" altLang="zh-CN" sz="2400" b="1" dirty="0" smtClean="0">
                <a:latin typeface="+mn-ea"/>
              </a:rPr>
              <a:t>3</a:t>
            </a:r>
            <a:r>
              <a:rPr lang="en-US" altLang="zh-CN" sz="2400" b="1" dirty="0" smtClean="0">
                <a:latin typeface="+mn-ea"/>
              </a:rPr>
              <a:t>5</a:t>
            </a:r>
            <a:r>
              <a:rPr lang="zh-CN" altLang="en-US" sz="2400" b="1" dirty="0" smtClean="0">
                <a:latin typeface="+mn-ea"/>
              </a:rPr>
              <a:t>名常委，</a:t>
            </a:r>
            <a:r>
              <a:rPr lang="en-US" altLang="zh-CN" sz="2400" b="1" dirty="0" smtClean="0">
                <a:latin typeface="+mn-ea"/>
              </a:rPr>
              <a:t>165</a:t>
            </a:r>
            <a:r>
              <a:rPr lang="zh-CN" altLang="en-US" sz="2400" b="1" dirty="0" smtClean="0">
                <a:latin typeface="+mn-ea"/>
              </a:rPr>
              <a:t>名委员；</a:t>
            </a:r>
            <a:endParaRPr lang="zh-CN" altLang="en-US" sz="2400" b="1" dirty="0">
              <a:latin typeface="+mn-ea"/>
            </a:endParaRPr>
          </a:p>
        </p:txBody>
      </p:sp>
      <p:sp>
        <p:nvSpPr>
          <p:cNvPr id="3" name="文本框 46"/>
          <p:cNvSpPr txBox="1">
            <a:spLocks noChangeArrowheads="1"/>
          </p:cNvSpPr>
          <p:nvPr/>
        </p:nvSpPr>
        <p:spPr bwMode="auto">
          <a:xfrm>
            <a:off x="58403" y="3760984"/>
            <a:ext cx="550545" cy="6210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50" tIns="34277" rIns="68550" bIns="34277">
            <a:spAutoFit/>
          </a:bodyPr>
          <a:p>
            <a:pPr algn="ctr"/>
            <a:r>
              <a:rPr lang="en-US" altLang="zh-CN" sz="3600" b="1">
                <a:solidFill>
                  <a:srgbClr val="605E5E"/>
                </a:solidFill>
                <a:latin typeface="Agency FB" panose="020B0503020202020204"/>
                <a:ea typeface="黑体" panose="02010609060101010101" charset="-122"/>
                <a:cs typeface="Aharoni"/>
              </a:rPr>
              <a:t>02</a:t>
            </a:r>
            <a:endParaRPr lang="zh-CN" altLang="en-US" sz="3600" b="1">
              <a:solidFill>
                <a:srgbClr val="605E5E"/>
              </a:solidFill>
              <a:latin typeface="Agency FB" panose="020B0503020202020204"/>
              <a:ea typeface="黑体" panose="02010609060101010101" charset="-122"/>
              <a:cs typeface="Aharoni"/>
            </a:endParaRPr>
          </a:p>
        </p:txBody>
      </p:sp>
      <p:sp>
        <p:nvSpPr>
          <p:cNvPr id="5" name="TextBox 92"/>
          <p:cNvSpPr txBox="1"/>
          <p:nvPr/>
        </p:nvSpPr>
        <p:spPr>
          <a:xfrm>
            <a:off x="671830" y="3761105"/>
            <a:ext cx="6527800" cy="1026160"/>
          </a:xfrm>
          <a:prstGeom prst="rect">
            <a:avLst/>
          </a:prstGeom>
          <a:noFill/>
        </p:spPr>
        <p:txBody>
          <a:bodyPr wrap="square" lIns="68568" tIns="34286" rIns="68568" bIns="34286">
            <a:spAutoFit/>
          </a:bodyPr>
          <a:p>
            <a:pPr defTabSz="913765">
              <a:lnSpc>
                <a:spcPct val="130000"/>
              </a:lnSpc>
              <a:defRPr/>
            </a:pPr>
            <a:r>
              <a:rPr lang="zh-CN" altLang="en-US" sz="2400" b="1" dirty="0" smtClean="0">
                <a:latin typeface="+mn-ea"/>
                <a:sym typeface="+mn-ea"/>
              </a:rPr>
              <a:t>举行医学科普心内科专场活动，深圳市民对此次医学科普活动给予高度肯定和评价；</a:t>
            </a:r>
            <a:endParaRPr lang="zh-CN" altLang="en-US" sz="2400" b="1" dirty="0" smtClean="0">
              <a:latin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93" grpId="0"/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BEA53-E5F6-48BD-8D0C-1C8560D722FC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40046" y="-42476"/>
            <a:ext cx="1570990" cy="1080535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84220" cy="814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220" y="0"/>
            <a:ext cx="2352675" cy="814070"/>
          </a:xfrm>
          <a:prstGeom prst="rect">
            <a:avLst/>
          </a:prstGeom>
        </p:spPr>
      </p:pic>
      <p:grpSp>
        <p:nvGrpSpPr>
          <p:cNvPr id="85" name="组合 84"/>
          <p:cNvGrpSpPr/>
          <p:nvPr/>
        </p:nvGrpSpPr>
        <p:grpSpPr>
          <a:xfrm>
            <a:off x="-101921" y="1117171"/>
            <a:ext cx="3120202" cy="420143"/>
            <a:chOff x="-252536" y="123478"/>
            <a:chExt cx="4158824" cy="559842"/>
          </a:xfrm>
          <a:solidFill>
            <a:srgbClr val="40920A"/>
          </a:solidFill>
        </p:grpSpPr>
        <p:sp>
          <p:nvSpPr>
            <p:cNvPr id="86" name="五边形 85"/>
            <p:cNvSpPr/>
            <p:nvPr/>
          </p:nvSpPr>
          <p:spPr>
            <a:xfrm>
              <a:off x="-252536" y="123478"/>
              <a:ext cx="4077823" cy="504300"/>
            </a:xfrm>
            <a:prstGeom prst="homePlat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60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p>
              <a:pPr algn="ctr" defTabSz="685800">
                <a:defRPr/>
              </a:pPr>
              <a:endParaRPr lang="zh-CN" altLang="en-US" kern="0">
                <a:solidFill>
                  <a:srgbClr val="00B0F0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07504" y="151944"/>
              <a:ext cx="3798784" cy="5313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p>
              <a:pPr defTabSz="913765"/>
              <a:r>
                <a:rPr lang="en-US" altLang="zh-CN" sz="2000" b="1" dirty="0" smtClean="0">
                  <a:solidFill>
                    <a:schemeClr val="bg1"/>
                  </a:solidFill>
                  <a:latin typeface="+mn-ea"/>
                </a:rPr>
                <a:t>1.</a:t>
              </a:r>
              <a:r>
                <a:rPr lang="zh-CN" altLang="en-US" sz="2000" b="1" dirty="0" smtClean="0">
                  <a:solidFill>
                    <a:schemeClr val="bg1"/>
                  </a:solidFill>
                  <a:latin typeface="+mn-ea"/>
                </a:rPr>
                <a:t>科普工作开展情况</a:t>
              </a:r>
              <a:endParaRPr lang="zh-CN" altLang="en-US" sz="2000" b="1" dirty="0" smtClean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88" name="文本框 46"/>
          <p:cNvSpPr txBox="1">
            <a:spLocks noChangeArrowheads="1"/>
          </p:cNvSpPr>
          <p:nvPr/>
        </p:nvSpPr>
        <p:spPr bwMode="auto">
          <a:xfrm>
            <a:off x="53958" y="1975364"/>
            <a:ext cx="559435" cy="6210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50" tIns="34277" rIns="68550" bIns="34277">
            <a:spAutoFit/>
          </a:bodyPr>
          <a:p>
            <a:pPr algn="ctr"/>
            <a:r>
              <a:rPr lang="en-US" altLang="zh-CN" sz="3600" b="1">
                <a:solidFill>
                  <a:srgbClr val="605E5E"/>
                </a:solidFill>
                <a:latin typeface="Agency FB" panose="020B0503020202020204"/>
                <a:ea typeface="黑体" panose="02010609060101010101" charset="-122"/>
                <a:cs typeface="Aharoni"/>
              </a:rPr>
              <a:t>03</a:t>
            </a:r>
            <a:endParaRPr lang="zh-CN" altLang="en-US" sz="3600" b="1">
              <a:solidFill>
                <a:srgbClr val="605E5E"/>
              </a:solidFill>
              <a:latin typeface="Agency FB" panose="020B0503020202020204"/>
              <a:ea typeface="黑体" panose="02010609060101010101" charset="-122"/>
              <a:cs typeface="Aharoni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74370" y="1975485"/>
            <a:ext cx="6235700" cy="1985645"/>
          </a:xfrm>
          <a:prstGeom prst="rect">
            <a:avLst/>
          </a:prstGeom>
          <a:noFill/>
        </p:spPr>
        <p:txBody>
          <a:bodyPr wrap="square" lIns="68568" tIns="34286" rIns="68568" bIns="34286">
            <a:spAutoFit/>
          </a:bodyPr>
          <a:p>
            <a:pPr defTabSz="913765">
              <a:lnSpc>
                <a:spcPct val="130000"/>
              </a:lnSpc>
              <a:defRPr/>
            </a:pPr>
            <a:r>
              <a:rPr lang="zh-CN" altLang="en-US" sz="2400" b="1" dirty="0" smtClean="0">
                <a:latin typeface="+mn-ea"/>
                <a:sym typeface="+mn-ea"/>
              </a:rPr>
              <a:t>积极举办</a:t>
            </a:r>
            <a:r>
              <a:rPr lang="en-US" altLang="zh-CN" sz="2400" b="1" dirty="0" smtClean="0">
                <a:latin typeface="+mn-ea"/>
                <a:sym typeface="+mn-ea"/>
              </a:rPr>
              <a:t>2024</a:t>
            </a:r>
            <a:r>
              <a:rPr lang="zh-CN" altLang="en-US" sz="2400" b="1" dirty="0" smtClean="0">
                <a:latin typeface="+mn-ea"/>
                <a:sym typeface="+mn-ea"/>
              </a:rPr>
              <a:t>年健康科普短视频竞赛活动</a:t>
            </a:r>
            <a:r>
              <a:rPr lang="zh-CN" altLang="en-US" sz="2400" b="1" dirty="0" smtClean="0">
                <a:latin typeface="+mn-ea"/>
              </a:rPr>
              <a:t>；</a:t>
            </a:r>
            <a:r>
              <a:rPr lang="en-US" altLang="zh-CN" sz="2400" b="1" dirty="0" smtClean="0">
                <a:latin typeface="+mn-ea"/>
              </a:rPr>
              <a:t>“</a:t>
            </a:r>
            <a:r>
              <a:rPr lang="zh-CN" altLang="en-US" sz="2400" b="1" dirty="0" smtClean="0">
                <a:latin typeface="+mn-ea"/>
              </a:rPr>
              <a:t>令人头痛的小心眼</a:t>
            </a:r>
            <a:r>
              <a:rPr lang="en-US" altLang="zh-CN" sz="2400" b="1" dirty="0" smtClean="0">
                <a:latin typeface="+mn-ea"/>
              </a:rPr>
              <a:t>”</a:t>
            </a:r>
            <a:r>
              <a:rPr lang="zh-CN" altLang="en-US" sz="2400" b="1" dirty="0" smtClean="0">
                <a:latin typeface="+mn-ea"/>
              </a:rPr>
              <a:t>为</a:t>
            </a:r>
            <a:r>
              <a:rPr lang="zh-CN" altLang="en-US" sz="2400" b="1" dirty="0" smtClean="0">
                <a:solidFill>
                  <a:srgbClr val="FF0000"/>
                </a:solidFill>
                <a:latin typeface="+mn-ea"/>
              </a:rPr>
              <a:t>心血管防治分会委员制作</a:t>
            </a:r>
            <a:r>
              <a:rPr lang="zh-CN" altLang="en-US" sz="2400" b="1" dirty="0" smtClean="0">
                <a:latin typeface="+mn-ea"/>
              </a:rPr>
              <a:t>，获得</a:t>
            </a:r>
            <a:r>
              <a:rPr lang="zh-CN" altLang="en-US" sz="2400" b="1" dirty="0" smtClean="0">
                <a:solidFill>
                  <a:srgbClr val="FF0000"/>
                </a:solidFill>
                <a:latin typeface="+mn-ea"/>
              </a:rPr>
              <a:t>广东省科普比赛第一名、国家卫健委优秀作品奖</a:t>
            </a:r>
            <a:endParaRPr lang="zh-CN" altLang="en-US" sz="2400" b="1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" name="文本框 46"/>
          <p:cNvSpPr txBox="1">
            <a:spLocks noChangeArrowheads="1"/>
          </p:cNvSpPr>
          <p:nvPr/>
        </p:nvSpPr>
        <p:spPr bwMode="auto">
          <a:xfrm>
            <a:off x="54911" y="4486789"/>
            <a:ext cx="557530" cy="6210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50" tIns="34277" rIns="68550" bIns="34277">
            <a:spAutoFit/>
          </a:bodyPr>
          <a:p>
            <a:pPr algn="ctr"/>
            <a:r>
              <a:rPr lang="en-US" altLang="zh-CN" sz="3600" b="1">
                <a:solidFill>
                  <a:srgbClr val="605E5E"/>
                </a:solidFill>
                <a:latin typeface="Agency FB" panose="020B0503020202020204"/>
                <a:ea typeface="黑体" panose="02010609060101010101" charset="-122"/>
                <a:cs typeface="Aharoni"/>
              </a:rPr>
              <a:t>04</a:t>
            </a:r>
            <a:endParaRPr lang="zh-CN" altLang="en-US" sz="3600" b="1">
              <a:solidFill>
                <a:srgbClr val="605E5E"/>
              </a:solidFill>
              <a:latin typeface="Agency FB" panose="020B0503020202020204"/>
              <a:ea typeface="黑体" panose="02010609060101010101" charset="-122"/>
              <a:cs typeface="Aharoni"/>
            </a:endParaRPr>
          </a:p>
        </p:txBody>
      </p:sp>
      <p:sp>
        <p:nvSpPr>
          <p:cNvPr id="5" name="TextBox 92"/>
          <p:cNvSpPr txBox="1"/>
          <p:nvPr/>
        </p:nvSpPr>
        <p:spPr>
          <a:xfrm>
            <a:off x="671830" y="4557395"/>
            <a:ext cx="8788400" cy="546735"/>
          </a:xfrm>
          <a:prstGeom prst="rect">
            <a:avLst/>
          </a:prstGeom>
          <a:noFill/>
        </p:spPr>
        <p:txBody>
          <a:bodyPr wrap="square" lIns="68568" tIns="34286" rIns="68568" bIns="34286">
            <a:spAutoFit/>
          </a:bodyPr>
          <a:p>
            <a:pPr defTabSz="913765">
              <a:lnSpc>
                <a:spcPct val="130000"/>
              </a:lnSpc>
              <a:defRPr/>
            </a:pPr>
            <a:r>
              <a:rPr lang="zh-CN" altLang="en-US" sz="2400" b="1" dirty="0" smtClean="0">
                <a:latin typeface="+mn-ea"/>
                <a:sym typeface="+mn-ea"/>
              </a:rPr>
              <a:t>通过数字人形象与音频的完美融合，数字人进行科普宣传；</a:t>
            </a:r>
            <a:endParaRPr lang="zh-CN" altLang="en-US" sz="2400" b="1" dirty="0" smtClean="0">
              <a:latin typeface="+mn-ea"/>
              <a:sym typeface="+mn-ea"/>
            </a:endParaRPr>
          </a:p>
        </p:txBody>
      </p:sp>
      <p:grpSp>
        <p:nvGrpSpPr>
          <p:cNvPr id="8" name="组合 96"/>
          <p:cNvGrpSpPr/>
          <p:nvPr/>
        </p:nvGrpSpPr>
        <p:grpSpPr>
          <a:xfrm>
            <a:off x="9467215" y="4378960"/>
            <a:ext cx="1906270" cy="1836420"/>
            <a:chOff x="1453" y="2045"/>
            <a:chExt cx="2898" cy="3966"/>
          </a:xfrm>
        </p:grpSpPr>
        <p:sp>
          <p:nvSpPr>
            <p:cNvPr id="98" name="矩形 97"/>
            <p:cNvSpPr/>
            <p:nvPr>
              <p:custDataLst>
                <p:tags r:id="rId4"/>
              </p:custDataLst>
            </p:nvPr>
          </p:nvSpPr>
          <p:spPr>
            <a:xfrm rot="540000">
              <a:off x="2175" y="2321"/>
              <a:ext cx="150" cy="4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矩形 98"/>
            <p:cNvSpPr/>
            <p:nvPr>
              <p:custDataLst>
                <p:tags r:id="rId5"/>
              </p:custDataLst>
            </p:nvPr>
          </p:nvSpPr>
          <p:spPr>
            <a:xfrm rot="3120000">
              <a:off x="2653" y="2322"/>
              <a:ext cx="284" cy="5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矩形 99"/>
            <p:cNvSpPr/>
            <p:nvPr>
              <p:custDataLst>
                <p:tags r:id="rId6"/>
              </p:custDataLst>
            </p:nvPr>
          </p:nvSpPr>
          <p:spPr>
            <a:xfrm>
              <a:off x="2665" y="2811"/>
              <a:ext cx="690" cy="5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矩形 100"/>
            <p:cNvSpPr/>
            <p:nvPr>
              <p:custDataLst>
                <p:tags r:id="rId7"/>
              </p:custDataLst>
            </p:nvPr>
          </p:nvSpPr>
          <p:spPr>
            <a:xfrm>
              <a:off x="2138" y="3382"/>
              <a:ext cx="1530" cy="6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矩形 101"/>
            <p:cNvSpPr/>
            <p:nvPr>
              <p:custDataLst>
                <p:tags r:id="rId8"/>
              </p:custDataLst>
            </p:nvPr>
          </p:nvSpPr>
          <p:spPr>
            <a:xfrm rot="1800000">
              <a:off x="2498" y="4568"/>
              <a:ext cx="750" cy="8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矩形 102"/>
            <p:cNvSpPr/>
            <p:nvPr>
              <p:custDataLst>
                <p:tags r:id="rId9"/>
              </p:custDataLst>
            </p:nvPr>
          </p:nvSpPr>
          <p:spPr>
            <a:xfrm rot="19620000">
              <a:off x="2829" y="4455"/>
              <a:ext cx="652" cy="8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矩形 103"/>
            <p:cNvSpPr/>
            <p:nvPr>
              <p:custDataLst>
                <p:tags r:id="rId10"/>
              </p:custDataLst>
            </p:nvPr>
          </p:nvSpPr>
          <p:spPr>
            <a:xfrm rot="360000">
              <a:off x="2608" y="4827"/>
              <a:ext cx="520" cy="7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矩形 104"/>
            <p:cNvSpPr/>
            <p:nvPr>
              <p:custDataLst>
                <p:tags r:id="rId11"/>
              </p:custDataLst>
            </p:nvPr>
          </p:nvSpPr>
          <p:spPr>
            <a:xfrm rot="3660000">
              <a:off x="3243" y="4917"/>
              <a:ext cx="326" cy="4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矩形 105"/>
            <p:cNvSpPr/>
            <p:nvPr>
              <p:custDataLst>
                <p:tags r:id="rId12"/>
              </p:custDataLst>
            </p:nvPr>
          </p:nvSpPr>
          <p:spPr>
            <a:xfrm rot="21360000">
              <a:off x="2863" y="4940"/>
              <a:ext cx="547" cy="6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矩形 106"/>
            <p:cNvSpPr/>
            <p:nvPr>
              <p:custDataLst>
                <p:tags r:id="rId13"/>
              </p:custDataLst>
            </p:nvPr>
          </p:nvSpPr>
          <p:spPr>
            <a:xfrm>
              <a:off x="2762" y="5394"/>
              <a:ext cx="538" cy="1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矩形 107"/>
            <p:cNvSpPr/>
            <p:nvPr>
              <p:custDataLst>
                <p:tags r:id="rId14"/>
              </p:custDataLst>
            </p:nvPr>
          </p:nvSpPr>
          <p:spPr>
            <a:xfrm rot="1200000">
              <a:off x="2465" y="4919"/>
              <a:ext cx="280" cy="3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矩形 108"/>
            <p:cNvSpPr/>
            <p:nvPr>
              <p:custDataLst>
                <p:tags r:id="rId15"/>
              </p:custDataLst>
            </p:nvPr>
          </p:nvSpPr>
          <p:spPr>
            <a:xfrm rot="20580000">
              <a:off x="3096" y="5291"/>
              <a:ext cx="270" cy="2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矩形 109"/>
            <p:cNvSpPr/>
            <p:nvPr>
              <p:custDataLst>
                <p:tags r:id="rId16"/>
              </p:custDataLst>
            </p:nvPr>
          </p:nvSpPr>
          <p:spPr>
            <a:xfrm rot="600000">
              <a:off x="2681" y="5232"/>
              <a:ext cx="250" cy="3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1" name="图片 110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18" cstate="print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53" y="2045"/>
              <a:ext cx="2899" cy="3966"/>
            </a:xfrm>
            <a:prstGeom prst="rect">
              <a:avLst/>
            </a:prstGeom>
          </p:spPr>
        </p:pic>
      </p:grp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870700" y="937895"/>
            <a:ext cx="5321300" cy="2934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93" grpId="0"/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BEA53-E5F6-48BD-8D0C-1C8560D722FC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40046" y="-42476"/>
            <a:ext cx="1570990" cy="1080535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84220" cy="814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220" y="0"/>
            <a:ext cx="2352675" cy="814070"/>
          </a:xfrm>
          <a:prstGeom prst="rect">
            <a:avLst/>
          </a:prstGeom>
        </p:spPr>
      </p:pic>
      <p:grpSp>
        <p:nvGrpSpPr>
          <p:cNvPr id="85" name="组合 84"/>
          <p:cNvGrpSpPr/>
          <p:nvPr/>
        </p:nvGrpSpPr>
        <p:grpSpPr>
          <a:xfrm>
            <a:off x="-101921" y="1117171"/>
            <a:ext cx="3120202" cy="420143"/>
            <a:chOff x="-252536" y="123478"/>
            <a:chExt cx="4158824" cy="559842"/>
          </a:xfrm>
          <a:solidFill>
            <a:srgbClr val="40920A"/>
          </a:solidFill>
        </p:grpSpPr>
        <p:sp>
          <p:nvSpPr>
            <p:cNvPr id="86" name="五边形 85"/>
            <p:cNvSpPr/>
            <p:nvPr/>
          </p:nvSpPr>
          <p:spPr>
            <a:xfrm>
              <a:off x="-252536" y="123478"/>
              <a:ext cx="4077823" cy="504300"/>
            </a:xfrm>
            <a:prstGeom prst="homePlat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60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p>
              <a:pPr algn="ctr" defTabSz="685800">
                <a:defRPr/>
              </a:pPr>
              <a:endParaRPr lang="zh-CN" altLang="en-US" kern="0">
                <a:solidFill>
                  <a:srgbClr val="00B0F0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07504" y="151944"/>
              <a:ext cx="3798784" cy="5313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p>
              <a:pPr defTabSz="913765"/>
              <a:r>
                <a:rPr lang="en-US" altLang="zh-CN" sz="2000" b="1" dirty="0" smtClean="0">
                  <a:solidFill>
                    <a:schemeClr val="bg1"/>
                  </a:solidFill>
                  <a:latin typeface="+mn-ea"/>
                </a:rPr>
                <a:t>1.</a:t>
              </a:r>
              <a:r>
                <a:rPr lang="zh-CN" altLang="en-US" sz="2000" b="1" dirty="0" smtClean="0">
                  <a:solidFill>
                    <a:schemeClr val="bg1"/>
                  </a:solidFill>
                  <a:latin typeface="+mn-ea"/>
                </a:rPr>
                <a:t>科普工作开展情况</a:t>
              </a:r>
              <a:endParaRPr lang="zh-CN" altLang="en-US" sz="2000" b="1" dirty="0" smtClean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88" name="文本框 46"/>
          <p:cNvSpPr txBox="1">
            <a:spLocks noChangeArrowheads="1"/>
          </p:cNvSpPr>
          <p:nvPr/>
        </p:nvSpPr>
        <p:spPr bwMode="auto">
          <a:xfrm>
            <a:off x="55228" y="1975364"/>
            <a:ext cx="556895" cy="6210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50" tIns="34277" rIns="68550" bIns="34277">
            <a:spAutoFit/>
          </a:bodyPr>
          <a:p>
            <a:pPr algn="ctr"/>
            <a:r>
              <a:rPr lang="en-US" altLang="zh-CN" sz="3600" b="1">
                <a:solidFill>
                  <a:srgbClr val="605E5E"/>
                </a:solidFill>
                <a:latin typeface="Agency FB" panose="020B0503020202020204"/>
                <a:ea typeface="黑体" panose="02010609060101010101" charset="-122"/>
                <a:cs typeface="Aharoni"/>
              </a:rPr>
              <a:t>05</a:t>
            </a:r>
            <a:endParaRPr lang="zh-CN" altLang="en-US" sz="3600" b="1">
              <a:solidFill>
                <a:srgbClr val="605E5E"/>
              </a:solidFill>
              <a:latin typeface="Agency FB" panose="020B0503020202020204"/>
              <a:ea typeface="黑体" panose="02010609060101010101" charset="-122"/>
              <a:cs typeface="Aharoni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74370" y="1975485"/>
            <a:ext cx="7737475" cy="546735"/>
          </a:xfrm>
          <a:prstGeom prst="rect">
            <a:avLst/>
          </a:prstGeom>
          <a:noFill/>
        </p:spPr>
        <p:txBody>
          <a:bodyPr wrap="square" lIns="68568" tIns="34286" rIns="68568" bIns="34286">
            <a:spAutoFit/>
          </a:bodyPr>
          <a:p>
            <a:pPr defTabSz="913765">
              <a:lnSpc>
                <a:spcPct val="130000"/>
              </a:lnSpc>
              <a:defRPr/>
            </a:pPr>
            <a:r>
              <a:rPr lang="zh-CN" altLang="en-US" sz="2400" b="1" dirty="0" smtClean="0">
                <a:latin typeface="+mn-ea"/>
                <a:sym typeface="+mn-ea"/>
              </a:rPr>
              <a:t>每月</a:t>
            </a:r>
            <a:r>
              <a:rPr lang="en-US" altLang="zh-CN" sz="2400" b="1" dirty="0" smtClean="0">
                <a:latin typeface="+mn-ea"/>
                <a:sym typeface="+mn-ea"/>
              </a:rPr>
              <a:t>8</a:t>
            </a:r>
            <a:r>
              <a:rPr lang="zh-CN" altLang="en-US" sz="2400" b="1" dirty="0" smtClean="0">
                <a:latin typeface="+mn-ea"/>
                <a:sym typeface="+mn-ea"/>
              </a:rPr>
              <a:t>日固定举办心血管病系列沙龙，目前举办第二期；</a:t>
            </a:r>
            <a:endParaRPr lang="en-US" altLang="zh-CN" sz="2400" b="1" dirty="0" smtClean="0">
              <a:latin typeface="+mn-ea"/>
              <a:sym typeface="+mn-ea"/>
            </a:endParaRPr>
          </a:p>
        </p:txBody>
      </p:sp>
      <p:sp>
        <p:nvSpPr>
          <p:cNvPr id="3" name="文本框 46"/>
          <p:cNvSpPr txBox="1">
            <a:spLocks noChangeArrowheads="1"/>
          </p:cNvSpPr>
          <p:nvPr/>
        </p:nvSpPr>
        <p:spPr bwMode="auto">
          <a:xfrm>
            <a:off x="53641" y="4486789"/>
            <a:ext cx="560070" cy="6210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50" tIns="34277" rIns="68550" bIns="34277">
            <a:spAutoFit/>
          </a:bodyPr>
          <a:p>
            <a:pPr algn="ctr"/>
            <a:r>
              <a:rPr lang="en-US" altLang="zh-CN" sz="3600" b="1">
                <a:solidFill>
                  <a:srgbClr val="605E5E"/>
                </a:solidFill>
                <a:latin typeface="Agency FB" panose="020B0503020202020204"/>
                <a:ea typeface="黑体" panose="02010609060101010101" charset="-122"/>
                <a:cs typeface="Aharoni"/>
              </a:rPr>
              <a:t>06</a:t>
            </a:r>
            <a:endParaRPr lang="zh-CN" altLang="en-US" sz="3600" b="1">
              <a:solidFill>
                <a:srgbClr val="605E5E"/>
              </a:solidFill>
              <a:latin typeface="Agency FB" panose="020B0503020202020204"/>
              <a:ea typeface="黑体" panose="02010609060101010101" charset="-122"/>
              <a:cs typeface="Aharoni"/>
            </a:endParaRPr>
          </a:p>
        </p:txBody>
      </p:sp>
      <p:sp>
        <p:nvSpPr>
          <p:cNvPr id="5" name="TextBox 92"/>
          <p:cNvSpPr txBox="1"/>
          <p:nvPr/>
        </p:nvSpPr>
        <p:spPr>
          <a:xfrm>
            <a:off x="671830" y="4486910"/>
            <a:ext cx="6566535" cy="1026160"/>
          </a:xfrm>
          <a:prstGeom prst="rect">
            <a:avLst/>
          </a:prstGeom>
          <a:noFill/>
        </p:spPr>
        <p:txBody>
          <a:bodyPr wrap="square" lIns="68568" tIns="34286" rIns="68568" bIns="34286">
            <a:spAutoFit/>
          </a:bodyPr>
          <a:p>
            <a:pPr defTabSz="913765">
              <a:lnSpc>
                <a:spcPct val="130000"/>
              </a:lnSpc>
              <a:defRPr/>
            </a:pPr>
            <a:r>
              <a:rPr lang="zh-CN" altLang="en-US" sz="2400" b="1" dirty="0" smtClean="0">
                <a:latin typeface="+mn-ea"/>
                <a:sym typeface="+mn-ea"/>
              </a:rPr>
              <a:t>积极参与及举办世界心脏日、高血压日等全民健康活动；</a:t>
            </a:r>
            <a:endParaRPr lang="zh-CN" altLang="en-US" sz="2400" b="1" dirty="0" smtClean="0">
              <a:latin typeface="+mn-ea"/>
              <a:sym typeface="+mn-ea"/>
            </a:endParaRPr>
          </a:p>
        </p:txBody>
      </p:sp>
      <p:pic>
        <p:nvPicPr>
          <p:cNvPr id="11" name="图片 10" descr="4689ff49a7c4e32c18c588f4203a1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2800" y="896620"/>
            <a:ext cx="2407920" cy="4128135"/>
          </a:xfrm>
          <a:prstGeom prst="rect">
            <a:avLst/>
          </a:prstGeom>
        </p:spPr>
      </p:pic>
      <p:pic>
        <p:nvPicPr>
          <p:cNvPr id="12" name="图片 11" descr="8f81c1e59b8d93e2fa11890106838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8515" y="2499360"/>
            <a:ext cx="2451100" cy="4320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93" grpId="0"/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BEA53-E5F6-48BD-8D0C-1C8560D722FC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40046" y="-42476"/>
            <a:ext cx="1570990" cy="1080535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84220" cy="814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220" y="0"/>
            <a:ext cx="2352675" cy="814070"/>
          </a:xfrm>
          <a:prstGeom prst="rect">
            <a:avLst/>
          </a:prstGeom>
        </p:spPr>
      </p:pic>
      <p:grpSp>
        <p:nvGrpSpPr>
          <p:cNvPr id="85" name="组合 84"/>
          <p:cNvGrpSpPr/>
          <p:nvPr/>
        </p:nvGrpSpPr>
        <p:grpSpPr>
          <a:xfrm>
            <a:off x="-101921" y="930889"/>
            <a:ext cx="3059430" cy="399008"/>
            <a:chOff x="-252536" y="-124744"/>
            <a:chExt cx="4077823" cy="531680"/>
          </a:xfrm>
          <a:solidFill>
            <a:srgbClr val="40920A"/>
          </a:solidFill>
        </p:grpSpPr>
        <p:sp>
          <p:nvSpPr>
            <p:cNvPr id="86" name="五边形 85"/>
            <p:cNvSpPr/>
            <p:nvPr/>
          </p:nvSpPr>
          <p:spPr>
            <a:xfrm>
              <a:off x="-252536" y="-97364"/>
              <a:ext cx="4077823" cy="504300"/>
            </a:xfrm>
            <a:prstGeom prst="homePlat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60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p>
              <a:pPr algn="ctr" defTabSz="685800">
                <a:defRPr/>
              </a:pPr>
              <a:endParaRPr lang="zh-CN" altLang="en-US" kern="0">
                <a:solidFill>
                  <a:srgbClr val="00B0F0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-116785" y="-124744"/>
              <a:ext cx="3798784" cy="5313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p>
              <a:pPr defTabSz="913765"/>
              <a:r>
                <a:rPr lang="en-US" altLang="zh-CN" sz="2000" b="1" dirty="0" smtClean="0">
                  <a:solidFill>
                    <a:schemeClr val="bg1"/>
                  </a:solidFill>
                  <a:latin typeface="+mn-ea"/>
                </a:rPr>
                <a:t>2.</a:t>
              </a:r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科普教材准备情况</a:t>
              </a:r>
              <a:endParaRPr lang="zh-CN" altLang="en-US" sz="20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54610" y="1329690"/>
            <a:ext cx="11883390" cy="5547360"/>
          </a:xfrm>
          <a:prstGeom prst="rect">
            <a:avLst/>
          </a:prstGeom>
        </p:spPr>
        <p:txBody>
          <a:bodyPr wrap="square">
            <a:noAutofit/>
          </a:bodyPr>
          <a:p>
            <a:pPr marL="0" indent="0" algn="ctr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latin typeface="+mn-ea"/>
                <a:cs typeface="+mn-ea"/>
              </a:rPr>
              <a:t>心血管疾病科普</a:t>
            </a:r>
            <a:r>
              <a:rPr lang="en-US" altLang="zh-CN" sz="2400" b="1">
                <a:latin typeface="+mn-ea"/>
                <a:cs typeface="+mn-ea"/>
              </a:rPr>
              <a:t>100</a:t>
            </a:r>
            <a:r>
              <a:rPr lang="zh-CN" altLang="en-US" sz="2400" b="1">
                <a:latin typeface="+mn-ea"/>
                <a:cs typeface="+mn-ea"/>
              </a:rPr>
              <a:t>问</a:t>
            </a:r>
            <a:endParaRPr lang="zh-CN" altLang="en-US" sz="2400" b="1">
              <a:latin typeface="+mn-ea"/>
              <a:cs typeface="+mn-ea"/>
            </a:endParaRPr>
          </a:p>
          <a:p>
            <a:pPr indent="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    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为深入实施健康中国战略，在心血管防治教材编写中，致力于实现由“以疾病治疗为中心”向“以促进健康为中心”的诊疗理念转变；</a:t>
            </a:r>
            <a:endParaRPr lang="zh-CN" altLang="en-US" sz="2400" b="1">
              <a:latin typeface="+mn-ea"/>
              <a:cs typeface="+mn-ea"/>
            </a:endParaRPr>
          </a:p>
          <a:p>
            <a:pPr indent="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latin typeface="+mn-ea"/>
                <a:cs typeface="+mn-ea"/>
              </a:rPr>
              <a:t>   </a:t>
            </a:r>
            <a:r>
              <a:rPr lang="zh-CN" altLang="en-US" sz="2400" b="1">
                <a:latin typeface="+mn-ea"/>
                <a:cs typeface="+mn-ea"/>
              </a:rPr>
              <a:t>一</a:t>
            </a:r>
            <a:r>
              <a:rPr lang="en-US" altLang="zh-CN" sz="2400" b="1">
                <a:latin typeface="+mn-ea"/>
                <a:cs typeface="+mn-ea"/>
              </a:rPr>
              <a:t>.   </a:t>
            </a:r>
            <a:r>
              <a:rPr lang="zh-CN" altLang="en-US" sz="2400" b="1">
                <a:latin typeface="+mn-ea"/>
                <a:cs typeface="+mn-ea"/>
              </a:rPr>
              <a:t>高血压 </a:t>
            </a:r>
            <a:r>
              <a:rPr lang="en-US" altLang="zh-CN" sz="2400" b="1">
                <a:latin typeface="+mn-ea"/>
                <a:cs typeface="+mn-ea"/>
              </a:rPr>
              <a:t>    </a:t>
            </a:r>
            <a:endParaRPr lang="en-US" altLang="zh-CN" sz="2400" b="1">
              <a:latin typeface="+mn-ea"/>
              <a:cs typeface="+mn-ea"/>
            </a:endParaRPr>
          </a:p>
          <a:p>
            <a:pPr indent="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latin typeface="+mn-ea"/>
                <a:cs typeface="+mn-ea"/>
              </a:rPr>
              <a:t>   </a:t>
            </a:r>
            <a:r>
              <a:rPr lang="zh-CN" altLang="en-US" sz="2400" b="1">
                <a:latin typeface="+mn-ea"/>
                <a:cs typeface="+mn-ea"/>
              </a:rPr>
              <a:t>二．心力衰竭</a:t>
            </a:r>
            <a:endParaRPr lang="zh-CN" altLang="en-US" sz="2400" b="1">
              <a:latin typeface="+mn-ea"/>
              <a:cs typeface="+mn-ea"/>
            </a:endParaRPr>
          </a:p>
          <a:p>
            <a:pPr indent="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latin typeface="+mn-ea"/>
                <a:cs typeface="+mn-ea"/>
              </a:rPr>
              <a:t>   </a:t>
            </a:r>
            <a:r>
              <a:rPr lang="zh-CN" altLang="en-US" sz="2400" b="1">
                <a:latin typeface="+mn-ea"/>
                <a:cs typeface="+mn-ea"/>
              </a:rPr>
              <a:t>三．心律失常</a:t>
            </a:r>
            <a:endParaRPr lang="zh-CN" altLang="en-US" sz="2400" b="1">
              <a:latin typeface="+mn-ea"/>
              <a:cs typeface="+mn-ea"/>
            </a:endParaRPr>
          </a:p>
          <a:p>
            <a:pPr indent="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latin typeface="+mn-ea"/>
                <a:cs typeface="+mn-ea"/>
              </a:rPr>
              <a:t>   </a:t>
            </a:r>
            <a:r>
              <a:rPr lang="zh-CN" altLang="en-US" sz="2400" b="1">
                <a:latin typeface="+mn-ea"/>
                <a:cs typeface="+mn-ea"/>
              </a:rPr>
              <a:t>四．动脉粥样硬化和冠状动脉粥样硬化性心脏病</a:t>
            </a:r>
            <a:endParaRPr lang="zh-CN" altLang="en-US" sz="2400" b="1">
              <a:latin typeface="+mn-ea"/>
              <a:cs typeface="+mn-ea"/>
            </a:endParaRPr>
          </a:p>
          <a:p>
            <a:pPr indent="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latin typeface="+mn-ea"/>
                <a:cs typeface="+mn-ea"/>
              </a:rPr>
              <a:t>   </a:t>
            </a:r>
            <a:r>
              <a:rPr lang="zh-CN" altLang="en-US" sz="2400" b="1">
                <a:latin typeface="+mn-ea"/>
                <a:cs typeface="+mn-ea"/>
              </a:rPr>
              <a:t>五．心肌疾病</a:t>
            </a:r>
            <a:endParaRPr lang="zh-CN" altLang="en-US" sz="2400" b="1">
              <a:latin typeface="+mn-ea"/>
              <a:cs typeface="+mn-ea"/>
            </a:endParaRPr>
          </a:p>
          <a:p>
            <a:pPr indent="0" algn="just" defTabSz="26670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latin typeface="+mn-ea"/>
                <a:cs typeface="+mn-ea"/>
              </a:rPr>
              <a:t>    </a:t>
            </a:r>
            <a:r>
              <a:rPr lang="zh-CN" altLang="en-US" sz="2400" b="1">
                <a:latin typeface="+mn-ea"/>
                <a:cs typeface="+mn-ea"/>
              </a:rPr>
              <a:t>等十个版块，</a:t>
            </a:r>
            <a:r>
              <a:rPr lang="zh-CN" altLang="en-US" sz="2400" b="1">
                <a:latin typeface="+mn-ea"/>
                <a:cs typeface="+mn-ea"/>
                <a:sym typeface="+mn-ea"/>
              </a:rPr>
              <a:t>教材编写内容，明年进行出版；</a:t>
            </a:r>
            <a:endParaRPr lang="zh-CN" altLang="en-US" sz="2400" b="1">
              <a:latin typeface="+mn-ea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BEA53-E5F6-48BD-8D0C-1C8560D722FC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40046" y="-42476"/>
            <a:ext cx="1570990" cy="1080535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84220" cy="814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220" y="0"/>
            <a:ext cx="2352675" cy="814070"/>
          </a:xfrm>
          <a:prstGeom prst="rect">
            <a:avLst/>
          </a:prstGeom>
        </p:spPr>
      </p:pic>
      <p:grpSp>
        <p:nvGrpSpPr>
          <p:cNvPr id="85" name="组合 84"/>
          <p:cNvGrpSpPr/>
          <p:nvPr/>
        </p:nvGrpSpPr>
        <p:grpSpPr>
          <a:xfrm>
            <a:off x="-101921" y="930889"/>
            <a:ext cx="3059430" cy="399008"/>
            <a:chOff x="-252536" y="-124744"/>
            <a:chExt cx="4077823" cy="531680"/>
          </a:xfrm>
          <a:solidFill>
            <a:srgbClr val="40920A"/>
          </a:solidFill>
        </p:grpSpPr>
        <p:sp>
          <p:nvSpPr>
            <p:cNvPr id="86" name="五边形 85"/>
            <p:cNvSpPr/>
            <p:nvPr/>
          </p:nvSpPr>
          <p:spPr>
            <a:xfrm>
              <a:off x="-252536" y="-97364"/>
              <a:ext cx="4077823" cy="504300"/>
            </a:xfrm>
            <a:prstGeom prst="homePlat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60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p>
              <a:pPr algn="ctr" defTabSz="685800">
                <a:defRPr/>
              </a:pPr>
              <a:endParaRPr lang="zh-CN" altLang="en-US" kern="0">
                <a:solidFill>
                  <a:srgbClr val="00B0F0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-116785" y="-124744"/>
              <a:ext cx="3798784" cy="5313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p>
              <a:pPr defTabSz="913765"/>
              <a:r>
                <a:rPr lang="en-US" altLang="zh-CN" sz="2000" b="1" dirty="0" smtClean="0">
                  <a:solidFill>
                    <a:schemeClr val="bg1"/>
                  </a:solidFill>
                  <a:latin typeface="+mn-ea"/>
                </a:rPr>
                <a:t>3.</a:t>
              </a:r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明年工作计划</a:t>
              </a:r>
              <a:endParaRPr lang="zh-CN" altLang="en-US" sz="20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sp>
        <p:nvSpPr>
          <p:cNvPr id="233" name="TextBox 232"/>
          <p:cNvSpPr txBox="1"/>
          <p:nvPr/>
        </p:nvSpPr>
        <p:spPr>
          <a:xfrm>
            <a:off x="818515" y="2167255"/>
            <a:ext cx="10554970" cy="436245"/>
          </a:xfrm>
          <a:prstGeom prst="rect">
            <a:avLst/>
          </a:prstGeom>
          <a:noFill/>
        </p:spPr>
        <p:txBody>
          <a:bodyPr wrap="square" lIns="68568" tIns="34286" rIns="68568" bIns="34286">
            <a:spAutoFit/>
          </a:bodyPr>
          <a:p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继续扩大心血管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病防治分会组织建设，提升区域学术竞争力和影响力；</a:t>
            </a:r>
            <a:endParaRPr lang="zh-CN" altLang="en-US" sz="2400" b="1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文本框 46"/>
          <p:cNvSpPr txBox="1">
            <a:spLocks noChangeArrowheads="1"/>
          </p:cNvSpPr>
          <p:nvPr/>
        </p:nvSpPr>
        <p:spPr bwMode="auto">
          <a:xfrm>
            <a:off x="267953" y="3326644"/>
            <a:ext cx="550545" cy="6210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50" tIns="34277" rIns="68550" bIns="34277">
            <a:spAutoFit/>
          </a:bodyPr>
          <a:p>
            <a:pPr algn="ctr"/>
            <a:r>
              <a:rPr lang="en-US" altLang="zh-CN" sz="3600" b="1">
                <a:solidFill>
                  <a:srgbClr val="605E5E"/>
                </a:solidFill>
                <a:latin typeface="Agency FB" panose="020B0503020202020204"/>
                <a:ea typeface="黑体" panose="02010609060101010101" charset="-122"/>
                <a:cs typeface="Aharoni"/>
              </a:rPr>
              <a:t>02</a:t>
            </a:r>
            <a:endParaRPr lang="zh-CN" altLang="en-US" sz="3600" b="1">
              <a:solidFill>
                <a:srgbClr val="605E5E"/>
              </a:solidFill>
              <a:latin typeface="Agency FB" panose="020B0503020202020204"/>
              <a:ea typeface="黑体" panose="02010609060101010101" charset="-122"/>
              <a:cs typeface="Aharoni"/>
            </a:endParaRPr>
          </a:p>
        </p:txBody>
      </p:sp>
      <p:sp>
        <p:nvSpPr>
          <p:cNvPr id="7" name="文本框 46"/>
          <p:cNvSpPr txBox="1">
            <a:spLocks noChangeArrowheads="1"/>
          </p:cNvSpPr>
          <p:nvPr/>
        </p:nvSpPr>
        <p:spPr bwMode="auto">
          <a:xfrm>
            <a:off x="229654" y="2102364"/>
            <a:ext cx="462042" cy="6240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50" tIns="34277" rIns="68550" bIns="34277">
            <a:spAutoFit/>
          </a:bodyPr>
          <a:p>
            <a:pPr algn="ctr"/>
            <a:r>
              <a:rPr lang="en-US" altLang="zh-CN" sz="3600" b="1">
                <a:solidFill>
                  <a:srgbClr val="605E5E"/>
                </a:solidFill>
                <a:latin typeface="Agency FB" panose="020B0503020202020204"/>
                <a:ea typeface="黑体" panose="02010609060101010101" charset="-122"/>
                <a:cs typeface="Aharoni"/>
              </a:rPr>
              <a:t>01</a:t>
            </a:r>
            <a:endParaRPr lang="zh-CN" altLang="en-US" sz="3600" b="1">
              <a:solidFill>
                <a:srgbClr val="605E5E"/>
              </a:solidFill>
              <a:latin typeface="Agency FB" panose="020B0503020202020204"/>
              <a:ea typeface="黑体" panose="02010609060101010101" charset="-122"/>
              <a:cs typeface="Aharoni"/>
            </a:endParaRPr>
          </a:p>
        </p:txBody>
      </p:sp>
      <p:sp>
        <p:nvSpPr>
          <p:cNvPr id="8" name="TextBox 232"/>
          <p:cNvSpPr txBox="1"/>
          <p:nvPr/>
        </p:nvSpPr>
        <p:spPr>
          <a:xfrm>
            <a:off x="818515" y="3403600"/>
            <a:ext cx="10554970" cy="436245"/>
          </a:xfrm>
          <a:prstGeom prst="rect">
            <a:avLst/>
          </a:prstGeom>
          <a:noFill/>
        </p:spPr>
        <p:txBody>
          <a:bodyPr wrap="square" lIns="68568" tIns="34286" rIns="68568" bIns="34286">
            <a:spAutoFit/>
          </a:bodyPr>
          <a:p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定期举办健康科普线下活动及线上优秀科普作品评选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；</a:t>
            </a:r>
            <a:endParaRPr lang="zh-CN" altLang="en-US" sz="2400" b="1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1" name="文本框 46"/>
          <p:cNvSpPr txBox="1">
            <a:spLocks noChangeArrowheads="1"/>
          </p:cNvSpPr>
          <p:nvPr/>
        </p:nvSpPr>
        <p:spPr bwMode="auto">
          <a:xfrm>
            <a:off x="263508" y="4547749"/>
            <a:ext cx="559435" cy="6210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8550" tIns="34277" rIns="68550" bIns="34277">
            <a:spAutoFit/>
          </a:bodyPr>
          <a:p>
            <a:pPr algn="ctr"/>
            <a:r>
              <a:rPr lang="en-US" altLang="zh-CN" sz="3600" b="1">
                <a:solidFill>
                  <a:srgbClr val="605E5E"/>
                </a:solidFill>
                <a:latin typeface="Agency FB" panose="020B0503020202020204"/>
                <a:ea typeface="黑体" panose="02010609060101010101" charset="-122"/>
                <a:cs typeface="Aharoni"/>
              </a:rPr>
              <a:t>03</a:t>
            </a:r>
            <a:endParaRPr lang="zh-CN" altLang="en-US" sz="3600" b="1">
              <a:solidFill>
                <a:srgbClr val="605E5E"/>
              </a:solidFill>
              <a:latin typeface="Agency FB" panose="020B0503020202020204"/>
              <a:ea typeface="黑体" panose="02010609060101010101" charset="-122"/>
              <a:cs typeface="Aharoni"/>
            </a:endParaRPr>
          </a:p>
        </p:txBody>
      </p:sp>
      <p:sp>
        <p:nvSpPr>
          <p:cNvPr id="12" name="TextBox 232"/>
          <p:cNvSpPr txBox="1"/>
          <p:nvPr/>
        </p:nvSpPr>
        <p:spPr>
          <a:xfrm>
            <a:off x="822960" y="4639945"/>
            <a:ext cx="10554970" cy="805815"/>
          </a:xfrm>
          <a:prstGeom prst="rect">
            <a:avLst/>
          </a:prstGeom>
          <a:noFill/>
        </p:spPr>
        <p:txBody>
          <a:bodyPr wrap="square" lIns="68568" tIns="34286" rIns="68568" bIns="34286">
            <a:spAutoFit/>
          </a:bodyPr>
          <a:p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完成</a:t>
            </a:r>
            <a:r>
              <a:rPr lang="en-US" altLang="zh-CN" sz="24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2025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年基层医师培训，中山大学附属第八医院下设有深圳</a:t>
            </a:r>
            <a:r>
              <a:rPr lang="en-US" altLang="zh-CN" sz="24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20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rPr>
              <a:t>余社康，定期在社康进行科普活动；</a:t>
            </a:r>
            <a:endParaRPr lang="zh-CN" altLang="en-US" sz="2400" b="1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" grpId="0"/>
      <p:bldP spid="6" grpId="0"/>
      <p:bldP spid="7" grpId="0"/>
      <p:bldP spid="8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-59055" y="1624330"/>
            <a:ext cx="12191365" cy="4378325"/>
            <a:chOff x="0" y="2344"/>
            <a:chExt cx="19199" cy="6895"/>
          </a:xfrm>
        </p:grpSpPr>
        <p:sp>
          <p:nvSpPr>
            <p:cNvPr id="5" name="矩形 4"/>
            <p:cNvSpPr/>
            <p:nvPr/>
          </p:nvSpPr>
          <p:spPr>
            <a:xfrm>
              <a:off x="0" y="2344"/>
              <a:ext cx="19199" cy="5545"/>
            </a:xfrm>
            <a:prstGeom prst="rect">
              <a:avLst/>
            </a:prstGeom>
            <a:gradFill>
              <a:gsLst>
                <a:gs pos="56000">
                  <a:srgbClr val="0083DE"/>
                </a:gs>
                <a:gs pos="0">
                  <a:srgbClr val="A5D4FF"/>
                </a:gs>
                <a:gs pos="99000">
                  <a:srgbClr val="0070C0"/>
                </a:gs>
              </a:gsLst>
              <a:lin ang="21594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pic>
          <p:nvPicPr>
            <p:cNvPr id="13" name="图片 12" descr="线条图"/>
            <p:cNvPicPr>
              <a:picLocks noChangeAspect="1"/>
            </p:cNvPicPr>
            <p:nvPr/>
          </p:nvPicPr>
          <p:blipFill>
            <a:blip r:embed="rId1">
              <a:alphaModFix amt="73000"/>
              <a:lum bright="70000" contrast="-70000"/>
            </a:blip>
            <a:stretch>
              <a:fillRect/>
            </a:stretch>
          </p:blipFill>
          <p:spPr>
            <a:xfrm>
              <a:off x="13117" y="3133"/>
              <a:ext cx="5897" cy="4756"/>
            </a:xfrm>
            <a:prstGeom prst="rect">
              <a:avLst/>
            </a:prstGeom>
          </p:spPr>
        </p:pic>
        <p:pic>
          <p:nvPicPr>
            <p:cNvPr id="16" name="图片 15" descr="千库网_不规则图形波浪线条边框蓝色_元素编号12289023"/>
            <p:cNvPicPr>
              <a:picLocks noChangeAspect="1"/>
            </p:cNvPicPr>
            <p:nvPr/>
          </p:nvPicPr>
          <p:blipFill>
            <a:blip r:embed="rId2"/>
            <a:srcRect t="65354"/>
            <a:stretch>
              <a:fillRect/>
            </a:stretch>
          </p:blipFill>
          <p:spPr>
            <a:xfrm>
              <a:off x="0" y="5913"/>
              <a:ext cx="19013" cy="3326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55" y="2558"/>
              <a:ext cx="6150" cy="4230"/>
            </a:xfrm>
            <a:prstGeom prst="rect">
              <a:avLst/>
            </a:prstGeom>
          </p:spPr>
        </p:pic>
      </p:grpSp>
      <p:pic>
        <p:nvPicPr>
          <p:cNvPr id="11" name="图片 10" descr="LOGO+文字横版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7990" y="380365"/>
            <a:ext cx="3798570" cy="7423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421823" y="1821498"/>
            <a:ext cx="3348355" cy="2387600"/>
          </a:xfrm>
        </p:spPr>
        <p:txBody>
          <a:bodyPr>
            <a:normAutofit/>
          </a:bodyPr>
          <a:lstStyle/>
          <a:p>
            <a:pPr algn="dist"/>
            <a:r>
              <a:rPr lang="zh-CN" altLang="en-US" sz="7200" b="1" dirty="0">
                <a:solidFill>
                  <a:schemeClr val="bg1"/>
                </a:solidFill>
              </a:rPr>
              <a:t>谢谢！</a:t>
            </a:r>
            <a:endParaRPr lang="zh-CN" altLang="en-US" sz="7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74.98338582677165,&quot;left&quot;:270.76220472440946,&quot;top&quot;:67.53811023622048,&quot;width&quot;:165.96354330708655}"/>
</p:tagLst>
</file>

<file path=ppt/tags/tag16.xml><?xml version="1.0" encoding="utf-8"?>
<p:tagLst xmlns:p="http://schemas.openxmlformats.org/presentationml/2006/main">
  <p:tag name="KSO_WM_DIAGRAM_VIRTUALLY_FRAME" val="{&quot;height&quot;:74.98338582677165,&quot;left&quot;:270.76220472440946,&quot;top&quot;:67.53811023622048,&quot;width&quot;:165.96354330708655}"/>
</p:tagLst>
</file>

<file path=ppt/tags/tag17.xml><?xml version="1.0" encoding="utf-8"?>
<p:tagLst xmlns:p="http://schemas.openxmlformats.org/presentationml/2006/main">
  <p:tag name="KSO_WM_DIAGRAM_VIRTUALLY_FRAME" val="{&quot;height&quot;:74.98338582677165,&quot;left&quot;:270.76220472440946,&quot;top&quot;:67.53811023622048,&quot;width&quot;:165.96354330708655}"/>
</p:tagLst>
</file>

<file path=ppt/tags/tag18.xml><?xml version="1.0" encoding="utf-8"?>
<p:tagLst xmlns:p="http://schemas.openxmlformats.org/presentationml/2006/main">
  <p:tag name="KSO_WM_DIAGRAM_VIRTUALLY_FRAME" val="{&quot;height&quot;:74.98338582677165,&quot;left&quot;:270.76220472440946,&quot;top&quot;:67.53811023622048,&quot;width&quot;:165.96354330708655}"/>
</p:tagLst>
</file>

<file path=ppt/tags/tag19.xml><?xml version="1.0" encoding="utf-8"?>
<p:tagLst xmlns:p="http://schemas.openxmlformats.org/presentationml/2006/main">
  <p:tag name="KSO_WM_DIAGRAM_VIRTUALLY_FRAME" val="{&quot;height&quot;:74.98338582677165,&quot;left&quot;:270.76220472440946,&quot;top&quot;:67.53811023622048,&quot;width&quot;:165.9635433070865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74.98338582677165,&quot;left&quot;:270.76220472440946,&quot;top&quot;:67.53811023622048,&quot;width&quot;:165.96354330708655}"/>
</p:tagLst>
</file>

<file path=ppt/tags/tag21.xml><?xml version="1.0" encoding="utf-8"?>
<p:tagLst xmlns:p="http://schemas.openxmlformats.org/presentationml/2006/main">
  <p:tag name="KSO_WM_DIAGRAM_VIRTUALLY_FRAME" val="{&quot;height&quot;:74.98338582677165,&quot;left&quot;:270.76220472440946,&quot;top&quot;:67.53811023622048,&quot;width&quot;:165.96354330708655}"/>
</p:tagLst>
</file>

<file path=ppt/tags/tag22.xml><?xml version="1.0" encoding="utf-8"?>
<p:tagLst xmlns:p="http://schemas.openxmlformats.org/presentationml/2006/main">
  <p:tag name="KSO_WM_DIAGRAM_VIRTUALLY_FRAME" val="{&quot;height&quot;:74.98338582677165,&quot;left&quot;:270.76220472440946,&quot;top&quot;:67.53811023622048,&quot;width&quot;:165.96354330708655}"/>
</p:tagLst>
</file>

<file path=ppt/tags/tag23.xml><?xml version="1.0" encoding="utf-8"?>
<p:tagLst xmlns:p="http://schemas.openxmlformats.org/presentationml/2006/main">
  <p:tag name="KSO_WM_DIAGRAM_VIRTUALLY_FRAME" val="{&quot;height&quot;:74.98338582677165,&quot;left&quot;:270.76220472440946,&quot;top&quot;:67.53811023622048,&quot;width&quot;:165.96354330708655}"/>
</p:tagLst>
</file>

<file path=ppt/tags/tag24.xml><?xml version="1.0" encoding="utf-8"?>
<p:tagLst xmlns:p="http://schemas.openxmlformats.org/presentationml/2006/main">
  <p:tag name="KSO_WM_DIAGRAM_VIRTUALLY_FRAME" val="{&quot;height&quot;:74.98338582677165,&quot;left&quot;:270.76220472440946,&quot;top&quot;:67.53811023622048,&quot;width&quot;:165.96354330708655}"/>
</p:tagLst>
</file>

<file path=ppt/tags/tag25.xml><?xml version="1.0" encoding="utf-8"?>
<p:tagLst xmlns:p="http://schemas.openxmlformats.org/presentationml/2006/main">
  <p:tag name="KSO_WM_DIAGRAM_VIRTUALLY_FRAME" val="{&quot;height&quot;:317.2766141732283,&quot;left&quot;:30.12944881889764,&quot;top&quot;:113.17338582677164,&quot;width&quot;:837.3705511811024}"/>
</p:tagLst>
</file>

<file path=ppt/tags/tag26.xml><?xml version="1.0" encoding="utf-8"?>
<p:tagLst xmlns:p="http://schemas.openxmlformats.org/presentationml/2006/main">
  <p:tag name="KSO_WM_DIAGRAM_VIRTUALLY_FRAME" val="{&quot;height&quot;:317.2766141732283,&quot;left&quot;:30.12944881889764,&quot;top&quot;:113.17338582677164,&quot;width&quot;:837.3705511811024}"/>
</p:tagLst>
</file>

<file path=ppt/tags/tag27.xml><?xml version="1.0" encoding="utf-8"?>
<p:tagLst xmlns:p="http://schemas.openxmlformats.org/presentationml/2006/main">
  <p:tag name="KSO_WM_DIAGRAM_VIRTUALLY_FRAME" val="{&quot;height&quot;:317.2766141732283,&quot;left&quot;:30.12944881889764,&quot;top&quot;:113.17338582677164,&quot;width&quot;:837.3705511811024}"/>
</p:tagLst>
</file>

<file path=ppt/tags/tag28.xml><?xml version="1.0" encoding="utf-8"?>
<p:tagLst xmlns:p="http://schemas.openxmlformats.org/presentationml/2006/main">
  <p:tag name="KSO_WM_DIAGRAM_VIRTUALLY_FRAME" val="{&quot;height&quot;:317.2766141732283,&quot;left&quot;:30.12944881889764,&quot;top&quot;:113.17338582677164,&quot;width&quot;:829.6705511811024}"/>
</p:tagLst>
</file>

<file path=ppt/tags/tag29.xml><?xml version="1.0" encoding="utf-8"?>
<p:tagLst xmlns:p="http://schemas.openxmlformats.org/presentationml/2006/main">
  <p:tag name="KSO_WM_DIAGRAM_VIRTUALLY_FRAME" val="{&quot;height&quot;:317.2766141732283,&quot;left&quot;:30.12944881889764,&quot;top&quot;:113.17338582677164,&quot;width&quot;:837.3705511811024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317.2766141732283,&quot;left&quot;:30.12944881889764,&quot;top&quot;:113.17338582677164,&quot;width&quot;:837.3705511811024}"/>
</p:tagLst>
</file>

<file path=ppt/tags/tag31.xml><?xml version="1.0" encoding="utf-8"?>
<p:tagLst xmlns:p="http://schemas.openxmlformats.org/presentationml/2006/main">
  <p:tag name="KSO_WM_DIAGRAM_VIRTUALLY_FRAME" val="{&quot;height&quot;:317.2766141732283,&quot;left&quot;:30.12944881889764,&quot;top&quot;:113.17338582677164,&quot;width&quot;:837.3705511811024}"/>
</p:tagLst>
</file>

<file path=ppt/tags/tag32.xml><?xml version="1.0" encoding="utf-8"?>
<p:tagLst xmlns:p="http://schemas.openxmlformats.org/presentationml/2006/main">
  <p:tag name="KSO_WM_DIAGRAM_VIRTUALLY_FRAME" val="{&quot;height&quot;:317.2766141732283,&quot;left&quot;:30.12944881889764,&quot;top&quot;:113.17338582677164,&quot;width&quot;:829.6705511811024}"/>
</p:tagLst>
</file>

<file path=ppt/tags/tag33.xml><?xml version="1.0" encoding="utf-8"?>
<p:tagLst xmlns:p="http://schemas.openxmlformats.org/presentationml/2006/main">
  <p:tag name="KSO_WM_DIAGRAM_VIRTUALLY_FRAME" val="{&quot;height&quot;:317.2766141732283,&quot;left&quot;:30.12944881889764,&quot;top&quot;:113.17338582677164,&quot;width&quot;:837.3705511811024}"/>
</p:tagLst>
</file>

<file path=ppt/tags/tag34.xml><?xml version="1.0" encoding="utf-8"?>
<p:tagLst xmlns:p="http://schemas.openxmlformats.org/presentationml/2006/main">
  <p:tag name="KSO_WM_DIAGRAM_VIRTUALLY_FRAME" val="{&quot;height&quot;:317.2766141732283,&quot;left&quot;:30.12944881889764,&quot;top&quot;:113.17338582677164,&quot;width&quot;:837.3705511811024}"/>
</p:tagLst>
</file>

<file path=ppt/tags/tag35.xml><?xml version="1.0" encoding="utf-8"?>
<p:tagLst xmlns:p="http://schemas.openxmlformats.org/presentationml/2006/main">
  <p:tag name="KSO_WM_DIAGRAM_VIRTUALLY_FRAME" val="{&quot;height&quot;:317.2766141732283,&quot;left&quot;:30.12944881889764,&quot;top&quot;:113.17338582677164,&quot;width&quot;:837.3705511811024}"/>
</p:tagLst>
</file>

<file path=ppt/tags/tag36.xml><?xml version="1.0" encoding="utf-8"?>
<p:tagLst xmlns:p="http://schemas.openxmlformats.org/presentationml/2006/main">
  <p:tag name="KSO_WM_DIAGRAM_VIRTUALLY_FRAME" val="{&quot;height&quot;:317.2766141732283,&quot;left&quot;:30.12944881889764,&quot;top&quot;:113.17338582677164,&quot;width&quot;:829.6705511811024}"/>
</p:tagLst>
</file>

<file path=ppt/tags/tag37.xml><?xml version="1.0" encoding="utf-8"?>
<p:tagLst xmlns:p="http://schemas.openxmlformats.org/presentationml/2006/main">
  <p:tag name="KSO_WM_DIAGRAM_VIRTUALLY_FRAME" val="{&quot;height&quot;:317.2766141732283,&quot;left&quot;:30.12944881889764,&quot;top&quot;:113.17338582677164,&quot;width&quot;:837.3705511811024}"/>
</p:tagLst>
</file>

<file path=ppt/tags/tag38.xml><?xml version="1.0" encoding="utf-8"?>
<p:tagLst xmlns:p="http://schemas.openxmlformats.org/presentationml/2006/main">
  <p:tag name="KSO_WM_DIAGRAM_VIRTUALLY_FRAME" val="{&quot;height&quot;:317.2766141732283,&quot;left&quot;:30.12944881889764,&quot;top&quot;:113.17338582677164,&quot;width&quot;:837.3705511811024}"/>
</p:tagLst>
</file>

<file path=ppt/tags/tag39.xml><?xml version="1.0" encoding="utf-8"?>
<p:tagLst xmlns:p="http://schemas.openxmlformats.org/presentationml/2006/main">
  <p:tag name="KSO_WM_DIAGRAM_VIRTUALLY_FRAME" val="{&quot;height&quot;:317.2766141732283,&quot;left&quot;:30.12944881889764,&quot;top&quot;:113.17338582677164,&quot;width&quot;:837.3705511811024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317.2766141732283,&quot;left&quot;:30.12944881889764,&quot;top&quot;:113.17338582677164,&quot;width&quot;:837.3705511811024}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COMMONDATA" val="eyJoZGlkIjoiNzU5Yjk2N2E3OGI3NzY2MzI5NzU3YzQxOTM1OGIwMGMifQ=="/>
  <p:tag name="commondata" val="eyJoZGlkIjoiOGQwOWE3MjAwYTM5YTk5Nzc3NmMxOTQ2MGQyYjdmZDQifQ==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738</Words>
  <Application>WPS 演示</Application>
  <PresentationFormat>宽屏</PresentationFormat>
  <Paragraphs>100</Paragraphs>
  <Slides>9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Calibri</vt:lpstr>
      <vt:lpstr>Watford DB</vt:lpstr>
      <vt:lpstr>造字工房劲黑（非商用）常规体</vt:lpstr>
      <vt:lpstr>Agency FB</vt:lpstr>
      <vt:lpstr>黑体</vt:lpstr>
      <vt:lpstr>Aharoni</vt:lpstr>
      <vt:lpstr>Segoe Print</vt:lpstr>
      <vt:lpstr>Arial Unicode MS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Xiaochen Zhang</dc:creator>
  <cp:lastModifiedBy>@</cp:lastModifiedBy>
  <cp:revision>49</cp:revision>
  <dcterms:created xsi:type="dcterms:W3CDTF">2025-01-17T07:27:00Z</dcterms:created>
  <dcterms:modified xsi:type="dcterms:W3CDTF">2025-01-17T09:15:21Z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68E64B00746E4C96B3DC4B1576BB0CD7_13</vt:lpwstr>
  </property>
  <property fmtid="{D5CDD505-2E9C-101B-9397-08002B2CF9AE}" pid="3" name="KSOProductBuildVer">
    <vt:lpwstr>2052-12.1.0.19770</vt:lpwstr>
  </property>
</Properties>
</file>