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70" r:id="rId5"/>
    <p:sldId id="258" r:id="rId6"/>
    <p:sldId id="259" r:id="rId7"/>
    <p:sldId id="260" r:id="rId8"/>
    <p:sldId id="261" r:id="rId9"/>
    <p:sldId id="262" r:id="rId10"/>
    <p:sldId id="263" r:id="rId11"/>
    <p:sldId id="264" r:id="rId12"/>
    <p:sldId id="265" r:id="rId13"/>
    <p:sldId id="266" r:id="rId14"/>
    <p:sldId id="267" r:id="rId15"/>
    <p:sldId id="268" r:id="rId16"/>
    <p:sldId id="269" r:id="rId17"/>
    <p:sldId id="256"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png"/><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image" Target="../media/image2.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png"/><Relationship Id="rId10" Type="http://schemas.openxmlformats.org/officeDocument/2006/relationships/notesSlide" Target="../notesSlides/notesSlide1.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3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C:\Users\Administrator\Desktop\QQ截图20160516104337.pn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952" y="-27383"/>
            <a:ext cx="12190413" cy="6885383"/>
          </a:xfrm>
          <a:prstGeom prst="rect">
            <a:avLst/>
          </a:prstGeom>
          <a:noFill/>
          <a:extLst>
            <a:ext uri="{909E8E84-426E-40DD-AFC4-6F175D3DCCD1}">
              <a14:hiddenFill xmlns:a14="http://schemas.microsoft.com/office/drawing/2010/main">
                <a:solidFill>
                  <a:srgbClr val="FFFFFF"/>
                </a:solidFill>
              </a14:hiddenFill>
            </a:ext>
          </a:extLst>
        </p:spPr>
      </p:pic>
      <p:pic>
        <p:nvPicPr>
          <p:cNvPr id="5" name="063_商务总结计划励志">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16609" y="116632"/>
            <a:ext cx="609600" cy="609600"/>
          </a:xfrm>
          <a:prstGeom prst="rect">
            <a:avLst/>
          </a:prstGeom>
        </p:spPr>
      </p:pic>
      <p:sp>
        <p:nvSpPr>
          <p:cNvPr id="30" name="TextBox 29"/>
          <p:cNvSpPr txBox="1"/>
          <p:nvPr>
            <p:custDataLst>
              <p:tags r:id="rId6"/>
            </p:custDataLst>
          </p:nvPr>
        </p:nvSpPr>
        <p:spPr>
          <a:xfrm>
            <a:off x="-317" y="1988820"/>
            <a:ext cx="12231370" cy="1599565"/>
          </a:xfrm>
          <a:prstGeom prst="rect">
            <a:avLst/>
          </a:prstGeom>
          <a:noFill/>
        </p:spPr>
        <p:txBody>
          <a:bodyPr wrap="square" rtlCol="0">
            <a:spAutoFit/>
          </a:bodyPr>
          <a:lstStyle/>
          <a:p>
            <a:pPr algn="ctr"/>
            <a:r>
              <a:rPr lang="zh-CN" altLang="en-US" sz="4400" b="1" spc="300" dirty="0">
                <a:gradFill>
                  <a:gsLst>
                    <a:gs pos="0">
                      <a:srgbClr val="326698"/>
                    </a:gs>
                    <a:gs pos="100000">
                      <a:srgbClr val="66CDCC"/>
                    </a:gs>
                  </a:gsLst>
                  <a:lin ang="7200000" scaled="0"/>
                </a:gradFill>
                <a:latin typeface="AvantGarde Md BT" pitchFamily="34" charset="0"/>
                <a:ea typeface="微软雅黑" panose="020B0503020204020204" charset="-122"/>
              </a:rPr>
              <a:t>广东省健康科普促进会临床免疫分会</a:t>
            </a:r>
            <a:endParaRPr lang="zh-CN" altLang="en-US" sz="5400" b="1" spc="300" dirty="0">
              <a:gradFill>
                <a:gsLst>
                  <a:gs pos="0">
                    <a:srgbClr val="326698"/>
                  </a:gs>
                  <a:gs pos="100000">
                    <a:srgbClr val="66CDCC"/>
                  </a:gs>
                </a:gsLst>
                <a:lin ang="7200000" scaled="0"/>
              </a:gradFill>
              <a:latin typeface="AvantGarde Md BT" pitchFamily="34" charset="0"/>
              <a:ea typeface="微软雅黑" panose="020B0503020204020204" charset="-122"/>
            </a:endParaRPr>
          </a:p>
          <a:p>
            <a:pPr algn="ctr"/>
            <a:r>
              <a:rPr lang="en-US" altLang="zh-CN" sz="5400" b="1" spc="300" dirty="0" smtClean="0">
                <a:gradFill>
                  <a:gsLst>
                    <a:gs pos="0">
                      <a:srgbClr val="326698"/>
                    </a:gs>
                    <a:gs pos="100000">
                      <a:srgbClr val="66CDCC"/>
                    </a:gs>
                  </a:gsLst>
                  <a:lin ang="7200000" scaled="0"/>
                </a:gradFill>
                <a:latin typeface="AvantGarde Md BT" pitchFamily="34" charset="0"/>
                <a:ea typeface="微软雅黑" panose="020B0503020204020204" charset="-122"/>
              </a:rPr>
              <a:t>2024</a:t>
            </a:r>
            <a:r>
              <a:rPr lang="zh-CN" altLang="en-US" sz="5400" b="1" spc="300" dirty="0" smtClean="0">
                <a:gradFill>
                  <a:gsLst>
                    <a:gs pos="0">
                      <a:srgbClr val="326698"/>
                    </a:gs>
                    <a:gs pos="100000">
                      <a:srgbClr val="66CDCC"/>
                    </a:gs>
                  </a:gsLst>
                  <a:lin ang="7200000" scaled="0"/>
                </a:gradFill>
                <a:latin typeface="AvantGarde Md BT" pitchFamily="34" charset="0"/>
                <a:ea typeface="微软雅黑" panose="020B0503020204020204" charset="-122"/>
              </a:rPr>
              <a:t>工作总结</a:t>
            </a:r>
            <a:endParaRPr lang="en-US" altLang="zh-CN" sz="5400" b="1" spc="300" dirty="0" smtClean="0">
              <a:gradFill>
                <a:gsLst>
                  <a:gs pos="0">
                    <a:srgbClr val="326698"/>
                  </a:gs>
                  <a:gs pos="100000">
                    <a:srgbClr val="66CDCC"/>
                  </a:gs>
                </a:gsLst>
                <a:lin ang="7200000" scaled="0"/>
              </a:gradFill>
              <a:latin typeface="AvantGarde Md BT" pitchFamily="34" charset="0"/>
              <a:ea typeface="微软雅黑" panose="020B0503020204020204" charset="-122"/>
            </a:endParaRPr>
          </a:p>
        </p:txBody>
      </p:sp>
      <p:sp>
        <p:nvSpPr>
          <p:cNvPr id="50" name="Rounded Rectangle 29"/>
          <p:cNvSpPr/>
          <p:nvPr>
            <p:custDataLst>
              <p:tags r:id="rId7"/>
            </p:custDataLst>
          </p:nvPr>
        </p:nvSpPr>
        <p:spPr>
          <a:xfrm>
            <a:off x="5088255" y="4076700"/>
            <a:ext cx="1695450" cy="412115"/>
          </a:xfrm>
          <a:prstGeom prst="round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微软雅黑" panose="020B0503020204020204" charset="-122"/>
                <a:ea typeface="微软雅黑" panose="020B0503020204020204" charset="-122"/>
              </a:rPr>
              <a:t>2025-1-18</a:t>
            </a:r>
            <a:endParaRPr lang="en-US" dirty="0">
              <a:solidFill>
                <a:schemeClr val="bg1"/>
              </a:solidFill>
              <a:latin typeface="微软雅黑" panose="020B0503020204020204" charset="-122"/>
              <a:ea typeface="微软雅黑" panose="020B0503020204020204" charset="-122"/>
            </a:endParaRPr>
          </a:p>
        </p:txBody>
      </p:sp>
      <p:pic>
        <p:nvPicPr>
          <p:cNvPr id="2" name="图片 1" descr="广东省健康科普促进会logo标准制图-20220824-LSQ_01"/>
          <p:cNvPicPr>
            <a:picLocks noChangeAspect="1"/>
          </p:cNvPicPr>
          <p:nvPr/>
        </p:nvPicPr>
        <p:blipFill>
          <a:blip r:embed="rId8"/>
          <a:stretch>
            <a:fillRect/>
          </a:stretch>
        </p:blipFill>
        <p:spPr>
          <a:xfrm>
            <a:off x="5447983" y="116840"/>
            <a:ext cx="1266825" cy="1266825"/>
          </a:xfrm>
          <a:prstGeom prst="rect">
            <a:avLst/>
          </a:prstGeom>
        </p:spPr>
      </p:pic>
      <p:sp>
        <p:nvSpPr>
          <p:cNvPr id="233" name="直角三角形 64"/>
          <p:cNvSpPr>
            <a:spLocks noChangeArrowheads="1"/>
          </p:cNvSpPr>
          <p:nvPr/>
        </p:nvSpPr>
        <p:spPr bwMode="auto">
          <a:xfrm flipH="1">
            <a:off x="953" y="5522913"/>
            <a:ext cx="12192000" cy="1335087"/>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6" name="直角三角形 199"/>
          <p:cNvSpPr>
            <a:spLocks noChangeArrowheads="1"/>
          </p:cNvSpPr>
          <p:nvPr/>
        </p:nvSpPr>
        <p:spPr bwMode="auto">
          <a:xfrm>
            <a:off x="953" y="5535930"/>
            <a:ext cx="12230100" cy="1334770"/>
          </a:xfrm>
          <a:prstGeom prst="rtTriangle">
            <a:avLst/>
          </a:prstGeom>
          <a:gradFill rotWithShape="1">
            <a:gsLst>
              <a:gs pos="0">
                <a:srgbClr val="326698"/>
              </a:gs>
              <a:gs pos="100000">
                <a:srgbClr val="66CDCC"/>
              </a:gs>
            </a:gsLst>
            <a:lin ang="8100000" scaled="1"/>
          </a:gra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Tree>
  </p:cSld>
  <p:clrMapOvr>
    <a:masterClrMapping/>
  </p:clrMapOvr>
  <p:transition spd="slow"/>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5"/>
                </p:tgtEl>
              </p:cMediaNode>
            </p:audio>
          </p:childTnLst>
        </p:cTn>
      </p:par>
    </p:tnLst>
    <p:bldLst>
      <p:bldP spid="30" grpId="0"/>
      <p:bldP spid="23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3340" y="684530"/>
            <a:ext cx="5080000" cy="635000"/>
          </a:xfrm>
          <a:prstGeom prst="rect">
            <a:avLst/>
          </a:prstGeom>
        </p:spPr>
        <p:txBody>
          <a:bodyPr/>
          <a:p>
            <a:endParaRPr sz="1600"/>
          </a:p>
        </p:txBody>
      </p:sp>
      <p:pic>
        <p:nvPicPr>
          <p:cNvPr id="3" name="图片 2"/>
          <p:cNvPicPr/>
          <p:nvPr/>
        </p:nvPicPr>
        <p:blipFill>
          <a:blip r:embed="rId1"/>
          <a:stretch>
            <a:fillRect/>
          </a:stretch>
        </p:blipFill>
        <p:spPr>
          <a:xfrm>
            <a:off x="53340" y="1319530"/>
            <a:ext cx="11087100" cy="4686300"/>
          </a:xfrm>
          <a:prstGeom prst="rect">
            <a:avLst/>
          </a:prstGeom>
        </p:spPr>
      </p:pic>
      <p:sp>
        <p:nvSpPr>
          <p:cNvPr id="4" name="文本框 3"/>
          <p:cNvSpPr txBox="1"/>
          <p:nvPr/>
        </p:nvSpPr>
        <p:spPr>
          <a:xfrm>
            <a:off x="53340" y="6005830"/>
            <a:ext cx="5080000" cy="635000"/>
          </a:xfrm>
          <a:prstGeom prst="rect">
            <a:avLst/>
          </a:prstGeom>
        </p:spPr>
        <p:txBody>
          <a:bodyPr/>
          <a:p>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8280" y="116205"/>
            <a:ext cx="7736205" cy="645160"/>
          </a:xfrm>
          <a:prstGeom prst="rect">
            <a:avLst/>
          </a:prstGeom>
        </p:spPr>
        <p:txBody>
          <a:bodyPr wrap="square">
            <a:spAutoFit/>
          </a:bodyPr>
          <a:p>
            <a:pPr marL="0" indent="267970" algn="just" defTabSz="266700">
              <a:lnSpc>
                <a:spcPct val="150000"/>
              </a:lnSpc>
              <a:spcBef>
                <a:spcPct val="0"/>
              </a:spcBef>
              <a:spcAft>
                <a:spcPct val="0"/>
              </a:spcAft>
            </a:pPr>
            <a:r>
              <a:rPr lang="zh-CN" altLang="en-US" sz="2400" b="1">
                <a:latin typeface="宋体" panose="02010600030101010101" pitchFamily="2" charset="-122"/>
                <a:ea typeface="宋体" panose="02010600030101010101" pitchFamily="2" charset="-122"/>
              </a:rPr>
              <a:t>积极进行科普宣传，参加科普竞赛</a:t>
            </a:r>
            <a:endParaRPr lang="zh-CN" altLang="en-US" sz="2400" b="1">
              <a:latin typeface="宋体" panose="02010600030101010101" pitchFamily="2" charset="-122"/>
              <a:ea typeface="宋体" panose="02010600030101010101" pitchFamily="2" charset="-122"/>
            </a:endParaRPr>
          </a:p>
        </p:txBody>
      </p:sp>
      <p:sp>
        <p:nvSpPr>
          <p:cNvPr id="3" name="文本框 2"/>
          <p:cNvSpPr txBox="1"/>
          <p:nvPr/>
        </p:nvSpPr>
        <p:spPr>
          <a:xfrm>
            <a:off x="262255" y="693420"/>
            <a:ext cx="11866880" cy="2399665"/>
          </a:xfrm>
          <a:prstGeom prst="rect">
            <a:avLst/>
          </a:prstGeom>
        </p:spPr>
        <p:txBody>
          <a:bodyPr wrap="square">
            <a:spAutoFit/>
          </a:bodyPr>
          <a:p>
            <a:pPr marL="266700" indent="0" algn="just" defTabSz="266700">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临床免疫分会组织会员积极进行科普宣传，参加国家和广东省各类科普竞赛。李璐老师参加我校科普比赛，题目“流感疫苗</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为什么每年都要接种？”获得学院二等奖。赵珊老师科普内容“唾液溶菌酶”获得三等奖。</a:t>
            </a:r>
            <a:endParaRPr lang="zh-CN" altLang="en-US" sz="2000">
              <a:latin typeface="宋体" panose="02010600030101010101" pitchFamily="2" charset="-122"/>
              <a:ea typeface="宋体" panose="02010600030101010101" pitchFamily="2" charset="-122"/>
            </a:endParaRPr>
          </a:p>
          <a:p>
            <a:pPr marL="266700" indent="0" algn="just" defTabSz="266700">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贾磊副主委</a:t>
            </a:r>
            <a:r>
              <a:rPr lang="en-US" altLang="zh-CN" sz="2000">
                <a:latin typeface="宋体" panose="02010600030101010101" pitchFamily="2" charset="-122"/>
                <a:ea typeface="宋体" panose="02010600030101010101" pitchFamily="2" charset="-122"/>
              </a:rPr>
              <a:t>4</a:t>
            </a:r>
            <a:r>
              <a:rPr lang="zh-CN" altLang="en-US" sz="2000">
                <a:latin typeface="宋体" panose="02010600030101010101" pitchFamily="2" charset="-122"/>
                <a:ea typeface="宋体" panose="02010600030101010101" pitchFamily="2" charset="-122"/>
              </a:rPr>
              <a:t>月</a:t>
            </a:r>
            <a:r>
              <a:rPr lang="en-US" altLang="zh-CN" sz="2000">
                <a:latin typeface="宋体" panose="02010600030101010101" pitchFamily="2" charset="-122"/>
                <a:ea typeface="宋体" panose="02010600030101010101" pitchFamily="2" charset="-122"/>
              </a:rPr>
              <a:t>18</a:t>
            </a:r>
            <a:r>
              <a:rPr lang="zh-CN" altLang="en-US" sz="2000">
                <a:latin typeface="宋体" panose="02010600030101010101" pitchFamily="2" charset="-122"/>
                <a:ea typeface="宋体" panose="02010600030101010101" pitchFamily="2" charset="-122"/>
              </a:rPr>
              <a:t>日，在广东省中西医结合医院进行“脓毒血症中免疫功能评估的思考”报道；</a:t>
            </a:r>
            <a:r>
              <a:rPr lang="en-US" altLang="zh-CN" sz="2000">
                <a:latin typeface="宋体" panose="02010600030101010101" pitchFamily="2" charset="-122"/>
                <a:ea typeface="宋体" panose="02010600030101010101" pitchFamily="2" charset="-122"/>
              </a:rPr>
              <a:t>12</a:t>
            </a:r>
            <a:r>
              <a:rPr lang="zh-CN" altLang="en-US" sz="2000">
                <a:latin typeface="宋体" panose="02010600030101010101" pitchFamily="2" charset="-122"/>
                <a:ea typeface="宋体" panose="02010600030101010101" pitchFamily="2" charset="-122"/>
              </a:rPr>
              <a:t>月</a:t>
            </a:r>
            <a:r>
              <a:rPr lang="en-US" altLang="zh-CN" sz="2000">
                <a:latin typeface="宋体" panose="02010600030101010101" pitchFamily="2" charset="-122"/>
                <a:ea typeface="宋体" panose="02010600030101010101" pitchFamily="2" charset="-122"/>
              </a:rPr>
              <a:t>6</a:t>
            </a:r>
            <a:r>
              <a:rPr lang="zh-CN" altLang="en-US" sz="2000">
                <a:latin typeface="宋体" panose="02010600030101010101" pitchFamily="2" charset="-122"/>
                <a:ea typeface="宋体" panose="02010600030101010101" pitchFamily="2" charset="-122"/>
              </a:rPr>
              <a:t>日在广东省工业大学进行结核病防治的宣传。</a:t>
            </a:r>
            <a:endParaRPr lang="zh-CN" altLang="en-US" sz="2000">
              <a:latin typeface="宋体" panose="02010600030101010101" pitchFamily="2" charset="-122"/>
              <a:ea typeface="宋体" panose="02010600030101010101" pitchFamily="2" charset="-122"/>
            </a:endParaRPr>
          </a:p>
        </p:txBody>
      </p:sp>
      <p:pic>
        <p:nvPicPr>
          <p:cNvPr id="4" name="图片 3" descr="_20241206贾磊 广东工业大学校园结核免疫讲座1"/>
          <p:cNvPicPr>
            <a:picLocks noChangeAspect="1"/>
          </p:cNvPicPr>
          <p:nvPr/>
        </p:nvPicPr>
        <p:blipFill>
          <a:blip r:embed="rId1"/>
          <a:srcRect t="44667"/>
          <a:stretch>
            <a:fillRect/>
          </a:stretch>
        </p:blipFill>
        <p:spPr>
          <a:xfrm>
            <a:off x="208280" y="3142615"/>
            <a:ext cx="7399655" cy="3071495"/>
          </a:xfrm>
          <a:prstGeom prst="rect">
            <a:avLst/>
          </a:prstGeom>
        </p:spPr>
      </p:pic>
      <p:pic>
        <p:nvPicPr>
          <p:cNvPr id="5" name="图片 4" descr="_20241206贾磊 广东工业大学校园结核免疫讲座2"/>
          <p:cNvPicPr>
            <a:picLocks noChangeAspect="1"/>
          </p:cNvPicPr>
          <p:nvPr/>
        </p:nvPicPr>
        <p:blipFill>
          <a:blip r:embed="rId2"/>
          <a:stretch>
            <a:fillRect/>
          </a:stretch>
        </p:blipFill>
        <p:spPr>
          <a:xfrm>
            <a:off x="7336155" y="2795270"/>
            <a:ext cx="4629785" cy="38665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96570" y="673735"/>
            <a:ext cx="11308080" cy="3876675"/>
          </a:xfrm>
          <a:prstGeom prst="rect">
            <a:avLst/>
          </a:prstGeom>
          <a:noFill/>
        </p:spPr>
        <p:txBody>
          <a:bodyPr wrap="square" rtlCol="0">
            <a:spAutoFit/>
          </a:bodyPr>
          <a:p>
            <a:pPr>
              <a:lnSpc>
                <a:spcPct val="150000"/>
              </a:lnSpc>
            </a:pPr>
            <a:r>
              <a:rPr lang="zh-CN" altLang="en-US" sz="2400" b="1">
                <a:latin typeface="宋体" panose="02010600030101010101" pitchFamily="2" charset="-122"/>
                <a:ea typeface="宋体" panose="02010600030101010101" pitchFamily="2" charset="-122"/>
                <a:cs typeface="宋体" panose="02010600030101010101" pitchFamily="2" charset="-122"/>
              </a:rPr>
              <a:t>朱郇悯</a:t>
            </a:r>
            <a:r>
              <a:rPr lang="zh-CN" altLang="en-US" sz="2000">
                <a:latin typeface="宋体" panose="02010600030101010101" pitchFamily="2" charset="-122"/>
                <a:ea typeface="宋体" panose="02010600030101010101" pitchFamily="2" charset="-122"/>
                <a:cs typeface="宋体" panose="02010600030101010101" pitchFamily="2" charset="-122"/>
              </a:rPr>
              <a:t>老师带领学生参加多项科普作品比赛，累计获奖</a:t>
            </a:r>
            <a:r>
              <a:rPr lang="en-US" altLang="zh-CN" sz="2000">
                <a:latin typeface="宋体" panose="02010600030101010101" pitchFamily="2" charset="-122"/>
                <a:ea typeface="宋体" panose="02010600030101010101" pitchFamily="2" charset="-122"/>
                <a:cs typeface="宋体" panose="02010600030101010101" pitchFamily="2" charset="-122"/>
              </a:rPr>
              <a:t>30</a:t>
            </a:r>
            <a:r>
              <a:rPr lang="zh-CN" altLang="en-US" sz="2000">
                <a:latin typeface="宋体" panose="02010600030101010101" pitchFamily="2" charset="-122"/>
                <a:ea typeface="宋体" panose="02010600030101010101" pitchFamily="2" charset="-122"/>
                <a:cs typeface="宋体" panose="02010600030101010101" pitchFamily="2" charset="-122"/>
              </a:rPr>
              <a:t>余项。</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000">
                <a:latin typeface="宋体" panose="02010600030101010101" pitchFamily="2" charset="-122"/>
                <a:ea typeface="宋体" panose="02010600030101010101" pitchFamily="2" charset="-122"/>
                <a:cs typeface="宋体" panose="02010600030101010101" pitchFamily="2" charset="-122"/>
              </a:rPr>
              <a:t>包括：</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广东省科普大赛</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三等奖</a:t>
            </a:r>
            <a:r>
              <a:rPr lang="en-US" altLang="zh-CN" sz="2000">
                <a:latin typeface="宋体" panose="02010600030101010101" pitchFamily="2" charset="-122"/>
                <a:ea typeface="宋体" panose="02010600030101010101" pitchFamily="2" charset="-122"/>
                <a:cs typeface="宋体" panose="02010600030101010101" pitchFamily="2" charset="-122"/>
              </a:rPr>
              <a:t>1</a:t>
            </a:r>
            <a:r>
              <a:rPr lang="zh-CN" altLang="en-US" sz="2000">
                <a:latin typeface="宋体" panose="02010600030101010101" pitchFamily="2" charset="-122"/>
                <a:ea typeface="宋体" panose="02010600030101010101" pitchFamily="2" charset="-122"/>
                <a:cs typeface="宋体" panose="02010600030101010101" pitchFamily="2" charset="-122"/>
              </a:rPr>
              <a:t>项、优秀等奖</a:t>
            </a:r>
            <a:r>
              <a:rPr lang="en-US" altLang="zh-CN" sz="2000">
                <a:latin typeface="宋体" panose="02010600030101010101" pitchFamily="2" charset="-122"/>
                <a:ea typeface="宋体" panose="02010600030101010101" pitchFamily="2" charset="-122"/>
                <a:cs typeface="宋体" panose="02010600030101010101" pitchFamily="2" charset="-122"/>
              </a:rPr>
              <a:t>2</a:t>
            </a:r>
            <a:r>
              <a:rPr lang="zh-CN" altLang="en-US" sz="2000">
                <a:latin typeface="宋体" panose="02010600030101010101" pitchFamily="2" charset="-122"/>
                <a:ea typeface="宋体" panose="02010600030101010101" pitchFamily="2" charset="-122"/>
                <a:cs typeface="宋体" panose="02010600030101010101" pitchFamily="2" charset="-122"/>
              </a:rPr>
              <a:t>项；</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卫生健康系统第七届</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健康杯</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科普能力大赛</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二等奖</a:t>
            </a:r>
            <a:r>
              <a:rPr lang="en-US" altLang="zh-CN" sz="2000">
                <a:latin typeface="宋体" panose="02010600030101010101" pitchFamily="2" charset="-122"/>
                <a:ea typeface="宋体" panose="02010600030101010101" pitchFamily="2" charset="-122"/>
                <a:cs typeface="宋体" panose="02010600030101010101" pitchFamily="2" charset="-122"/>
              </a:rPr>
              <a:t>1</a:t>
            </a:r>
            <a:r>
              <a:rPr lang="zh-CN" altLang="en-US" sz="2000">
                <a:latin typeface="宋体" panose="02010600030101010101" pitchFamily="2" charset="-122"/>
                <a:ea typeface="宋体" panose="02010600030101010101" pitchFamily="2" charset="-122"/>
                <a:cs typeface="宋体" panose="02010600030101010101" pitchFamily="2" charset="-122"/>
              </a:rPr>
              <a:t>项、优秀等奖</a:t>
            </a:r>
            <a:r>
              <a:rPr lang="en-US" altLang="zh-CN" sz="2000">
                <a:latin typeface="宋体" panose="02010600030101010101" pitchFamily="2" charset="-122"/>
                <a:ea typeface="宋体" panose="02010600030101010101" pitchFamily="2" charset="-122"/>
                <a:cs typeface="宋体" panose="02010600030101010101" pitchFamily="2" charset="-122"/>
              </a:rPr>
              <a:t>3</a:t>
            </a:r>
            <a:r>
              <a:rPr lang="zh-CN" altLang="en-US" sz="2000">
                <a:latin typeface="宋体" panose="02010600030101010101" pitchFamily="2" charset="-122"/>
                <a:ea typeface="宋体" panose="02010600030101010101" pitchFamily="2" charset="-122"/>
                <a:cs typeface="宋体" panose="02010600030101010101" pitchFamily="2" charset="-122"/>
              </a:rPr>
              <a:t>项；</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第五届南方健康科普大赛</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，三等奖</a:t>
            </a:r>
            <a:r>
              <a:rPr lang="en-US" altLang="zh-CN" sz="2000">
                <a:latin typeface="宋体" panose="02010600030101010101" pitchFamily="2" charset="-122"/>
                <a:ea typeface="宋体" panose="02010600030101010101" pitchFamily="2" charset="-122"/>
                <a:cs typeface="宋体" panose="02010600030101010101" pitchFamily="2" charset="-122"/>
              </a:rPr>
              <a:t>1</a:t>
            </a:r>
            <a:r>
              <a:rPr lang="zh-CN" altLang="en-US" sz="2000">
                <a:latin typeface="宋体" panose="02010600030101010101" pitchFamily="2" charset="-122"/>
                <a:ea typeface="宋体" panose="02010600030101010101" pitchFamily="2" charset="-122"/>
                <a:cs typeface="宋体" panose="02010600030101010101" pitchFamily="2" charset="-122"/>
              </a:rPr>
              <a:t>项；</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广东省结核病防治科普创意大赛</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三等奖</a:t>
            </a:r>
            <a:r>
              <a:rPr lang="en-US" altLang="zh-CN" sz="2000">
                <a:latin typeface="宋体" panose="02010600030101010101" pitchFamily="2" charset="-122"/>
                <a:ea typeface="宋体" panose="02010600030101010101" pitchFamily="2" charset="-122"/>
                <a:cs typeface="宋体" panose="02010600030101010101" pitchFamily="2" charset="-122"/>
              </a:rPr>
              <a:t>1</a:t>
            </a:r>
            <a:r>
              <a:rPr lang="zh-CN" altLang="en-US" sz="2000">
                <a:latin typeface="宋体" panose="02010600030101010101" pitchFamily="2" charset="-122"/>
                <a:ea typeface="宋体" panose="02010600030101010101" pitchFamily="2" charset="-122"/>
                <a:cs typeface="宋体" panose="02010600030101010101" pitchFamily="2" charset="-122"/>
              </a:rPr>
              <a:t>项、优秀奖</a:t>
            </a:r>
            <a:r>
              <a:rPr lang="en-US" altLang="zh-CN" sz="2000">
                <a:latin typeface="宋体" panose="02010600030101010101" pitchFamily="2" charset="-122"/>
                <a:ea typeface="宋体" panose="02010600030101010101" pitchFamily="2" charset="-122"/>
                <a:cs typeface="宋体" panose="02010600030101010101" pitchFamily="2" charset="-122"/>
              </a:rPr>
              <a:t>2</a:t>
            </a:r>
            <a:r>
              <a:rPr lang="zh-CN" altLang="en-US" sz="2000">
                <a:latin typeface="宋体" panose="02010600030101010101" pitchFamily="2" charset="-122"/>
                <a:ea typeface="宋体" panose="02010600030101010101" pitchFamily="2" charset="-122"/>
                <a:cs typeface="宋体" panose="02010600030101010101" pitchFamily="2" charset="-122"/>
              </a:rPr>
              <a:t>项；</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第十八届广东省科普作品创作大赛</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优秀奖</a:t>
            </a:r>
            <a:r>
              <a:rPr lang="en-US" altLang="zh-CN" sz="2000">
                <a:latin typeface="宋体" panose="02010600030101010101" pitchFamily="2" charset="-122"/>
                <a:ea typeface="宋体" panose="02010600030101010101" pitchFamily="2" charset="-122"/>
                <a:cs typeface="宋体" panose="02010600030101010101" pitchFamily="2" charset="-122"/>
              </a:rPr>
              <a:t>5</a:t>
            </a:r>
            <a:r>
              <a:rPr lang="zh-CN" altLang="en-US" sz="2000">
                <a:latin typeface="宋体" panose="02010600030101010101" pitchFamily="2" charset="-122"/>
                <a:ea typeface="宋体" panose="02010600030101010101" pitchFamily="2" charset="-122"/>
                <a:cs typeface="宋体" panose="02010600030101010101" pitchFamily="2" charset="-122"/>
              </a:rPr>
              <a:t>项；</a:t>
            </a:r>
            <a:endParaRPr lang="zh-CN" altLang="en-US" sz="200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latin typeface="宋体" panose="02010600030101010101" pitchFamily="2" charset="-122"/>
                <a:ea typeface="宋体" panose="02010600030101010101" pitchFamily="2" charset="-122"/>
                <a:cs typeface="宋体" panose="02010600030101010101" pitchFamily="2" charset="-122"/>
              </a:rPr>
              <a:t>“2024</a:t>
            </a:r>
            <a:r>
              <a:rPr lang="zh-CN" altLang="en-US" sz="2000">
                <a:latin typeface="宋体" panose="02010600030101010101" pitchFamily="2" charset="-122"/>
                <a:ea typeface="宋体" panose="02010600030101010101" pitchFamily="2" charset="-122"/>
                <a:cs typeface="宋体" panose="02010600030101010101" pitchFamily="2" charset="-122"/>
              </a:rPr>
              <a:t>大湾区健康科普大赛</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一等奖</a:t>
            </a:r>
            <a:r>
              <a:rPr lang="en-US" altLang="zh-CN" sz="2000">
                <a:latin typeface="宋体" panose="02010600030101010101" pitchFamily="2" charset="-122"/>
                <a:ea typeface="宋体" panose="02010600030101010101" pitchFamily="2" charset="-122"/>
                <a:cs typeface="宋体" panose="02010600030101010101" pitchFamily="2" charset="-122"/>
              </a:rPr>
              <a:t>2</a:t>
            </a:r>
            <a:r>
              <a:rPr lang="zh-CN" altLang="en-US" sz="2000">
                <a:latin typeface="宋体" panose="02010600030101010101" pitchFamily="2" charset="-122"/>
                <a:ea typeface="宋体" panose="02010600030101010101" pitchFamily="2" charset="-122"/>
                <a:cs typeface="宋体" panose="02010600030101010101" pitchFamily="2" charset="-122"/>
              </a:rPr>
              <a:t>项、二等奖</a:t>
            </a:r>
            <a:r>
              <a:rPr lang="en-US" altLang="zh-CN" sz="2000">
                <a:latin typeface="宋体" panose="02010600030101010101" pitchFamily="2" charset="-122"/>
                <a:ea typeface="宋体" panose="02010600030101010101" pitchFamily="2" charset="-122"/>
                <a:cs typeface="宋体" panose="02010600030101010101" pitchFamily="2" charset="-122"/>
              </a:rPr>
              <a:t>3</a:t>
            </a:r>
            <a:r>
              <a:rPr lang="zh-CN" altLang="en-US" sz="2000">
                <a:latin typeface="宋体" panose="02010600030101010101" pitchFamily="2" charset="-122"/>
                <a:ea typeface="宋体" panose="02010600030101010101" pitchFamily="2" charset="-122"/>
                <a:cs typeface="宋体" panose="02010600030101010101" pitchFamily="2" charset="-122"/>
              </a:rPr>
              <a:t>项、三等奖</a:t>
            </a:r>
            <a:r>
              <a:rPr lang="en-US" altLang="zh-CN" sz="2000">
                <a:latin typeface="宋体" panose="02010600030101010101" pitchFamily="2" charset="-122"/>
                <a:ea typeface="宋体" panose="02010600030101010101" pitchFamily="2" charset="-122"/>
                <a:cs typeface="宋体" panose="02010600030101010101" pitchFamily="2" charset="-122"/>
              </a:rPr>
              <a:t>7</a:t>
            </a:r>
            <a:r>
              <a:rPr lang="zh-CN" altLang="en-US" sz="2000">
                <a:latin typeface="宋体" panose="02010600030101010101" pitchFamily="2" charset="-122"/>
                <a:ea typeface="宋体" panose="02010600030101010101" pitchFamily="2" charset="-122"/>
                <a:cs typeface="宋体" panose="02010600030101010101" pitchFamily="2" charset="-122"/>
              </a:rPr>
              <a:t>项等。</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990" y="107633"/>
            <a:ext cx="5080000" cy="645160"/>
          </a:xfrm>
          <a:prstGeom prst="rect">
            <a:avLst/>
          </a:prstGeom>
        </p:spPr>
        <p:txBody>
          <a:bodyPr>
            <a:spAutoFit/>
          </a:bodyPr>
          <a:p>
            <a:pPr marL="0" indent="267970" algn="just" defTabSz="266700">
              <a:lnSpc>
                <a:spcPct val="150000"/>
              </a:lnSpc>
              <a:spcBef>
                <a:spcPct val="0"/>
              </a:spcBef>
              <a:spcAft>
                <a:spcPct val="0"/>
              </a:spcAft>
            </a:pPr>
            <a:r>
              <a:rPr lang="zh-CN" altLang="en-US" sz="2400" b="1">
                <a:latin typeface="宋体" panose="02010600030101010101" pitchFamily="2" charset="-122"/>
                <a:ea typeface="宋体" panose="02010600030101010101" pitchFamily="2" charset="-122"/>
              </a:rPr>
              <a:t>积极发展会员，扩大组织影响力</a:t>
            </a:r>
            <a:endParaRPr lang="zh-CN" altLang="en-US" sz="2400" b="1">
              <a:latin typeface="宋体" panose="02010600030101010101" pitchFamily="2" charset="-122"/>
              <a:ea typeface="宋体" panose="02010600030101010101" pitchFamily="2" charset="-122"/>
            </a:endParaRPr>
          </a:p>
        </p:txBody>
      </p:sp>
      <p:sp>
        <p:nvSpPr>
          <p:cNvPr id="3" name="文本框 2"/>
          <p:cNvSpPr txBox="1"/>
          <p:nvPr/>
        </p:nvSpPr>
        <p:spPr>
          <a:xfrm>
            <a:off x="473710" y="952500"/>
            <a:ext cx="10328275" cy="2811145"/>
          </a:xfrm>
          <a:prstGeom prst="rect">
            <a:avLst/>
          </a:prstGeom>
        </p:spPr>
        <p:txBody>
          <a:bodyPr wrap="square">
            <a:noAutofit/>
          </a:bodyPr>
          <a:p>
            <a:pPr marL="457200" lvl="1" indent="266700" algn="just" defTabSz="266700">
              <a:lnSpc>
                <a:spcPct val="150000"/>
              </a:lnSpc>
              <a:spcBef>
                <a:spcPct val="0"/>
              </a:spcBef>
              <a:spcAft>
                <a:spcPct val="0"/>
              </a:spcAft>
            </a:pPr>
            <a:r>
              <a:rPr lang="en-US" altLang="zh-CN" sz="2000">
                <a:latin typeface="宋体" panose="02010600030101010101" pitchFamily="2" charset="-122"/>
                <a:ea typeface="宋体" panose="02010600030101010101" pitchFamily="2" charset="-122"/>
              </a:rPr>
              <a:t>2023</a:t>
            </a:r>
            <a:r>
              <a:rPr lang="zh-CN" altLang="en-US" sz="2000">
                <a:latin typeface="宋体" panose="02010600030101010101" pitchFamily="2" charset="-122"/>
                <a:ea typeface="宋体" panose="02010600030101010101" pitchFamily="2" charset="-122"/>
              </a:rPr>
              <a:t>年本分会共发展会员</a:t>
            </a:r>
            <a:r>
              <a:rPr lang="en-US" altLang="zh-CN" sz="2000">
                <a:latin typeface="宋体" panose="02010600030101010101" pitchFamily="2" charset="-122"/>
                <a:ea typeface="宋体" panose="02010600030101010101" pitchFamily="2" charset="-122"/>
              </a:rPr>
              <a:t>84</a:t>
            </a:r>
            <a:r>
              <a:rPr lang="zh-CN" altLang="en-US" sz="2000">
                <a:latin typeface="宋体" panose="02010600030101010101" pitchFamily="2" charset="-122"/>
                <a:ea typeface="宋体" panose="02010600030101010101" pitchFamily="2" charset="-122"/>
              </a:rPr>
              <a:t>人，副主任委员</a:t>
            </a:r>
            <a:r>
              <a:rPr lang="en-US" altLang="zh-CN" sz="2000">
                <a:latin typeface="宋体" panose="02010600030101010101" pitchFamily="2" charset="-122"/>
                <a:ea typeface="宋体" panose="02010600030101010101" pitchFamily="2" charset="-122"/>
              </a:rPr>
              <a:t>6</a:t>
            </a:r>
            <a:r>
              <a:rPr lang="zh-CN" altLang="en-US" sz="2000">
                <a:latin typeface="宋体" panose="02010600030101010101" pitchFamily="2" charset="-122"/>
                <a:ea typeface="宋体" panose="02010600030101010101" pitchFamily="2" charset="-122"/>
              </a:rPr>
              <a:t>人，常委</a:t>
            </a:r>
            <a:r>
              <a:rPr lang="en-US" altLang="zh-CN" sz="2000">
                <a:latin typeface="宋体" panose="02010600030101010101" pitchFamily="2" charset="-122"/>
                <a:ea typeface="宋体" panose="02010600030101010101" pitchFamily="2" charset="-122"/>
              </a:rPr>
              <a:t>22</a:t>
            </a:r>
            <a:r>
              <a:rPr lang="zh-CN" altLang="en-US" sz="2000">
                <a:latin typeface="宋体" panose="02010600030101010101" pitchFamily="2" charset="-122"/>
                <a:ea typeface="宋体" panose="02010600030101010101" pitchFamily="2" charset="-122"/>
              </a:rPr>
              <a:t>人。</a:t>
            </a:r>
            <a:endParaRPr lang="zh-CN" altLang="en-US" sz="2000">
              <a:latin typeface="宋体" panose="02010600030101010101" pitchFamily="2" charset="-122"/>
              <a:ea typeface="宋体" panose="02010600030101010101" pitchFamily="2" charset="-122"/>
            </a:endParaRPr>
          </a:p>
          <a:p>
            <a:pPr marL="457200" lvl="1" indent="266700" algn="just" defTabSz="266700">
              <a:lnSpc>
                <a:spcPct val="150000"/>
              </a:lnSpc>
              <a:spcBef>
                <a:spcPct val="0"/>
              </a:spcBef>
              <a:spcAft>
                <a:spcPct val="0"/>
              </a:spcAft>
            </a:pPr>
            <a:r>
              <a:rPr lang="en-US" altLang="zh-CN" sz="2000">
                <a:latin typeface="宋体" panose="02010600030101010101" pitchFamily="2" charset="-122"/>
                <a:ea typeface="宋体" panose="02010600030101010101" pitchFamily="2" charset="-122"/>
              </a:rPr>
              <a:t>2024</a:t>
            </a:r>
            <a:r>
              <a:rPr lang="zh-CN" altLang="en-US" sz="2000">
                <a:latin typeface="宋体" panose="02010600030101010101" pitchFamily="2" charset="-122"/>
                <a:ea typeface="宋体" panose="02010600030101010101" pitchFamily="2" charset="-122"/>
              </a:rPr>
              <a:t>年会员人数已经发展到</a:t>
            </a:r>
            <a:r>
              <a:rPr lang="en-US" altLang="zh-CN" sz="2000">
                <a:latin typeface="宋体" panose="02010600030101010101" pitchFamily="2" charset="-122"/>
                <a:ea typeface="宋体" panose="02010600030101010101" pitchFamily="2" charset="-122"/>
              </a:rPr>
              <a:t>155</a:t>
            </a:r>
            <a:r>
              <a:rPr lang="zh-CN" altLang="en-US" sz="2000">
                <a:latin typeface="宋体" panose="02010600030101010101" pitchFamily="2" charset="-122"/>
                <a:ea typeface="宋体" panose="02010600030101010101" pitchFamily="2" charset="-122"/>
              </a:rPr>
              <a:t>名，将近翻倍。</a:t>
            </a:r>
            <a:endParaRPr lang="zh-CN" altLang="en-US" sz="2000">
              <a:latin typeface="宋体" panose="02010600030101010101" pitchFamily="2" charset="-122"/>
              <a:ea typeface="宋体" panose="02010600030101010101" pitchFamily="2" charset="-122"/>
            </a:endParaRPr>
          </a:p>
          <a:p>
            <a:pPr marL="457200" lvl="1" indent="266700" algn="just" defTabSz="266700">
              <a:lnSpc>
                <a:spcPct val="150000"/>
              </a:lnSpc>
              <a:spcBef>
                <a:spcPct val="0"/>
              </a:spcBef>
              <a:spcAft>
                <a:spcPct val="0"/>
              </a:spcAft>
            </a:pPr>
            <a:r>
              <a:rPr lang="zh-CN" altLang="en-US" sz="2000">
                <a:latin typeface="宋体" panose="02010600030101010101" pitchFamily="2" charset="-122"/>
                <a:ea typeface="宋体" panose="02010600030101010101" pitchFamily="2" charset="-122"/>
              </a:rPr>
              <a:t>辐射到全省众多城市，如深圳，佛山、揭阳、河源和梅州等。</a:t>
            </a:r>
            <a:endParaRPr lang="zh-CN" altLang="en-US" sz="2000">
              <a:latin typeface="宋体" panose="02010600030101010101" pitchFamily="2" charset="-122"/>
              <a:ea typeface="宋体" panose="0201060003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7950" y="53658"/>
            <a:ext cx="5080000" cy="645160"/>
          </a:xfrm>
          <a:prstGeom prst="rect">
            <a:avLst/>
          </a:prstGeom>
        </p:spPr>
        <p:txBody>
          <a:bodyPr>
            <a:spAutoFit/>
          </a:bodyPr>
          <a:p>
            <a:pPr marL="0" indent="267970" algn="just" defTabSz="266700">
              <a:lnSpc>
                <a:spcPct val="150000"/>
              </a:lnSpc>
              <a:spcBef>
                <a:spcPct val="0"/>
              </a:spcBef>
              <a:spcAft>
                <a:spcPct val="0"/>
              </a:spcAft>
            </a:pPr>
            <a:r>
              <a:rPr lang="zh-CN" altLang="en-US" sz="2400" b="1">
                <a:latin typeface="宋体" panose="02010600030101010101" pitchFamily="2" charset="-122"/>
                <a:ea typeface="宋体" panose="02010600030101010101" pitchFamily="2" charset="-122"/>
              </a:rPr>
              <a:t>新年计划</a:t>
            </a:r>
            <a:endParaRPr lang="zh-CN" altLang="en-US" sz="2400" b="1">
              <a:latin typeface="宋体" panose="02010600030101010101" pitchFamily="2" charset="-122"/>
              <a:ea typeface="宋体" panose="02010600030101010101" pitchFamily="2" charset="-122"/>
            </a:endParaRPr>
          </a:p>
        </p:txBody>
      </p:sp>
      <p:sp>
        <p:nvSpPr>
          <p:cNvPr id="3" name="文本框 2"/>
          <p:cNvSpPr txBox="1"/>
          <p:nvPr/>
        </p:nvSpPr>
        <p:spPr>
          <a:xfrm>
            <a:off x="380365" y="851535"/>
            <a:ext cx="11322685" cy="1938020"/>
          </a:xfrm>
          <a:prstGeom prst="rect">
            <a:avLst/>
          </a:prstGeom>
        </p:spPr>
        <p:txBody>
          <a:bodyPr wrap="square">
            <a:spAutoFit/>
          </a:bodyPr>
          <a:p>
            <a:pPr marL="457200" indent="-457200" algn="just" defTabSz="266700">
              <a:lnSpc>
                <a:spcPct val="150000"/>
              </a:lnSpc>
              <a:spcBef>
                <a:spcPct val="0"/>
              </a:spcBef>
              <a:spcAft>
                <a:spcPct val="0"/>
              </a:spcAft>
              <a:buAutoNum type="arabicPeriod"/>
            </a:pPr>
            <a:r>
              <a:rPr lang="zh-CN" altLang="en-US" sz="2000">
                <a:latin typeface="宋体" panose="02010600030101010101" pitchFamily="2" charset="-122"/>
                <a:ea typeface="宋体" panose="02010600030101010101" pitchFamily="2" charset="-122"/>
              </a:rPr>
              <a:t>继续发展会员，力争将队伍壮大</a:t>
            </a:r>
            <a:r>
              <a:rPr lang="en-US" altLang="zh-CN" sz="2000">
                <a:latin typeface="宋体" panose="02010600030101010101" pitchFamily="2" charset="-122"/>
                <a:ea typeface="宋体" panose="02010600030101010101" pitchFamily="2" charset="-122"/>
              </a:rPr>
              <a:t>30%</a:t>
            </a:r>
            <a:r>
              <a:rPr lang="zh-CN" altLang="en-US" sz="2000">
                <a:latin typeface="宋体" panose="02010600030101010101" pitchFamily="2" charset="-122"/>
                <a:ea typeface="宋体" panose="02010600030101010101" pitchFamily="2" charset="-122"/>
              </a:rPr>
              <a:t>，并进一步向周边城市扩张。</a:t>
            </a:r>
            <a:endParaRPr lang="zh-CN" altLang="en-US" sz="2000">
              <a:latin typeface="宋体" panose="02010600030101010101" pitchFamily="2" charset="-122"/>
              <a:ea typeface="宋体" panose="02010600030101010101" pitchFamily="2" charset="-122"/>
            </a:endParaRPr>
          </a:p>
          <a:p>
            <a:pPr marL="457200" indent="-457200" algn="just" defTabSz="266700">
              <a:lnSpc>
                <a:spcPct val="150000"/>
              </a:lnSpc>
              <a:spcBef>
                <a:spcPct val="0"/>
              </a:spcBef>
              <a:spcAft>
                <a:spcPct val="0"/>
              </a:spcAft>
              <a:buAutoNum type="arabicPeriod"/>
            </a:pPr>
            <a:r>
              <a:rPr lang="zh-CN" altLang="en-US" sz="2000">
                <a:latin typeface="宋体" panose="02010600030101010101" pitchFamily="2" charset="-122"/>
                <a:ea typeface="宋体" panose="02010600030101010101" pitchFamily="2" charset="-122"/>
              </a:rPr>
              <a:t>计划开展临床免疫相关学术交流以及培训活动</a:t>
            </a:r>
            <a:r>
              <a:rPr lang="en-US" altLang="zh-CN" sz="2000">
                <a:latin typeface="宋体" panose="02010600030101010101" pitchFamily="2" charset="-122"/>
                <a:ea typeface="宋体" panose="02010600030101010101" pitchFamily="2" charset="-122"/>
              </a:rPr>
              <a:t>3-5</a:t>
            </a:r>
            <a:r>
              <a:rPr lang="zh-CN" altLang="en-US" sz="2000">
                <a:latin typeface="宋体" panose="02010600030101010101" pitchFamily="2" charset="-122"/>
                <a:ea typeface="宋体" panose="02010600030101010101" pitchFamily="2" charset="-122"/>
              </a:rPr>
              <a:t>次。</a:t>
            </a:r>
            <a:endParaRPr lang="zh-CN" altLang="en-US" sz="2000">
              <a:latin typeface="宋体" panose="02010600030101010101" pitchFamily="2" charset="-122"/>
              <a:ea typeface="宋体" panose="02010600030101010101" pitchFamily="2" charset="-122"/>
            </a:endParaRPr>
          </a:p>
          <a:p>
            <a:pPr marL="457200" indent="-457200" algn="just" defTabSz="266700">
              <a:lnSpc>
                <a:spcPct val="150000"/>
              </a:lnSpc>
              <a:spcBef>
                <a:spcPct val="0"/>
              </a:spcBef>
              <a:spcAft>
                <a:spcPct val="0"/>
              </a:spcAft>
              <a:buAutoNum type="arabicPeriod"/>
            </a:pPr>
            <a:r>
              <a:rPr lang="zh-CN" altLang="en-US" sz="2000">
                <a:latin typeface="宋体" panose="02010600030101010101" pitchFamily="2" charset="-122"/>
                <a:ea typeface="宋体" panose="02010600030101010101" pitchFamily="2" charset="-122"/>
              </a:rPr>
              <a:t>利用多个平台进行多种形式的临床免疫科普宣传活动。</a:t>
            </a:r>
            <a:endParaRPr lang="zh-CN" altLang="en-US" sz="2000">
              <a:latin typeface="宋体" panose="02010600030101010101" pitchFamily="2" charset="-122"/>
              <a:ea typeface="宋体" panose="02010600030101010101" pitchFamily="2" charset="-122"/>
            </a:endParaRPr>
          </a:p>
          <a:p>
            <a:pPr marL="457200" indent="-457200" algn="just" defTabSz="266700">
              <a:lnSpc>
                <a:spcPct val="150000"/>
              </a:lnSpc>
              <a:spcBef>
                <a:spcPct val="0"/>
              </a:spcBef>
              <a:spcAft>
                <a:spcPct val="0"/>
              </a:spcAft>
              <a:buAutoNum type="arabicPeriod"/>
            </a:pPr>
            <a:r>
              <a:rPr lang="zh-CN" altLang="en-US" sz="2000">
                <a:latin typeface="宋体" panose="02010600030101010101" pitchFamily="2" charset="-122"/>
                <a:ea typeface="宋体" panose="02010600030101010101" pitchFamily="2" charset="-122"/>
              </a:rPr>
              <a:t>尽量完成《临床免疫疾病》的编写和出版。</a:t>
            </a:r>
            <a:endParaRPr lang="zh-CN" altLang="en-US" sz="2000">
              <a:latin typeface="宋体" panose="02010600030101010101" pitchFamily="2" charset="-122"/>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scene3d>
              <a:camera prst="orthographicFront"/>
              <a:lightRig rig="threePt" dir="t"/>
            </a:scene3d>
          </a:bodyPr>
          <a:p>
            <a:r>
              <a:rPr lang="en-US" altLang="zh-CN">
                <a:ln/>
                <a:solidFill>
                  <a:schemeClr val="accent1"/>
                </a:solidFill>
                <a:effectLst>
                  <a:outerShdw blurRad="38100" dist="25400" dir="5400000" algn="ctr" rotWithShape="0">
                    <a:srgbClr val="6E747A">
                      <a:alpha val="43000"/>
                    </a:srgbClr>
                  </a:outerShdw>
                </a:effectLst>
              </a:rPr>
              <a:t>THANK YOU</a:t>
            </a:r>
            <a:endParaRPr lang="en-US" altLang="zh-CN">
              <a:ln/>
              <a:solidFill>
                <a:schemeClr val="accent1"/>
              </a:solidFill>
              <a:effectLst>
                <a:outerShdw blurRad="38100" dist="25400" dir="5400000" algn="ctr" rotWithShape="0">
                  <a:srgbClr val="6E747A">
                    <a:alpha val="43000"/>
                  </a:srgbClr>
                </a:outerShdw>
              </a:effectLst>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01320" y="125095"/>
            <a:ext cx="10191115" cy="645160"/>
          </a:xfrm>
          <a:prstGeom prst="rect">
            <a:avLst/>
          </a:prstGeom>
        </p:spPr>
        <p:txBody>
          <a:bodyPr wrap="square">
            <a:spAutoFit/>
          </a:bodyPr>
          <a:p>
            <a:pPr marL="0" indent="267970" algn="just" defTabSz="266700">
              <a:lnSpc>
                <a:spcPct val="150000"/>
              </a:lnSpc>
              <a:spcBef>
                <a:spcPct val="0"/>
              </a:spcBef>
              <a:spcAft>
                <a:spcPct val="0"/>
              </a:spcAft>
            </a:pPr>
            <a:r>
              <a:rPr lang="zh-CN" altLang="en-US" sz="2400" b="1">
                <a:latin typeface="宋体" panose="02010600030101010101" pitchFamily="2" charset="-122"/>
                <a:ea typeface="宋体" panose="02010600030101010101" pitchFamily="2" charset="-122"/>
              </a:rPr>
              <a:t>一、举办</a:t>
            </a:r>
            <a:r>
              <a:rPr lang="en-US" altLang="zh-CN" sz="2400" b="1">
                <a:latin typeface="宋体" panose="02010600030101010101" pitchFamily="2" charset="-122"/>
                <a:ea typeface="宋体" panose="02010600030101010101" pitchFamily="2" charset="-122"/>
              </a:rPr>
              <a:t>“2024</a:t>
            </a:r>
            <a:r>
              <a:rPr lang="zh-CN" altLang="en-US" sz="2400" b="1">
                <a:latin typeface="宋体" panose="02010600030101010101" pitchFamily="2" charset="-122"/>
                <a:ea typeface="宋体" panose="02010600030101010101" pitchFamily="2" charset="-122"/>
              </a:rPr>
              <a:t>广东省健康科普教育免疫知识短视频大赛”</a:t>
            </a:r>
            <a:endParaRPr lang="zh-CN" altLang="en-US" sz="2400" b="1">
              <a:latin typeface="宋体" panose="02010600030101010101" pitchFamily="2" charset="-122"/>
              <a:ea typeface="宋体" panose="02010600030101010101" pitchFamily="2" charset="-122"/>
            </a:endParaRPr>
          </a:p>
        </p:txBody>
      </p:sp>
      <p:sp>
        <p:nvSpPr>
          <p:cNvPr id="3" name="文本框 2"/>
          <p:cNvSpPr txBox="1"/>
          <p:nvPr/>
        </p:nvSpPr>
        <p:spPr>
          <a:xfrm>
            <a:off x="401320" y="901700"/>
            <a:ext cx="11516360" cy="1014730"/>
          </a:xfrm>
          <a:prstGeom prst="rect">
            <a:avLst/>
          </a:prstGeom>
          <a:noFill/>
        </p:spPr>
        <p:txBody>
          <a:bodyPr wrap="square" rtlCol="0">
            <a:spAutoFit/>
          </a:bodyPr>
          <a:p>
            <a:r>
              <a:rPr lang="en-US" altLang="zh-CN" sz="2000"/>
              <a:t> 	2024</a:t>
            </a:r>
            <a:r>
              <a:rPr lang="zh-CN" altLang="en-US" sz="2000"/>
              <a:t>年</a:t>
            </a:r>
            <a:r>
              <a:rPr lang="en-US" altLang="zh-CN" sz="2000"/>
              <a:t>5</a:t>
            </a:r>
            <a:r>
              <a:rPr lang="zh-CN" altLang="en-US" sz="2000"/>
              <a:t>月</a:t>
            </a:r>
            <a:r>
              <a:rPr lang="en-US" altLang="zh-CN" sz="2000"/>
              <a:t>15</a:t>
            </a:r>
            <a:r>
              <a:rPr lang="zh-CN" altLang="en-US" sz="2000"/>
              <a:t>日开始，</a:t>
            </a:r>
            <a:r>
              <a:rPr lang="en-US" altLang="zh-CN" sz="2000"/>
              <a:t>8</a:t>
            </a:r>
            <a:r>
              <a:rPr lang="zh-CN" altLang="en-US" sz="2000"/>
              <a:t>月</a:t>
            </a:r>
            <a:r>
              <a:rPr lang="en-US" altLang="zh-CN" sz="2000"/>
              <a:t>31</a:t>
            </a:r>
            <a:r>
              <a:rPr lang="zh-CN" altLang="en-US" sz="2000"/>
              <a:t>日圆满结束，并于</a:t>
            </a:r>
            <a:r>
              <a:rPr lang="en-US" altLang="zh-CN" sz="2000"/>
              <a:t>9</a:t>
            </a:r>
            <a:r>
              <a:rPr lang="zh-CN" altLang="en-US" sz="2000"/>
              <a:t>月</a:t>
            </a:r>
            <a:r>
              <a:rPr lang="en-US" altLang="zh-CN" sz="2000"/>
              <a:t>21</a:t>
            </a:r>
            <a:r>
              <a:rPr lang="zh-CN" altLang="en-US" sz="2000"/>
              <a:t>上午广东科学中心举行颁奖仪式。本次比赛共评选出获奖作品</a:t>
            </a:r>
            <a:r>
              <a:rPr lang="en-US" altLang="zh-CN" sz="2000"/>
              <a:t>36</a:t>
            </a:r>
            <a:r>
              <a:rPr lang="zh-CN" altLang="en-US" sz="2000"/>
              <a:t>份，包括：特等奖</a:t>
            </a:r>
            <a:r>
              <a:rPr lang="en-US" altLang="zh-CN" sz="2000"/>
              <a:t>3</a:t>
            </a:r>
            <a:r>
              <a:rPr lang="zh-CN" altLang="en-US" sz="2000"/>
              <a:t>份、一等奖</a:t>
            </a:r>
            <a:r>
              <a:rPr lang="en-US" altLang="zh-CN" sz="2000"/>
              <a:t>6</a:t>
            </a:r>
            <a:r>
              <a:rPr lang="zh-CN" altLang="en-US" sz="2000"/>
              <a:t>份，二等奖</a:t>
            </a:r>
            <a:r>
              <a:rPr lang="en-US" altLang="zh-CN" sz="2000"/>
              <a:t>12</a:t>
            </a:r>
            <a:r>
              <a:rPr lang="zh-CN" altLang="en-US" sz="2000"/>
              <a:t>份，三等奖</a:t>
            </a:r>
            <a:r>
              <a:rPr lang="en-US" altLang="zh-CN" sz="2000"/>
              <a:t>15</a:t>
            </a:r>
            <a:r>
              <a:rPr lang="zh-CN" altLang="en-US" sz="2000"/>
              <a:t>份。相关作品在总会官网以及</a:t>
            </a:r>
            <a:r>
              <a:rPr lang="en-US" altLang="zh-CN" sz="2000"/>
              <a:t>“</a:t>
            </a:r>
            <a:r>
              <a:rPr lang="zh-CN" altLang="en-US" sz="2000"/>
              <a:t>第四届广东省健康科普月活动</a:t>
            </a:r>
            <a:r>
              <a:rPr lang="en-US" altLang="zh-CN" sz="2000"/>
              <a:t>”</a:t>
            </a:r>
            <a:r>
              <a:rPr lang="zh-CN" altLang="en-US" sz="2000"/>
              <a:t>中展出。</a:t>
            </a:r>
            <a:endParaRPr lang="zh-CN" altLang="en-US" sz="2000"/>
          </a:p>
        </p:txBody>
      </p:sp>
      <p:pic>
        <p:nvPicPr>
          <p:cNvPr id="4" name="图片 3" descr="评奖会议"/>
          <p:cNvPicPr>
            <a:picLocks noChangeAspect="1"/>
          </p:cNvPicPr>
          <p:nvPr/>
        </p:nvPicPr>
        <p:blipFill>
          <a:blip r:embed="rId1"/>
          <a:stretch>
            <a:fillRect/>
          </a:stretch>
        </p:blipFill>
        <p:spPr>
          <a:xfrm>
            <a:off x="0" y="2540635"/>
            <a:ext cx="3733800" cy="2800985"/>
          </a:xfrm>
          <a:prstGeom prst="rect">
            <a:avLst/>
          </a:prstGeom>
        </p:spPr>
      </p:pic>
      <p:pic>
        <p:nvPicPr>
          <p:cNvPr id="5" name="图片 4" descr="特等奖"/>
          <p:cNvPicPr>
            <a:picLocks noChangeAspect="1"/>
          </p:cNvPicPr>
          <p:nvPr/>
        </p:nvPicPr>
        <p:blipFill>
          <a:blip r:embed="rId2"/>
          <a:stretch>
            <a:fillRect/>
          </a:stretch>
        </p:blipFill>
        <p:spPr>
          <a:xfrm>
            <a:off x="3539490" y="2540635"/>
            <a:ext cx="4180205" cy="2800350"/>
          </a:xfrm>
          <a:prstGeom prst="rect">
            <a:avLst/>
          </a:prstGeom>
        </p:spPr>
      </p:pic>
      <p:pic>
        <p:nvPicPr>
          <p:cNvPr id="6" name="图片 5" descr="三等奖"/>
          <p:cNvPicPr>
            <a:picLocks noChangeAspect="1"/>
          </p:cNvPicPr>
          <p:nvPr/>
        </p:nvPicPr>
        <p:blipFill>
          <a:blip r:embed="rId3"/>
          <a:stretch>
            <a:fillRect/>
          </a:stretch>
        </p:blipFill>
        <p:spPr>
          <a:xfrm>
            <a:off x="7493000" y="2540635"/>
            <a:ext cx="4809490" cy="28003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4610" y="-317"/>
            <a:ext cx="5080000" cy="460375"/>
          </a:xfrm>
          <a:prstGeom prst="rect">
            <a:avLst/>
          </a:prstGeom>
        </p:spPr>
        <p:txBody>
          <a:bodyPr>
            <a:spAutoFit/>
          </a:bodyPr>
          <a:p>
            <a:pPr marL="0" indent="0" algn="just" defTabSz="266700">
              <a:spcBef>
                <a:spcPct val="0"/>
              </a:spcBef>
              <a:spcAft>
                <a:spcPct val="0"/>
              </a:spcAft>
            </a:pPr>
            <a:r>
              <a:rPr lang="zh-CN" altLang="en-US" sz="2400" b="1">
                <a:latin typeface="宋体" panose="02010600030101010101" pitchFamily="2" charset="-122"/>
                <a:ea typeface="宋体" panose="02010600030101010101" pitchFamily="2" charset="-122"/>
              </a:rPr>
              <a:t>“感染与免疫培训班”</a:t>
            </a:r>
            <a:r>
              <a:rPr lang="en-US" altLang="zh-CN" sz="2400" b="1">
                <a:latin typeface="宋体" panose="02010600030101010101" pitchFamily="2" charset="-122"/>
                <a:ea typeface="宋体" panose="02010600030101010101" pitchFamily="2" charset="-122"/>
              </a:rPr>
              <a:t>-1</a:t>
            </a:r>
            <a:endParaRPr lang="en-US" altLang="zh-CN" sz="2400" b="1">
              <a:latin typeface="宋体" panose="02010600030101010101" pitchFamily="2" charset="-122"/>
              <a:ea typeface="宋体" panose="02010600030101010101" pitchFamily="2" charset="-122"/>
            </a:endParaRPr>
          </a:p>
        </p:txBody>
      </p:sp>
      <p:sp>
        <p:nvSpPr>
          <p:cNvPr id="3" name="文本框 2"/>
          <p:cNvSpPr txBox="1"/>
          <p:nvPr/>
        </p:nvSpPr>
        <p:spPr>
          <a:xfrm>
            <a:off x="182880" y="547370"/>
            <a:ext cx="11826875" cy="1014730"/>
          </a:xfrm>
          <a:prstGeom prst="rect">
            <a:avLst/>
          </a:prstGeom>
          <a:noFill/>
        </p:spPr>
        <p:txBody>
          <a:bodyPr wrap="square" rtlCol="0">
            <a:spAutoFit/>
          </a:bodyPr>
          <a:p>
            <a:pPr indent="457200"/>
            <a:r>
              <a:rPr lang="en-US" altLang="zh-CN" sz="2000"/>
              <a:t>2024</a:t>
            </a:r>
            <a:r>
              <a:rPr lang="zh-CN" altLang="en-US" sz="2000"/>
              <a:t>年</a:t>
            </a:r>
            <a:r>
              <a:rPr lang="en-US" altLang="zh-CN" sz="2000"/>
              <a:t>6</a:t>
            </a:r>
            <a:r>
              <a:rPr lang="zh-CN" altLang="en-US" sz="2000"/>
              <a:t>月</a:t>
            </a:r>
            <a:r>
              <a:rPr lang="en-US" altLang="zh-CN" sz="2000"/>
              <a:t>14</a:t>
            </a:r>
            <a:r>
              <a:rPr lang="zh-CN" altLang="en-US" sz="2000"/>
              <a:t>日培训班举办地点是广州医科大学附属第三医院（荔湾院区），分别是来自广州医科大学附属第三医院感染科的潘兴飞教授和妇产科的贺芳教授、陈敦金教授，还有来自疾控中心的张周斌教授、刘芳华部长，来自广州市第八人民医院的王亚萍教授，以及来自南方医院的樊蓉教授。</a:t>
            </a:r>
            <a:endParaRPr lang="zh-CN" altLang="en-US" sz="2000"/>
          </a:p>
        </p:txBody>
      </p:sp>
      <p:pic>
        <p:nvPicPr>
          <p:cNvPr id="5" name="图片 4" descr="刘方华 教授"/>
          <p:cNvPicPr>
            <a:picLocks noChangeAspect="1"/>
          </p:cNvPicPr>
          <p:nvPr/>
        </p:nvPicPr>
        <p:blipFill>
          <a:blip r:embed="rId1"/>
          <a:stretch>
            <a:fillRect/>
          </a:stretch>
        </p:blipFill>
        <p:spPr>
          <a:xfrm>
            <a:off x="7774940" y="1682750"/>
            <a:ext cx="3936365" cy="5248910"/>
          </a:xfrm>
          <a:prstGeom prst="rect">
            <a:avLst/>
          </a:prstGeom>
        </p:spPr>
      </p:pic>
      <p:pic>
        <p:nvPicPr>
          <p:cNvPr id="7" name="图片 6" descr="张周斌 教授"/>
          <p:cNvPicPr>
            <a:picLocks noChangeAspect="1"/>
          </p:cNvPicPr>
          <p:nvPr/>
        </p:nvPicPr>
        <p:blipFill>
          <a:blip r:embed="rId2"/>
          <a:stretch>
            <a:fillRect/>
          </a:stretch>
        </p:blipFill>
        <p:spPr>
          <a:xfrm>
            <a:off x="5185410" y="1824355"/>
            <a:ext cx="3571875" cy="2383155"/>
          </a:xfrm>
          <a:prstGeom prst="rect">
            <a:avLst/>
          </a:prstGeom>
        </p:spPr>
      </p:pic>
      <p:pic>
        <p:nvPicPr>
          <p:cNvPr id="8" name="图片 7" descr="2024.6 黄俊 潘兴飞"/>
          <p:cNvPicPr>
            <a:picLocks noChangeAspect="1"/>
          </p:cNvPicPr>
          <p:nvPr/>
        </p:nvPicPr>
        <p:blipFill>
          <a:blip r:embed="rId3"/>
          <a:srcRect l="8889" t="43435" r="-524"/>
          <a:stretch>
            <a:fillRect/>
          </a:stretch>
        </p:blipFill>
        <p:spPr>
          <a:xfrm>
            <a:off x="851535" y="4290695"/>
            <a:ext cx="5544820" cy="2567305"/>
          </a:xfrm>
          <a:prstGeom prst="rect">
            <a:avLst/>
          </a:prstGeom>
        </p:spPr>
      </p:pic>
      <p:pic>
        <p:nvPicPr>
          <p:cNvPr id="10" name="图片 9" descr="20240614"/>
          <p:cNvPicPr>
            <a:picLocks noChangeAspect="1"/>
          </p:cNvPicPr>
          <p:nvPr/>
        </p:nvPicPr>
        <p:blipFill>
          <a:blip r:embed="rId4"/>
          <a:srcRect l="4068" t="19954" r="12482" b="24454"/>
          <a:stretch>
            <a:fillRect/>
          </a:stretch>
        </p:blipFill>
        <p:spPr>
          <a:xfrm>
            <a:off x="54610" y="1644650"/>
            <a:ext cx="5130800" cy="25628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4610" y="-317"/>
            <a:ext cx="5080000" cy="460375"/>
          </a:xfrm>
          <a:prstGeom prst="rect">
            <a:avLst/>
          </a:prstGeom>
        </p:spPr>
        <p:txBody>
          <a:bodyPr>
            <a:spAutoFit/>
          </a:bodyPr>
          <a:p>
            <a:pPr marL="0" indent="0" algn="just" defTabSz="266700">
              <a:spcBef>
                <a:spcPct val="0"/>
              </a:spcBef>
              <a:spcAft>
                <a:spcPct val="0"/>
              </a:spcAft>
            </a:pPr>
            <a:r>
              <a:rPr lang="zh-CN" altLang="en-US" sz="2400" b="1">
                <a:latin typeface="宋体" panose="02010600030101010101" pitchFamily="2" charset="-122"/>
                <a:ea typeface="宋体" panose="02010600030101010101" pitchFamily="2" charset="-122"/>
              </a:rPr>
              <a:t>“感染与免疫培训班”</a:t>
            </a:r>
            <a:r>
              <a:rPr lang="en-US" altLang="zh-CN" sz="2400" b="1">
                <a:latin typeface="宋体" panose="02010600030101010101" pitchFamily="2" charset="-122"/>
                <a:ea typeface="宋体" panose="02010600030101010101" pitchFamily="2" charset="-122"/>
              </a:rPr>
              <a:t>-2</a:t>
            </a:r>
            <a:endParaRPr lang="en-US" altLang="zh-CN" sz="2400" b="1">
              <a:latin typeface="宋体" panose="02010600030101010101" pitchFamily="2" charset="-122"/>
              <a:ea typeface="宋体" panose="02010600030101010101" pitchFamily="2" charset="-122"/>
            </a:endParaRPr>
          </a:p>
        </p:txBody>
      </p:sp>
      <p:sp>
        <p:nvSpPr>
          <p:cNvPr id="3" name="文本框 2"/>
          <p:cNvSpPr txBox="1"/>
          <p:nvPr/>
        </p:nvSpPr>
        <p:spPr>
          <a:xfrm>
            <a:off x="154940" y="515620"/>
            <a:ext cx="11828780" cy="706755"/>
          </a:xfrm>
          <a:prstGeom prst="rect">
            <a:avLst/>
          </a:prstGeom>
        </p:spPr>
        <p:txBody>
          <a:bodyPr wrap="square">
            <a:spAutoFit/>
          </a:bodyPr>
          <a:p>
            <a:pPr marL="0" indent="0" algn="just" defTabSz="266700">
              <a:spcBef>
                <a:spcPct val="0"/>
              </a:spcBef>
              <a:spcAft>
                <a:spcPct val="0"/>
              </a:spcAft>
            </a:pPr>
            <a:r>
              <a:rPr lang="en-US" altLang="zh-CN" sz="2000">
                <a:latin typeface="宋体" panose="02010600030101010101" pitchFamily="2" charset="-122"/>
                <a:ea typeface="宋体" panose="02010600030101010101" pitchFamily="2" charset="-122"/>
              </a:rPr>
              <a:t>2024</a:t>
            </a:r>
            <a:r>
              <a:rPr lang="zh-CN" altLang="en-US" sz="2000">
                <a:latin typeface="宋体" panose="02010600030101010101" pitchFamily="2" charset="-122"/>
                <a:ea typeface="宋体" panose="02010600030101010101" pitchFamily="2" charset="-122"/>
              </a:rPr>
              <a:t>年</a:t>
            </a:r>
            <a:r>
              <a:rPr lang="en-US" altLang="zh-CN" sz="2000">
                <a:latin typeface="宋体" panose="02010600030101010101" pitchFamily="2" charset="-122"/>
                <a:ea typeface="宋体" panose="02010600030101010101" pitchFamily="2" charset="-122"/>
              </a:rPr>
              <a:t>8</a:t>
            </a:r>
            <a:r>
              <a:rPr lang="zh-CN" altLang="en-US" sz="2000">
                <a:latin typeface="宋体" panose="02010600030101010101" pitchFamily="2" charset="-122"/>
                <a:ea typeface="宋体" panose="02010600030101010101" pitchFamily="2" charset="-122"/>
              </a:rPr>
              <a:t>月</a:t>
            </a:r>
            <a:r>
              <a:rPr lang="en-US" altLang="zh-CN" sz="2000">
                <a:latin typeface="宋体" panose="02010600030101010101" pitchFamily="2" charset="-122"/>
                <a:ea typeface="宋体" panose="02010600030101010101" pitchFamily="2" charset="-122"/>
              </a:rPr>
              <a:t>2</a:t>
            </a:r>
            <a:r>
              <a:rPr lang="zh-CN" altLang="en-US" sz="2000">
                <a:latin typeface="宋体" panose="02010600030101010101" pitchFamily="2" charset="-122"/>
                <a:ea typeface="宋体" panose="02010600030101010101" pitchFamily="2" charset="-122"/>
              </a:rPr>
              <a:t>日培训班举办地点是</a:t>
            </a:r>
            <a:r>
              <a:rPr lang="zh-CN" altLang="en-US" sz="2000" b="1">
                <a:latin typeface="宋体" panose="02010600030101010101" pitchFamily="2" charset="-122"/>
                <a:ea typeface="宋体" panose="02010600030101010101" pitchFamily="2" charset="-122"/>
              </a:rPr>
              <a:t>从化市妇幼保健院</a:t>
            </a:r>
            <a:r>
              <a:rPr lang="zh-CN" altLang="en-US" sz="2000">
                <a:latin typeface="宋体" panose="02010600030101010101" pitchFamily="2" charset="-122"/>
                <a:ea typeface="宋体" panose="02010600030101010101" pitchFamily="2" charset="-122"/>
              </a:rPr>
              <a:t>，分别是来自广州医科大学附属第三医院的潘兴飞教授、李斯晨教授、李志华教授、钟柳英教授、肖笛教授，中山医科大学附属第三医院的李学俊教授。</a:t>
            </a:r>
            <a:endParaRPr lang="zh-CN" altLang="en-US" sz="2000">
              <a:latin typeface="宋体" panose="02010600030101010101" pitchFamily="2" charset="-122"/>
              <a:ea typeface="宋体" panose="02010600030101010101" pitchFamily="2" charset="-122"/>
            </a:endParaRPr>
          </a:p>
        </p:txBody>
      </p:sp>
      <p:pic>
        <p:nvPicPr>
          <p:cNvPr id="4" name="图片 3" descr="李斯晨"/>
          <p:cNvPicPr>
            <a:picLocks noChangeAspect="1"/>
          </p:cNvPicPr>
          <p:nvPr/>
        </p:nvPicPr>
        <p:blipFill>
          <a:blip r:embed="rId1"/>
          <a:srcRect t="14889" r="18858" b="-37"/>
          <a:stretch>
            <a:fillRect/>
          </a:stretch>
        </p:blipFill>
        <p:spPr>
          <a:xfrm>
            <a:off x="0" y="1330325"/>
            <a:ext cx="3515360" cy="2311400"/>
          </a:xfrm>
          <a:prstGeom prst="rect">
            <a:avLst/>
          </a:prstGeom>
        </p:spPr>
      </p:pic>
      <p:pic>
        <p:nvPicPr>
          <p:cNvPr id="5" name="图片 4" descr="会议全景 (2)"/>
          <p:cNvPicPr>
            <a:picLocks noChangeAspect="1"/>
          </p:cNvPicPr>
          <p:nvPr/>
        </p:nvPicPr>
        <p:blipFill>
          <a:blip r:embed="rId2"/>
          <a:srcRect t="38244"/>
          <a:stretch>
            <a:fillRect/>
          </a:stretch>
        </p:blipFill>
        <p:spPr>
          <a:xfrm>
            <a:off x="833755" y="3900805"/>
            <a:ext cx="8415655" cy="2903855"/>
          </a:xfrm>
          <a:prstGeom prst="rect">
            <a:avLst/>
          </a:prstGeom>
        </p:spPr>
      </p:pic>
      <p:pic>
        <p:nvPicPr>
          <p:cNvPr id="6" name="图片 5" descr="潘兴飞"/>
          <p:cNvPicPr>
            <a:picLocks noChangeAspect="1"/>
          </p:cNvPicPr>
          <p:nvPr/>
        </p:nvPicPr>
        <p:blipFill>
          <a:blip r:embed="rId3"/>
          <a:srcRect l="4583" t="38954" r="15715" b="16222"/>
          <a:stretch>
            <a:fillRect/>
          </a:stretch>
        </p:blipFill>
        <p:spPr>
          <a:xfrm>
            <a:off x="3562350" y="1341755"/>
            <a:ext cx="5292090" cy="2232660"/>
          </a:xfrm>
          <a:prstGeom prst="rect">
            <a:avLst/>
          </a:prstGeom>
        </p:spPr>
      </p:pic>
      <p:pic>
        <p:nvPicPr>
          <p:cNvPr id="7" name="图片 6" descr="李学俊"/>
          <p:cNvPicPr>
            <a:picLocks noChangeAspect="1"/>
          </p:cNvPicPr>
          <p:nvPr/>
        </p:nvPicPr>
        <p:blipFill>
          <a:blip r:embed="rId4"/>
          <a:srcRect l="8903" t="29870" r="50000" b="25407"/>
          <a:stretch>
            <a:fillRect/>
          </a:stretch>
        </p:blipFill>
        <p:spPr>
          <a:xfrm>
            <a:off x="9050020" y="1224915"/>
            <a:ext cx="3049270" cy="2489835"/>
          </a:xfrm>
          <a:prstGeom prst="rect">
            <a:avLst/>
          </a:prstGeom>
        </p:spPr>
      </p:pic>
      <p:pic>
        <p:nvPicPr>
          <p:cNvPr id="8" name="图片 7" descr="查房"/>
          <p:cNvPicPr>
            <a:picLocks noChangeAspect="1"/>
          </p:cNvPicPr>
          <p:nvPr/>
        </p:nvPicPr>
        <p:blipFill>
          <a:blip r:embed="rId5"/>
          <a:srcRect l="4278" t="17861" r="13326" b="8315"/>
          <a:stretch>
            <a:fillRect/>
          </a:stretch>
        </p:blipFill>
        <p:spPr>
          <a:xfrm>
            <a:off x="8964295" y="4380230"/>
            <a:ext cx="3227705" cy="21691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4610" y="-317"/>
            <a:ext cx="5080000" cy="460375"/>
          </a:xfrm>
          <a:prstGeom prst="rect">
            <a:avLst/>
          </a:prstGeom>
        </p:spPr>
        <p:txBody>
          <a:bodyPr>
            <a:spAutoFit/>
          </a:bodyPr>
          <a:p>
            <a:pPr marL="0" indent="0" algn="just" defTabSz="266700">
              <a:spcBef>
                <a:spcPct val="0"/>
              </a:spcBef>
              <a:spcAft>
                <a:spcPct val="0"/>
              </a:spcAft>
            </a:pPr>
            <a:r>
              <a:rPr lang="zh-CN" altLang="en-US" sz="2400" b="1">
                <a:latin typeface="宋体" panose="02010600030101010101" pitchFamily="2" charset="-122"/>
                <a:ea typeface="宋体" panose="02010600030101010101" pitchFamily="2" charset="-122"/>
              </a:rPr>
              <a:t>“感染与免疫培训班”</a:t>
            </a:r>
            <a:r>
              <a:rPr lang="en-US" altLang="zh-CN" sz="2400" b="1">
                <a:latin typeface="宋体" panose="02010600030101010101" pitchFamily="2" charset="-122"/>
                <a:ea typeface="宋体" panose="02010600030101010101" pitchFamily="2" charset="-122"/>
              </a:rPr>
              <a:t>-3</a:t>
            </a:r>
            <a:endParaRPr lang="en-US" altLang="zh-CN" sz="2400" b="1">
              <a:latin typeface="宋体" panose="02010600030101010101" pitchFamily="2" charset="-122"/>
              <a:ea typeface="宋体" panose="02010600030101010101" pitchFamily="2" charset="-122"/>
            </a:endParaRPr>
          </a:p>
        </p:txBody>
      </p:sp>
      <p:sp>
        <p:nvSpPr>
          <p:cNvPr id="3" name="文本框 2"/>
          <p:cNvSpPr txBox="1"/>
          <p:nvPr/>
        </p:nvSpPr>
        <p:spPr>
          <a:xfrm>
            <a:off x="54610" y="540385"/>
            <a:ext cx="12024995" cy="1014730"/>
          </a:xfrm>
          <a:prstGeom prst="rect">
            <a:avLst/>
          </a:prstGeom>
        </p:spPr>
        <p:txBody>
          <a:bodyPr wrap="square">
            <a:spAutoFit/>
          </a:bodyPr>
          <a:p>
            <a:pPr marL="0" indent="0" algn="just" defTabSz="266700">
              <a:spcBef>
                <a:spcPct val="0"/>
              </a:spcBef>
              <a:spcAft>
                <a:spcPct val="0"/>
              </a:spcAft>
            </a:pPr>
            <a:r>
              <a:rPr lang="en-US" altLang="zh-CN" sz="2000">
                <a:latin typeface="宋体" panose="02010600030101010101" pitchFamily="2" charset="-122"/>
                <a:ea typeface="宋体" panose="02010600030101010101" pitchFamily="2" charset="-122"/>
              </a:rPr>
              <a:t>2024</a:t>
            </a:r>
            <a:r>
              <a:rPr lang="zh-CN" altLang="en-US" sz="2000">
                <a:latin typeface="宋体" panose="02010600030101010101" pitchFamily="2" charset="-122"/>
                <a:ea typeface="宋体" panose="02010600030101010101" pitchFamily="2" charset="-122"/>
              </a:rPr>
              <a:t>年</a:t>
            </a:r>
            <a:r>
              <a:rPr lang="en-US" altLang="zh-CN" sz="2000">
                <a:latin typeface="宋体" panose="02010600030101010101" pitchFamily="2" charset="-122"/>
                <a:ea typeface="宋体" panose="02010600030101010101" pitchFamily="2" charset="-122"/>
              </a:rPr>
              <a:t>8</a:t>
            </a:r>
            <a:r>
              <a:rPr lang="zh-CN" altLang="en-US" sz="2000">
                <a:latin typeface="宋体" panose="02010600030101010101" pitchFamily="2" charset="-122"/>
                <a:ea typeface="宋体" panose="02010600030101010101" pitchFamily="2" charset="-122"/>
              </a:rPr>
              <a:t>月</a:t>
            </a:r>
            <a:r>
              <a:rPr lang="en-US" altLang="zh-CN" sz="2000">
                <a:latin typeface="宋体" panose="02010600030101010101" pitchFamily="2" charset="-122"/>
                <a:ea typeface="宋体" panose="02010600030101010101" pitchFamily="2" charset="-122"/>
              </a:rPr>
              <a:t>30</a:t>
            </a:r>
            <a:r>
              <a:rPr lang="zh-CN" altLang="en-US" sz="2000">
                <a:latin typeface="宋体" panose="02010600030101010101" pitchFamily="2" charset="-122"/>
                <a:ea typeface="宋体" panose="02010600030101010101" pitchFamily="2" charset="-122"/>
              </a:rPr>
              <a:t>日培训班举办地点是</a:t>
            </a:r>
            <a:r>
              <a:rPr lang="zh-CN" altLang="en-US" sz="2000" b="1">
                <a:latin typeface="宋体" panose="02010600030101010101" pitchFamily="2" charset="-122"/>
                <a:ea typeface="宋体" panose="02010600030101010101" pitchFamily="2" charset="-122"/>
              </a:rPr>
              <a:t>清远市慢病防治院</a:t>
            </a:r>
            <a:r>
              <a:rPr lang="zh-CN" altLang="en-US" sz="2000">
                <a:latin typeface="宋体" panose="02010600030101010101" pitchFamily="2" charset="-122"/>
                <a:ea typeface="宋体" panose="02010600030101010101" pitchFamily="2" charset="-122"/>
              </a:rPr>
              <a:t>，分别是来自广州医科大学的黄俊教授，广州医科大学附属第三医院的潘兴飞教授、贺芳教授、刘益芬教授、钟柳英教授，中山医科大学附属第三医院的李学俊教授。</a:t>
            </a:r>
            <a:endParaRPr lang="zh-CN" altLang="en-US" sz="2000">
              <a:latin typeface="宋体" panose="02010600030101010101" pitchFamily="2" charset="-122"/>
              <a:ea typeface="宋体" panose="02010600030101010101" pitchFamily="2" charset="-122"/>
            </a:endParaRPr>
          </a:p>
        </p:txBody>
      </p:sp>
      <p:pic>
        <p:nvPicPr>
          <p:cNvPr id="4" name="图片 3" descr="黄俊"/>
          <p:cNvPicPr>
            <a:picLocks noChangeAspect="1"/>
          </p:cNvPicPr>
          <p:nvPr/>
        </p:nvPicPr>
        <p:blipFill>
          <a:blip r:embed="rId1"/>
          <a:srcRect t="33778" r="4444" b="16130"/>
          <a:stretch>
            <a:fillRect/>
          </a:stretch>
        </p:blipFill>
        <p:spPr>
          <a:xfrm>
            <a:off x="1025525" y="1635125"/>
            <a:ext cx="6527165" cy="2566035"/>
          </a:xfrm>
          <a:prstGeom prst="rect">
            <a:avLst/>
          </a:prstGeom>
        </p:spPr>
      </p:pic>
      <p:pic>
        <p:nvPicPr>
          <p:cNvPr id="6" name="图片 5" descr="讨论"/>
          <p:cNvPicPr>
            <a:picLocks noChangeAspect="1"/>
          </p:cNvPicPr>
          <p:nvPr/>
        </p:nvPicPr>
        <p:blipFill>
          <a:blip r:embed="rId2"/>
          <a:stretch>
            <a:fillRect/>
          </a:stretch>
        </p:blipFill>
        <p:spPr>
          <a:xfrm>
            <a:off x="97790" y="4123690"/>
            <a:ext cx="3542030" cy="2656840"/>
          </a:xfrm>
          <a:prstGeom prst="rect">
            <a:avLst/>
          </a:prstGeom>
        </p:spPr>
      </p:pic>
      <p:pic>
        <p:nvPicPr>
          <p:cNvPr id="7" name="图片 6" descr="查房"/>
          <p:cNvPicPr>
            <a:picLocks noChangeAspect="1"/>
          </p:cNvPicPr>
          <p:nvPr/>
        </p:nvPicPr>
        <p:blipFill>
          <a:blip r:embed="rId3"/>
          <a:stretch>
            <a:fillRect/>
          </a:stretch>
        </p:blipFill>
        <p:spPr>
          <a:xfrm>
            <a:off x="8439150" y="1555115"/>
            <a:ext cx="3752850" cy="5005070"/>
          </a:xfrm>
          <a:prstGeom prst="rect">
            <a:avLst/>
          </a:prstGeom>
        </p:spPr>
      </p:pic>
      <p:pic>
        <p:nvPicPr>
          <p:cNvPr id="8" name="图片 7" descr="会议全景"/>
          <p:cNvPicPr>
            <a:picLocks noChangeAspect="1"/>
          </p:cNvPicPr>
          <p:nvPr/>
        </p:nvPicPr>
        <p:blipFill>
          <a:blip r:embed="rId4"/>
          <a:srcRect l="2354" t="42667" r="2653"/>
          <a:stretch>
            <a:fillRect/>
          </a:stretch>
        </p:blipFill>
        <p:spPr>
          <a:xfrm>
            <a:off x="3700145" y="4290695"/>
            <a:ext cx="4589780" cy="20777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9100" y="615950"/>
            <a:ext cx="11772265" cy="706755"/>
          </a:xfrm>
          <a:prstGeom prst="rect">
            <a:avLst/>
          </a:prstGeom>
        </p:spPr>
        <p:txBody>
          <a:bodyPr wrap="square">
            <a:spAutoFit/>
          </a:bodyPr>
          <a:p>
            <a:pPr marL="0" indent="0" algn="just" defTabSz="266700">
              <a:spcBef>
                <a:spcPct val="0"/>
              </a:spcBef>
              <a:spcAft>
                <a:spcPct val="0"/>
              </a:spcAft>
            </a:pPr>
            <a:r>
              <a:rPr lang="en-US" altLang="zh-CN" sz="2000">
                <a:latin typeface="宋体" panose="02010600030101010101" pitchFamily="2" charset="-122"/>
                <a:ea typeface="宋体" panose="02010600030101010101" pitchFamily="2" charset="-122"/>
              </a:rPr>
              <a:t>2024</a:t>
            </a:r>
            <a:r>
              <a:rPr lang="zh-CN" altLang="en-US" sz="2000">
                <a:latin typeface="宋体" panose="02010600030101010101" pitchFamily="2" charset="-122"/>
                <a:ea typeface="宋体" panose="02010600030101010101" pitchFamily="2" charset="-122"/>
              </a:rPr>
              <a:t>年</a:t>
            </a:r>
            <a:r>
              <a:rPr lang="en-US" altLang="zh-CN" sz="2000">
                <a:latin typeface="宋体" panose="02010600030101010101" pitchFamily="2" charset="-122"/>
                <a:ea typeface="宋体" panose="02010600030101010101" pitchFamily="2" charset="-122"/>
              </a:rPr>
              <a:t>12</a:t>
            </a:r>
            <a:r>
              <a:rPr lang="zh-CN" altLang="en-US" sz="2000">
                <a:latin typeface="宋体" panose="02010600030101010101" pitchFamily="2" charset="-122"/>
                <a:ea typeface="宋体" panose="02010600030101010101" pitchFamily="2" charset="-122"/>
              </a:rPr>
              <a:t>月</a:t>
            </a:r>
            <a:r>
              <a:rPr lang="en-US" altLang="zh-CN" sz="2000">
                <a:latin typeface="宋体" panose="02010600030101010101" pitchFamily="2" charset="-122"/>
                <a:ea typeface="宋体" panose="02010600030101010101" pitchFamily="2" charset="-122"/>
              </a:rPr>
              <a:t>13</a:t>
            </a:r>
            <a:r>
              <a:rPr lang="zh-CN" altLang="en-US" sz="2000">
                <a:latin typeface="宋体" panose="02010600030101010101" pitchFamily="2" charset="-122"/>
                <a:ea typeface="宋体" panose="02010600030101010101" pitchFamily="2" charset="-122"/>
              </a:rPr>
              <a:t>日培训班举办地点是</a:t>
            </a:r>
            <a:r>
              <a:rPr lang="zh-CN" altLang="en-US" sz="2000" b="1">
                <a:latin typeface="宋体" panose="02010600030101010101" pitchFamily="2" charset="-122"/>
                <a:ea typeface="宋体" panose="02010600030101010101" pitchFamily="2" charset="-122"/>
              </a:rPr>
              <a:t>广州医科大学附属第四医院</a:t>
            </a:r>
            <a:r>
              <a:rPr lang="zh-CN" altLang="en-US" sz="2000">
                <a:latin typeface="宋体" panose="02010600030101010101" pitchFamily="2" charset="-122"/>
                <a:ea typeface="宋体" panose="02010600030101010101" pitchFamily="2" charset="-122"/>
              </a:rPr>
              <a:t>，分别是来自广州医科大学附属第三医院的潘兴飞教授，中山医科大学附属第三医院的李学俊教授，广州医科大学附属第四医院的吴启文教授。</a:t>
            </a:r>
            <a:endParaRPr lang="zh-CN" altLang="en-US" sz="2000">
              <a:latin typeface="宋体" panose="02010600030101010101" pitchFamily="2" charset="-122"/>
              <a:ea typeface="宋体" panose="02010600030101010101" pitchFamily="2" charset="-122"/>
            </a:endParaRPr>
          </a:p>
        </p:txBody>
      </p:sp>
      <p:sp>
        <p:nvSpPr>
          <p:cNvPr id="3" name="文本框 2"/>
          <p:cNvSpPr txBox="1"/>
          <p:nvPr/>
        </p:nvSpPr>
        <p:spPr>
          <a:xfrm>
            <a:off x="54610" y="-317"/>
            <a:ext cx="5080000" cy="460375"/>
          </a:xfrm>
          <a:prstGeom prst="rect">
            <a:avLst/>
          </a:prstGeom>
        </p:spPr>
        <p:txBody>
          <a:bodyPr>
            <a:spAutoFit/>
          </a:bodyPr>
          <a:p>
            <a:pPr marL="0" indent="0" algn="just" defTabSz="266700">
              <a:spcBef>
                <a:spcPct val="0"/>
              </a:spcBef>
              <a:spcAft>
                <a:spcPct val="0"/>
              </a:spcAft>
            </a:pPr>
            <a:r>
              <a:rPr lang="zh-CN" altLang="en-US" sz="2400" b="1">
                <a:latin typeface="宋体" panose="02010600030101010101" pitchFamily="2" charset="-122"/>
                <a:ea typeface="宋体" panose="02010600030101010101" pitchFamily="2" charset="-122"/>
              </a:rPr>
              <a:t>“感染与免疫培训班”</a:t>
            </a:r>
            <a:r>
              <a:rPr lang="en-US" altLang="zh-CN" sz="2400" b="1">
                <a:latin typeface="宋体" panose="02010600030101010101" pitchFamily="2" charset="-122"/>
                <a:ea typeface="宋体" panose="02010600030101010101" pitchFamily="2" charset="-122"/>
              </a:rPr>
              <a:t>-4</a:t>
            </a:r>
            <a:endParaRPr lang="en-US" altLang="zh-CN" sz="2400" b="1">
              <a:latin typeface="宋体" panose="02010600030101010101" pitchFamily="2" charset="-122"/>
              <a:ea typeface="宋体" panose="02010600030101010101" pitchFamily="2" charset="-122"/>
            </a:endParaRPr>
          </a:p>
        </p:txBody>
      </p:sp>
      <p:pic>
        <p:nvPicPr>
          <p:cNvPr id="4" name="图片 3" descr="会场全景"/>
          <p:cNvPicPr>
            <a:picLocks noChangeAspect="1"/>
          </p:cNvPicPr>
          <p:nvPr/>
        </p:nvPicPr>
        <p:blipFill>
          <a:blip r:embed="rId1"/>
          <a:srcRect t="33454"/>
          <a:stretch>
            <a:fillRect/>
          </a:stretch>
        </p:blipFill>
        <p:spPr>
          <a:xfrm>
            <a:off x="6798310" y="1322705"/>
            <a:ext cx="5038090" cy="2514600"/>
          </a:xfrm>
          <a:prstGeom prst="rect">
            <a:avLst/>
          </a:prstGeom>
        </p:spPr>
      </p:pic>
      <p:pic>
        <p:nvPicPr>
          <p:cNvPr id="5" name="图片 4" descr="吴启文"/>
          <p:cNvPicPr>
            <a:picLocks noChangeAspect="1"/>
          </p:cNvPicPr>
          <p:nvPr/>
        </p:nvPicPr>
        <p:blipFill>
          <a:blip r:embed="rId2"/>
          <a:stretch>
            <a:fillRect/>
          </a:stretch>
        </p:blipFill>
        <p:spPr>
          <a:xfrm>
            <a:off x="54610" y="1403350"/>
            <a:ext cx="4891405" cy="3669665"/>
          </a:xfrm>
          <a:prstGeom prst="rect">
            <a:avLst/>
          </a:prstGeom>
        </p:spPr>
      </p:pic>
      <p:pic>
        <p:nvPicPr>
          <p:cNvPr id="6" name="图片 5" descr="罗润齐"/>
          <p:cNvPicPr>
            <a:picLocks noChangeAspect="1"/>
          </p:cNvPicPr>
          <p:nvPr/>
        </p:nvPicPr>
        <p:blipFill>
          <a:blip r:embed="rId3"/>
          <a:stretch>
            <a:fillRect/>
          </a:stretch>
        </p:blipFill>
        <p:spPr>
          <a:xfrm>
            <a:off x="3506470" y="3604260"/>
            <a:ext cx="4340860" cy="3255645"/>
          </a:xfrm>
          <a:prstGeom prst="rect">
            <a:avLst/>
          </a:prstGeom>
        </p:spPr>
      </p:pic>
      <p:pic>
        <p:nvPicPr>
          <p:cNvPr id="7" name="图片 6" descr="潘兴飞"/>
          <p:cNvPicPr>
            <a:picLocks noChangeAspect="1"/>
          </p:cNvPicPr>
          <p:nvPr/>
        </p:nvPicPr>
        <p:blipFill>
          <a:blip r:embed="rId4"/>
          <a:srcRect l="13132" t="20463" r="25972" b="5620"/>
          <a:stretch>
            <a:fillRect/>
          </a:stretch>
        </p:blipFill>
        <p:spPr>
          <a:xfrm>
            <a:off x="7958455" y="3216275"/>
            <a:ext cx="4043045" cy="368109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4940" y="68580"/>
            <a:ext cx="7680960" cy="460375"/>
          </a:xfrm>
          <a:prstGeom prst="rect">
            <a:avLst/>
          </a:prstGeom>
        </p:spPr>
        <p:txBody>
          <a:bodyPr wrap="square">
            <a:spAutoFit/>
          </a:bodyPr>
          <a:p>
            <a:pPr marL="0" indent="0" algn="just" defTabSz="266700">
              <a:spcBef>
                <a:spcPct val="0"/>
              </a:spcBef>
              <a:spcAft>
                <a:spcPct val="0"/>
              </a:spcAft>
            </a:pPr>
            <a:r>
              <a:rPr lang="zh-CN" altLang="en-US" sz="2400" b="1">
                <a:latin typeface="宋体" panose="02010600030101010101" pitchFamily="2" charset="-122"/>
                <a:ea typeface="宋体" panose="02010600030101010101" pitchFamily="2" charset="-122"/>
              </a:rPr>
              <a:t>举办</a:t>
            </a:r>
            <a:r>
              <a:rPr lang="en-US" altLang="zh-CN" sz="2400" b="1">
                <a:latin typeface="宋体" panose="02010600030101010101" pitchFamily="2" charset="-122"/>
                <a:ea typeface="宋体" panose="02010600030101010101" pitchFamily="2" charset="-122"/>
              </a:rPr>
              <a:t>“2024</a:t>
            </a:r>
            <a:r>
              <a:rPr lang="zh-CN" altLang="en-US" sz="2400" b="1">
                <a:latin typeface="宋体" panose="02010600030101010101" pitchFamily="2" charset="-122"/>
                <a:ea typeface="宋体" panose="02010600030101010101" pitchFamily="2" charset="-122"/>
              </a:rPr>
              <a:t>年流式细胞术在临床和科研应用进展论坛”</a:t>
            </a:r>
            <a:endParaRPr lang="zh-CN" altLang="en-US" sz="2400" b="1">
              <a:latin typeface="宋体" panose="02010600030101010101" pitchFamily="2" charset="-122"/>
              <a:ea typeface="宋体" panose="02010600030101010101" pitchFamily="2" charset="-122"/>
            </a:endParaRPr>
          </a:p>
        </p:txBody>
      </p:sp>
      <p:pic>
        <p:nvPicPr>
          <p:cNvPr id="3" name="图片 2" descr="2024 肿瘤医院"/>
          <p:cNvPicPr>
            <a:picLocks noChangeAspect="1"/>
          </p:cNvPicPr>
          <p:nvPr/>
        </p:nvPicPr>
        <p:blipFill>
          <a:blip r:embed="rId1"/>
          <a:srcRect l="13451" r="2068"/>
          <a:stretch>
            <a:fillRect/>
          </a:stretch>
        </p:blipFill>
        <p:spPr>
          <a:xfrm>
            <a:off x="-5715" y="1555115"/>
            <a:ext cx="3281045" cy="2590165"/>
          </a:xfrm>
          <a:prstGeom prst="rect">
            <a:avLst/>
          </a:prstGeom>
        </p:spPr>
      </p:pic>
      <p:sp>
        <p:nvSpPr>
          <p:cNvPr id="4" name="文本框 3"/>
          <p:cNvSpPr txBox="1"/>
          <p:nvPr/>
        </p:nvSpPr>
        <p:spPr>
          <a:xfrm>
            <a:off x="131445" y="633095"/>
            <a:ext cx="11896725" cy="922020"/>
          </a:xfrm>
          <a:prstGeom prst="rect">
            <a:avLst/>
          </a:prstGeom>
          <a:noFill/>
        </p:spPr>
        <p:txBody>
          <a:bodyPr wrap="square" rtlCol="0">
            <a:spAutoFit/>
          </a:bodyPr>
          <a:p>
            <a:r>
              <a:rPr lang="en-US" altLang="zh-CN"/>
              <a:t>2024</a:t>
            </a:r>
            <a:r>
              <a:rPr lang="zh-CN" altLang="en-US"/>
              <a:t>年</a:t>
            </a:r>
            <a:r>
              <a:rPr lang="en-US" altLang="zh-CN"/>
              <a:t>7</a:t>
            </a:r>
            <a:r>
              <a:rPr lang="zh-CN" altLang="en-US"/>
              <a:t>月</a:t>
            </a:r>
            <a:r>
              <a:rPr lang="en-US" altLang="zh-CN"/>
              <a:t>27</a:t>
            </a:r>
            <a:r>
              <a:rPr lang="zh-CN" altLang="en-US"/>
              <a:t>日临床免疫分会在美丽的羊城广州中心皇冠假日酒店召开</a:t>
            </a:r>
            <a:r>
              <a:rPr lang="en-US" altLang="zh-CN"/>
              <a:t>2024</a:t>
            </a:r>
            <a:r>
              <a:rPr lang="zh-CN" altLang="en-US"/>
              <a:t>年流式细胞术在临床和科研应用进展论坛。大会邀请中山大学肿瘤防治中心张翼驚教授、和复旦大学附属中山一院陈朴教授、中国医学科学院血液病医院、苏州大学附属第一医院朱明清教授和江苏省人民医院吴雨洁教授等</a:t>
            </a:r>
            <a:r>
              <a:rPr lang="en-US" altLang="zh-CN"/>
              <a:t>12</a:t>
            </a:r>
            <a:r>
              <a:rPr lang="zh-CN" altLang="en-US"/>
              <a:t>位专家进行现场报告。</a:t>
            </a:r>
            <a:endParaRPr lang="zh-CN" altLang="en-US"/>
          </a:p>
        </p:txBody>
      </p:sp>
      <p:pic>
        <p:nvPicPr>
          <p:cNvPr id="5" name="图片 4" descr="2"/>
          <p:cNvPicPr>
            <a:picLocks noChangeAspect="1"/>
          </p:cNvPicPr>
          <p:nvPr/>
        </p:nvPicPr>
        <p:blipFill>
          <a:blip r:embed="rId2"/>
          <a:stretch>
            <a:fillRect/>
          </a:stretch>
        </p:blipFill>
        <p:spPr>
          <a:xfrm>
            <a:off x="-5715" y="4250690"/>
            <a:ext cx="3917950" cy="2613025"/>
          </a:xfrm>
          <a:prstGeom prst="rect">
            <a:avLst/>
          </a:prstGeom>
        </p:spPr>
      </p:pic>
      <p:pic>
        <p:nvPicPr>
          <p:cNvPr id="6" name="图片 5" descr="池佩东"/>
          <p:cNvPicPr>
            <a:picLocks noChangeAspect="1"/>
          </p:cNvPicPr>
          <p:nvPr/>
        </p:nvPicPr>
        <p:blipFill>
          <a:blip r:embed="rId3"/>
          <a:stretch>
            <a:fillRect/>
          </a:stretch>
        </p:blipFill>
        <p:spPr>
          <a:xfrm>
            <a:off x="3274695" y="1713230"/>
            <a:ext cx="3567430" cy="2379345"/>
          </a:xfrm>
          <a:prstGeom prst="rect">
            <a:avLst/>
          </a:prstGeom>
        </p:spPr>
      </p:pic>
      <p:pic>
        <p:nvPicPr>
          <p:cNvPr id="7" name="图片 6" descr="6"/>
          <p:cNvPicPr>
            <a:picLocks noChangeAspect="1"/>
          </p:cNvPicPr>
          <p:nvPr/>
        </p:nvPicPr>
        <p:blipFill>
          <a:blip r:embed="rId4"/>
          <a:srcRect t="25342"/>
          <a:stretch>
            <a:fillRect/>
          </a:stretch>
        </p:blipFill>
        <p:spPr>
          <a:xfrm>
            <a:off x="6669405" y="1659255"/>
            <a:ext cx="4926965" cy="2453640"/>
          </a:xfrm>
          <a:prstGeom prst="rect">
            <a:avLst/>
          </a:prstGeom>
        </p:spPr>
      </p:pic>
      <p:pic>
        <p:nvPicPr>
          <p:cNvPr id="9" name="图片 8" descr="5"/>
          <p:cNvPicPr>
            <a:picLocks noChangeAspect="1"/>
          </p:cNvPicPr>
          <p:nvPr/>
        </p:nvPicPr>
        <p:blipFill>
          <a:blip r:embed="rId5"/>
          <a:stretch>
            <a:fillRect/>
          </a:stretch>
        </p:blipFill>
        <p:spPr>
          <a:xfrm>
            <a:off x="3912235" y="4250690"/>
            <a:ext cx="3836670" cy="2559685"/>
          </a:xfrm>
          <a:prstGeom prst="rect">
            <a:avLst/>
          </a:prstGeom>
        </p:spPr>
      </p:pic>
      <p:pic>
        <p:nvPicPr>
          <p:cNvPr id="11" name="图片 10" descr="3"/>
          <p:cNvPicPr>
            <a:picLocks noChangeAspect="1"/>
          </p:cNvPicPr>
          <p:nvPr/>
        </p:nvPicPr>
        <p:blipFill>
          <a:blip r:embed="rId6"/>
          <a:srcRect l="8356" t="22343" r="6956"/>
          <a:stretch>
            <a:fillRect/>
          </a:stretch>
        </p:blipFill>
        <p:spPr>
          <a:xfrm>
            <a:off x="7828280" y="4235450"/>
            <a:ext cx="4284345" cy="26200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53340"/>
            <a:ext cx="7432675" cy="460375"/>
          </a:xfrm>
          <a:prstGeom prst="rect">
            <a:avLst/>
          </a:prstGeom>
        </p:spPr>
        <p:txBody>
          <a:bodyPr wrap="square">
            <a:spAutoFit/>
          </a:bodyPr>
          <a:p>
            <a:pPr marL="0" indent="0" algn="just" defTabSz="266700">
              <a:spcBef>
                <a:spcPct val="0"/>
              </a:spcBef>
              <a:spcAft>
                <a:spcPct val="0"/>
              </a:spcAft>
            </a:pPr>
            <a:r>
              <a:rPr lang="zh-CN" altLang="en-US" sz="2400" b="1">
                <a:latin typeface="宋体" panose="02010600030101010101" pitchFamily="2" charset="-122"/>
                <a:ea typeface="宋体" panose="02010600030101010101" pitchFamily="2" charset="-122"/>
              </a:rPr>
              <a:t>举办“第二届流式细胞术在检验医学中的应用新进展”</a:t>
            </a:r>
            <a:endParaRPr lang="zh-CN" altLang="en-US" sz="2400" b="1">
              <a:latin typeface="宋体" panose="02010600030101010101" pitchFamily="2" charset="-122"/>
              <a:ea typeface="宋体" panose="02010600030101010101" pitchFamily="2" charset="-122"/>
            </a:endParaRPr>
          </a:p>
        </p:txBody>
      </p:sp>
      <p:sp>
        <p:nvSpPr>
          <p:cNvPr id="3" name="文本框 2"/>
          <p:cNvSpPr txBox="1"/>
          <p:nvPr/>
        </p:nvSpPr>
        <p:spPr>
          <a:xfrm>
            <a:off x="30480" y="513715"/>
            <a:ext cx="12114530" cy="922020"/>
          </a:xfrm>
          <a:prstGeom prst="rect">
            <a:avLst/>
          </a:prstGeom>
          <a:noFill/>
        </p:spPr>
        <p:txBody>
          <a:bodyPr wrap="square" rtlCol="0">
            <a:spAutoFit/>
          </a:bodyPr>
          <a:p>
            <a:pPr indent="457200"/>
            <a:r>
              <a:rPr lang="en-US" altLang="zh-CN"/>
              <a:t>2024</a:t>
            </a:r>
            <a:r>
              <a:rPr lang="zh-CN" altLang="en-US"/>
              <a:t>年</a:t>
            </a:r>
            <a:r>
              <a:rPr lang="en-US" altLang="zh-CN"/>
              <a:t>12</a:t>
            </a:r>
            <a:r>
              <a:rPr lang="zh-CN" altLang="en-US"/>
              <a:t>月</a:t>
            </a:r>
            <a:r>
              <a:rPr lang="en-US" altLang="zh-CN"/>
              <a:t>14</a:t>
            </a:r>
            <a:r>
              <a:rPr lang="zh-CN" altLang="en-US"/>
              <a:t>日，广东省健康科普促进会临床免疫分会主办，深圳市儿童医院协办的广东省省继续教育项目</a:t>
            </a:r>
            <a:r>
              <a:rPr lang="en-US" altLang="zh-CN"/>
              <a:t>“</a:t>
            </a:r>
            <a:r>
              <a:rPr lang="zh-CN" altLang="en-US"/>
              <a:t>第二届流式细胞术在检验医学中的应用新进展</a:t>
            </a:r>
            <a:r>
              <a:rPr lang="en-US" altLang="zh-CN"/>
              <a:t>”</a:t>
            </a:r>
            <a:r>
              <a:rPr lang="zh-CN" altLang="en-US"/>
              <a:t>成功落幕，会议以线下的方式进行，参会人员包括检验，临床及科研相关的医学工作人员，实现了会议举办促进多学科融合的初衷。</a:t>
            </a:r>
            <a:endParaRPr lang="zh-CN" altLang="en-US"/>
          </a:p>
        </p:txBody>
      </p:sp>
      <p:pic>
        <p:nvPicPr>
          <p:cNvPr id="4" name="图片 3" descr="2024.12深圳"/>
          <p:cNvPicPr>
            <a:picLocks noChangeAspect="1"/>
          </p:cNvPicPr>
          <p:nvPr/>
        </p:nvPicPr>
        <p:blipFill>
          <a:blip r:embed="rId1"/>
          <a:srcRect t="37648"/>
          <a:stretch>
            <a:fillRect/>
          </a:stretch>
        </p:blipFill>
        <p:spPr>
          <a:xfrm>
            <a:off x="159385" y="1719580"/>
            <a:ext cx="11873865" cy="49358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100013"/>
            <a:ext cx="5080000" cy="645160"/>
          </a:xfrm>
          <a:prstGeom prst="rect">
            <a:avLst/>
          </a:prstGeom>
        </p:spPr>
        <p:txBody>
          <a:bodyPr>
            <a:spAutoFit/>
          </a:bodyPr>
          <a:p>
            <a:pPr marL="0" indent="267970" algn="just" defTabSz="266700">
              <a:lnSpc>
                <a:spcPct val="150000"/>
              </a:lnSpc>
              <a:spcBef>
                <a:spcPts val="1300"/>
              </a:spcBef>
              <a:spcAft>
                <a:spcPts val="1300"/>
              </a:spcAft>
            </a:pPr>
            <a:r>
              <a:rPr lang="zh-CN" altLang="en-US" sz="2400" b="1">
                <a:latin typeface="宋体" panose="02010600030101010101" pitchFamily="2" charset="-122"/>
                <a:ea typeface="黑体" panose="02010609060101010101" charset="-122"/>
              </a:rPr>
              <a:t>科普丛书</a:t>
            </a:r>
            <a:r>
              <a:rPr lang="en-US" altLang="zh-CN" sz="2400" b="1">
                <a:latin typeface="宋体" panose="02010600030101010101" pitchFamily="2" charset="-122"/>
                <a:ea typeface="黑体" panose="02010609060101010101" charset="-122"/>
              </a:rPr>
              <a:t>《</a:t>
            </a:r>
            <a:r>
              <a:rPr lang="zh-CN" altLang="en-US" sz="2400" b="1">
                <a:latin typeface="宋体" panose="02010600030101010101" pitchFamily="2" charset="-122"/>
                <a:ea typeface="黑体" panose="02010609060101010101" charset="-122"/>
              </a:rPr>
              <a:t>临床免疫疾病</a:t>
            </a:r>
            <a:r>
              <a:rPr lang="en-US" altLang="zh-CN" sz="2400" b="1">
                <a:latin typeface="宋体" panose="02010600030101010101" pitchFamily="2" charset="-122"/>
                <a:ea typeface="黑体" panose="02010609060101010101" charset="-122"/>
              </a:rPr>
              <a:t>》</a:t>
            </a:r>
            <a:r>
              <a:rPr lang="zh-CN" altLang="en-US" sz="2400" b="1">
                <a:latin typeface="宋体" panose="02010600030101010101" pitchFamily="2" charset="-122"/>
                <a:ea typeface="黑体" panose="02010609060101010101" charset="-122"/>
              </a:rPr>
              <a:t>的编辑</a:t>
            </a:r>
            <a:endParaRPr lang="zh-CN" altLang="en-US" sz="2400" b="1">
              <a:latin typeface="宋体" panose="02010600030101010101" pitchFamily="2" charset="-122"/>
              <a:ea typeface="黑体" panose="02010609060101010101" charset="-122"/>
            </a:endParaRPr>
          </a:p>
        </p:txBody>
      </p:sp>
      <p:sp>
        <p:nvSpPr>
          <p:cNvPr id="3" name="文本框 2"/>
          <p:cNvSpPr txBox="1"/>
          <p:nvPr/>
        </p:nvSpPr>
        <p:spPr>
          <a:xfrm>
            <a:off x="410845" y="314008"/>
            <a:ext cx="5080000" cy="635000"/>
          </a:xfrm>
          <a:prstGeom prst="rect">
            <a:avLst/>
          </a:prstGeom>
        </p:spPr>
        <p:txBody>
          <a:bodyPr/>
          <a:p>
            <a:endParaRPr sz="1600"/>
          </a:p>
        </p:txBody>
      </p:sp>
      <p:pic>
        <p:nvPicPr>
          <p:cNvPr id="4" name="图片 3"/>
          <p:cNvPicPr/>
          <p:nvPr/>
        </p:nvPicPr>
        <p:blipFill>
          <a:blip r:embed="rId1"/>
          <a:stretch>
            <a:fillRect/>
          </a:stretch>
        </p:blipFill>
        <p:spPr>
          <a:xfrm>
            <a:off x="410845" y="949008"/>
            <a:ext cx="10220325" cy="5534025"/>
          </a:xfrm>
          <a:prstGeom prst="rect">
            <a:avLst/>
          </a:prstGeom>
        </p:spPr>
      </p:pic>
      <p:sp>
        <p:nvSpPr>
          <p:cNvPr id="5" name="文本框 4"/>
          <p:cNvSpPr txBox="1"/>
          <p:nvPr/>
        </p:nvSpPr>
        <p:spPr>
          <a:xfrm>
            <a:off x="410845" y="6483033"/>
            <a:ext cx="5080000" cy="635000"/>
          </a:xfrm>
          <a:prstGeom prst="rect">
            <a:avLst/>
          </a:prstGeom>
        </p:spPr>
        <p:txBody>
          <a:bodyPr/>
          <a:p>
            <a:endParaRPr sz="1600"/>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PLACING_PICTURE_USER_VIEWPORT" val="{&quot;height&quot;:10843.122834645668,&quot;width&quot;:19197.500787401576}"/>
</p:tagLst>
</file>

<file path=ppt/tags/tag64.xml><?xml version="1.0" encoding="utf-8"?>
<p:tagLst xmlns:p="http://schemas.openxmlformats.org/presentationml/2006/main">
  <p:tag name="KSO_WM_UNIT_PLACING_PICTURE_USER_VIEWPORT" val="{&quot;height&quot;:2519,&quot;width&quot;:19262}"/>
</p:tagLst>
</file>

<file path=ppt/tags/tag65.xml><?xml version="1.0" encoding="utf-8"?>
<p:tagLst xmlns:p="http://schemas.openxmlformats.org/presentationml/2006/main">
  <p:tag name="KSO_WM_UNIT_PLACING_PICTURE_USER_VIEWPORT" val="{&quot;height&quot;:649,&quot;width&quot;:2676}"/>
</p:tagLst>
</file>

<file path=ppt/tags/tag6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1568</Words>
  <Application>WPS 演示</Application>
  <PresentationFormat>宽屏</PresentationFormat>
  <Paragraphs>64</Paragraphs>
  <Slides>15</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15</vt:i4>
      </vt:variant>
    </vt:vector>
  </HeadingPairs>
  <TitlesOfParts>
    <vt:vector size="26" baseType="lpstr">
      <vt:lpstr>Arial</vt:lpstr>
      <vt:lpstr>宋体</vt:lpstr>
      <vt:lpstr>Wingdings</vt:lpstr>
      <vt:lpstr>Wingdings</vt:lpstr>
      <vt:lpstr>AvantGarde Md BT</vt:lpstr>
      <vt:lpstr>Segoe Print</vt:lpstr>
      <vt:lpstr>微软雅黑</vt:lpstr>
      <vt:lpstr>Arial Unicode MS</vt:lpstr>
      <vt:lpstr>Calibri</vt:lpstr>
      <vt:lpstr>黑体</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GZHMU</dc:creator>
  <cp:lastModifiedBy>黄俊</cp:lastModifiedBy>
  <cp:revision>171</cp:revision>
  <dcterms:created xsi:type="dcterms:W3CDTF">2019-06-19T02:08:00Z</dcterms:created>
  <dcterms:modified xsi:type="dcterms:W3CDTF">2024-12-29T12:35:14Z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28A69F2B879F419095C543F032B24611_11</vt:lpwstr>
  </property>
</Properties>
</file>