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2" r:id="rId3"/>
    <p:sldId id="373" r:id="rId5"/>
    <p:sldId id="374" r:id="rId6"/>
    <p:sldId id="375" r:id="rId7"/>
    <p:sldId id="376" r:id="rId8"/>
    <p:sldId id="377" r:id="rId9"/>
    <p:sldId id="498" r:id="rId10"/>
    <p:sldId id="499" r:id="rId11"/>
    <p:sldId id="500" r:id="rId12"/>
    <p:sldId id="501" r:id="rId13"/>
    <p:sldId id="502" r:id="rId14"/>
    <p:sldId id="379" r:id="rId15"/>
    <p:sldId id="380" r:id="rId16"/>
    <p:sldId id="381" r:id="rId17"/>
    <p:sldId id="387" r:id="rId18"/>
    <p:sldId id="503" r:id="rId19"/>
  </p:sldIdLst>
  <p:sldSz cx="12192000" cy="68580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212" y="-108"/>
      </p:cViewPr>
      <p:guideLst>
        <p:guide orient="horz" pos="2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38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DFCC-589B-4A60-9C12-59D686ADFEC6}" type="datetimeFigureOut">
              <a:rPr lang="zh-CN" altLang="en-US"/>
            </a:fld>
            <a:endParaRPr lang="zh-CN" altLang="en-US"/>
          </a:p>
        </p:txBody>
      </p:sp>
      <p:sp>
        <p:nvSpPr>
          <p:cNvPr id="104938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938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38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C3E0-7DDF-45E7-A937-AD50A2B51C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67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/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1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94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1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94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74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/>
        </p:txBody>
      </p:sp>
      <p:sp>
        <p:nvSpPr>
          <p:cNvPr id="10487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7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6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64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/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64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/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69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/>
        </p:txBody>
      </p:sp>
      <p:sp>
        <p:nvSpPr>
          <p:cNvPr id="10486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70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/>
        </p:txBody>
      </p:sp>
      <p:sp>
        <p:nvSpPr>
          <p:cNvPr id="10487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71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72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7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60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/>
        </p:txBody>
      </p:sp>
      <p:sp>
        <p:nvSpPr>
          <p:cNvPr id="10486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59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10485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5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189D5A-014C-43FF-8AD6-76A50504EDCC}" type="datetimeFigureOut">
              <a:rPr lang="zh-CN" altLang="en-US"/>
            </a:fld>
            <a:endParaRPr lang="zh-CN" altLang="en-US"/>
          </a:p>
        </p:txBody>
      </p:sp>
      <p:sp>
        <p:nvSpPr>
          <p:cNvPr id="104865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0973AD1-9440-4EBE-9F34-F8CDDFE4E0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189D5A-014C-43FF-8AD6-76A50504EDCC}" type="datetimeFigureOut">
              <a:rPr lang="zh-CN" altLang="en-US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0973AD1-9440-4EBE-9F34-F8CDDFE4E0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14:prism isContent="1"/>
      </p:transition>
    </mc:Choice>
    <mc:Fallback>
      <p:transition spd="slow" advTm="2000">
        <p:fade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4189D5A-014C-43FF-8AD6-76A50504EDCC}" type="datetimeFigureOut">
              <a:rPr lang="zh-CN" altLang="en-US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20973AD1-9440-4EBE-9F34-F8CDDFE4E09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webp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webp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webp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webp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28"/>
          <p:cNvGrpSpPr/>
          <p:nvPr/>
        </p:nvGrpSpPr>
        <p:grpSpPr>
          <a:xfrm>
            <a:off x="1" y="-5"/>
            <a:ext cx="12191999" cy="6873875"/>
            <a:chOff x="1" y="-5"/>
            <a:chExt cx="12191999" cy="6873875"/>
          </a:xfrm>
        </p:grpSpPr>
        <p:pic>
          <p:nvPicPr>
            <p:cNvPr id="2097177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3158792" y="-2159338"/>
              <a:ext cx="6873875" cy="11192541"/>
            </a:xfrm>
            <a:prstGeom prst="rect">
              <a:avLst/>
            </a:prstGeom>
          </p:spPr>
        </p:pic>
        <p:pic>
          <p:nvPicPr>
            <p:cNvPr id="2097178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</p:grpSp>
      <p:grpSp>
        <p:nvGrpSpPr>
          <p:cNvPr id="97" name="组合 3"/>
          <p:cNvGrpSpPr/>
          <p:nvPr/>
        </p:nvGrpSpPr>
        <p:grpSpPr>
          <a:xfrm>
            <a:off x="728588" y="4920868"/>
            <a:ext cx="4275657" cy="551173"/>
            <a:chOff x="573570" y="4811238"/>
            <a:chExt cx="4275657" cy="551173"/>
          </a:xfrm>
        </p:grpSpPr>
        <p:sp>
          <p:nvSpPr>
            <p:cNvPr id="1048661" name="矩形: 圆角 4"/>
            <p:cNvSpPr/>
            <p:nvPr/>
          </p:nvSpPr>
          <p:spPr>
            <a:xfrm>
              <a:off x="615907" y="4847334"/>
              <a:ext cx="1944300" cy="515077"/>
            </a:xfrm>
            <a:prstGeom prst="roundRect">
              <a:avLst>
                <a:gd name="adj" fmla="val 23866"/>
              </a:avLst>
            </a:prstGeom>
            <a:solidFill>
              <a:srgbClr val="1379EF"/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1048662" name="矩形: 圆角 5"/>
            <p:cNvSpPr/>
            <p:nvPr/>
          </p:nvSpPr>
          <p:spPr>
            <a:xfrm>
              <a:off x="573570" y="4811238"/>
              <a:ext cx="1944300" cy="515077"/>
            </a:xfrm>
            <a:prstGeom prst="roundRect">
              <a:avLst>
                <a:gd name="adj" fmla="val 238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1048663" name="文本框 6"/>
            <p:cNvSpPr txBox="1"/>
            <p:nvPr/>
          </p:nvSpPr>
          <p:spPr>
            <a:xfrm>
              <a:off x="700449" y="4926832"/>
              <a:ext cx="1692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dist"/>
              <a:r>
                <a:rPr lang="zh-CN" altLang="en-US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汇报人：</a:t>
              </a:r>
              <a:r>
                <a:rPr lang="zh-CN" altLang="en-US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黄飞</a:t>
              </a:r>
              <a:r>
                <a:rPr lang="zh-CN" altLang="en-US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麒</a:t>
              </a:r>
              <a:endParaRPr lang="zh-CN" altLang="en-US" sz="140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endParaRPr>
            </a:p>
          </p:txBody>
        </p:sp>
        <p:sp>
          <p:nvSpPr>
            <p:cNvPr id="1048664" name="矩形: 圆角 24"/>
            <p:cNvSpPr/>
            <p:nvPr/>
          </p:nvSpPr>
          <p:spPr>
            <a:xfrm>
              <a:off x="2904927" y="4847334"/>
              <a:ext cx="1944300" cy="515077"/>
            </a:xfrm>
            <a:prstGeom prst="roundRect">
              <a:avLst>
                <a:gd name="adj" fmla="val 23866"/>
              </a:avLst>
            </a:prstGeom>
            <a:solidFill>
              <a:srgbClr val="1379EF"/>
            </a:solidFill>
            <a:ln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1048665" name="矩形: 圆角 2"/>
            <p:cNvSpPr/>
            <p:nvPr/>
          </p:nvSpPr>
          <p:spPr>
            <a:xfrm>
              <a:off x="2862590" y="4811238"/>
              <a:ext cx="1944300" cy="515077"/>
            </a:xfrm>
            <a:prstGeom prst="roundRect">
              <a:avLst>
                <a:gd name="adj" fmla="val 238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1048666" name="文本框 9"/>
            <p:cNvSpPr txBox="1"/>
            <p:nvPr/>
          </p:nvSpPr>
          <p:spPr>
            <a:xfrm>
              <a:off x="2989469" y="4926832"/>
              <a:ext cx="1692814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dist"/>
              <a:r>
                <a:rPr lang="zh-CN" altLang="en-US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时间：</a:t>
              </a:r>
              <a:r>
                <a:rPr lang="zh-CN" altLang="zh-CN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20</a:t>
              </a:r>
              <a:r>
                <a:rPr lang="en-US" altLang="zh-CN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25</a:t>
              </a:r>
              <a:r>
                <a:rPr lang="zh-CN" altLang="zh-CN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.</a:t>
              </a:r>
              <a:r>
                <a:rPr lang="en-US" altLang="zh-CN" sz="140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01</a:t>
              </a:r>
              <a:endParaRPr lang="en-US" altLang="zh-CN" sz="140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048667" name="任意多边形: 形状 11"/>
          <p:cNvSpPr/>
          <p:nvPr/>
        </p:nvSpPr>
        <p:spPr>
          <a:xfrm rot="9189767">
            <a:off x="7135539" y="1559307"/>
            <a:ext cx="4519173" cy="3342294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13000">
                <a:srgbClr val="1D4B96"/>
              </a:gs>
              <a:gs pos="43000">
                <a:srgbClr val="2866CA"/>
              </a:gs>
              <a:gs pos="85000">
                <a:srgbClr val="588BDE"/>
              </a:gs>
            </a:gsLst>
            <a:lin ang="8100000" scaled="1"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9pPr>
          </a:lstStyle>
          <a:p/>
        </p:txBody>
      </p:sp>
      <p:pic>
        <p:nvPicPr>
          <p:cNvPr id="2097179" name="图片 12"/>
          <p:cNvPicPr>
            <a:picLocks noChangeAspect="1"/>
          </p:cNvPicPr>
          <p:nvPr/>
        </p:nvPicPr>
        <p:blipFill>
          <a:blip r:embed="rId3"/>
          <a:srcRect l="21037" r="21037"/>
          <a:stretch>
            <a:fillRect/>
          </a:stretch>
        </p:blipFill>
        <p:spPr>
          <a:xfrm>
            <a:off x="7332184" y="1727200"/>
            <a:ext cx="3106429" cy="3106429"/>
          </a:xfrm>
          <a:prstGeom prst="ellipse">
            <a:avLst/>
          </a:prstGeom>
        </p:spPr>
      </p:pic>
      <p:cxnSp>
        <p:nvCxnSpPr>
          <p:cNvPr id="3145736" name="直接连接符 14"/>
          <p:cNvCxnSpPr/>
          <p:nvPr/>
        </p:nvCxnSpPr>
        <p:spPr>
          <a:xfrm>
            <a:off x="9165265" y="435935"/>
            <a:ext cx="432618" cy="1140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连接符 15"/>
          <p:cNvCxnSpPr/>
          <p:nvPr/>
        </p:nvCxnSpPr>
        <p:spPr>
          <a:xfrm>
            <a:off x="10461558" y="3905536"/>
            <a:ext cx="405517" cy="1329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直接连接符 16"/>
          <p:cNvCxnSpPr/>
          <p:nvPr/>
        </p:nvCxnSpPr>
        <p:spPr>
          <a:xfrm>
            <a:off x="10700097" y="3905536"/>
            <a:ext cx="756165" cy="24793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连接符 20"/>
          <p:cNvCxnSpPr/>
          <p:nvPr/>
        </p:nvCxnSpPr>
        <p:spPr>
          <a:xfrm>
            <a:off x="8666618" y="5009441"/>
            <a:ext cx="405517" cy="1329635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接连接符 21"/>
          <p:cNvCxnSpPr/>
          <p:nvPr/>
        </p:nvCxnSpPr>
        <p:spPr>
          <a:xfrm>
            <a:off x="8257540" y="1092563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连接符 23"/>
          <p:cNvCxnSpPr/>
          <p:nvPr/>
        </p:nvCxnSpPr>
        <p:spPr>
          <a:xfrm>
            <a:off x="8028119" y="719194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8" name="图形"/>
          <p:cNvSpPr txBox="1"/>
          <p:nvPr/>
        </p:nvSpPr>
        <p:spPr>
          <a:xfrm>
            <a:off x="612780" y="2201290"/>
            <a:ext cx="5666962" cy="2210454"/>
          </a:xfrm>
          <a:prstGeom prst="rect">
            <a:avLst/>
          </a:prstGeom>
          <a:noFill/>
        </p:spPr>
        <p:txBody>
          <a:bodyPr wrap="square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zh-CN" sz="32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广东省健康科普促进会</a:t>
            </a:r>
            <a:endParaRPr lang="zh-CN" altLang="zh-CN" sz="3200" b="0" spc="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zh-CN" sz="32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中医骨伤科分会</a:t>
            </a:r>
            <a:endParaRPr lang="zh-CN" altLang="zh-CN" sz="3200" b="0" spc="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algn="l"/>
            <a:endParaRPr lang="zh-CN" altLang="zh-CN" sz="3200" b="0" spc="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algn="l"/>
            <a:r>
              <a:rPr lang="en-US" altLang="zh-CN" sz="32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2024</a:t>
            </a:r>
            <a:r>
              <a:rPr lang="zh-CN" altLang="zh-CN" sz="32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总结与</a:t>
            </a:r>
            <a:r>
              <a:rPr lang="en-US" altLang="zh-CN" sz="32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2025</a:t>
            </a:r>
            <a:r>
              <a:rPr lang="zh-CN" altLang="zh-CN" sz="32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展望</a:t>
            </a:r>
            <a:endParaRPr lang="zh-CN" altLang="zh-CN" sz="3200" b="0" spc="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669" name="椭圆 1"/>
          <p:cNvSpPr/>
          <p:nvPr/>
        </p:nvSpPr>
        <p:spPr>
          <a:xfrm>
            <a:off x="701213" y="-583019"/>
            <a:ext cx="1607271" cy="1607271"/>
          </a:xfrm>
          <a:prstGeom prst="ellipse">
            <a:avLst/>
          </a:prstGeom>
          <a:solidFill>
            <a:srgbClr val="58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sp>
        <p:nvSpPr>
          <p:cNvPr id="1048670" name="椭圆 13"/>
          <p:cNvSpPr/>
          <p:nvPr/>
        </p:nvSpPr>
        <p:spPr>
          <a:xfrm>
            <a:off x="3742187" y="6142834"/>
            <a:ext cx="1106657" cy="1106657"/>
          </a:xfrm>
          <a:prstGeom prst="ellipse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sp>
        <p:nvSpPr>
          <p:cNvPr id="1048671" name="椭圆 17"/>
          <p:cNvSpPr/>
          <p:nvPr/>
        </p:nvSpPr>
        <p:spPr>
          <a:xfrm>
            <a:off x="3738329" y="420057"/>
            <a:ext cx="843542" cy="843542"/>
          </a:xfrm>
          <a:prstGeom prst="ellipse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sp>
        <p:nvSpPr>
          <p:cNvPr id="1048672" name="椭圆 19"/>
          <p:cNvSpPr/>
          <p:nvPr/>
        </p:nvSpPr>
        <p:spPr>
          <a:xfrm>
            <a:off x="7800146" y="5661142"/>
            <a:ext cx="1069230" cy="1069230"/>
          </a:xfrm>
          <a:prstGeom prst="ellipse">
            <a:avLst/>
          </a:prstGeom>
          <a:solidFill>
            <a:srgbClr val="58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sp>
        <p:nvSpPr>
          <p:cNvPr id="1048673" name="椭圆 22"/>
          <p:cNvSpPr/>
          <p:nvPr/>
        </p:nvSpPr>
        <p:spPr>
          <a:xfrm>
            <a:off x="7065564" y="1665597"/>
            <a:ext cx="480817" cy="480817"/>
          </a:xfrm>
          <a:prstGeom prst="ellipse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cxnSp>
        <p:nvCxnSpPr>
          <p:cNvPr id="3145742" name="直接连接符 32"/>
          <p:cNvCxnSpPr/>
          <p:nvPr/>
        </p:nvCxnSpPr>
        <p:spPr>
          <a:xfrm>
            <a:off x="9684345" y="913892"/>
            <a:ext cx="267507" cy="705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382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383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384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9406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9407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9408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社会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服务</a:t>
            </a:r>
            <a:endParaRPr lang="zh-CN" altLang="en-US"/>
          </a:p>
        </p:txBody>
      </p:sp>
      <p:pic>
        <p:nvPicPr>
          <p:cNvPr id="2097385" name="New picture"/>
          <p:cNvPicPr/>
          <p:nvPr/>
        </p:nvPicPr>
        <p:blipFill>
          <a:blip r:embed="rId4"/>
          <a:srcRect t="30330" b="30330"/>
          <a:stretch>
            <a:fillRect/>
          </a:stretch>
        </p:blipFill>
        <p:spPr>
          <a:xfrm>
            <a:off x="1117600" y="3416300"/>
            <a:ext cx="3213100" cy="226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2097386" name="New picture"/>
          <p:cNvPicPr/>
          <p:nvPr/>
        </p:nvPicPr>
        <p:blipFill>
          <a:blip r:embed="rId5"/>
          <a:srcRect l="20417" r="20417"/>
          <a:stretch>
            <a:fillRect/>
          </a:stretch>
        </p:blipFill>
        <p:spPr>
          <a:xfrm>
            <a:off x="4470400" y="3416300"/>
            <a:ext cx="3213100" cy="226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2097387" name="New picture"/>
          <p:cNvPicPr/>
          <p:nvPr/>
        </p:nvPicPr>
        <p:blipFill>
          <a:blip r:embed="rId6"/>
          <a:srcRect l="9816" r="9816"/>
          <a:stretch>
            <a:fillRect/>
          </a:stretch>
        </p:blipFill>
        <p:spPr>
          <a:xfrm>
            <a:off x="7823200" y="3416300"/>
            <a:ext cx="3213100" cy="226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9409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医疗帮扶与技术提升</a:t>
            </a:r>
            <a:endParaRPr lang="zh-CN" altLang="en-US"/>
          </a:p>
        </p:txBody>
      </p:sp>
      <p:sp>
        <p:nvSpPr>
          <p:cNvPr id="1049410" name="New shape"/>
          <p:cNvSpPr/>
          <p:nvPr/>
        </p:nvSpPr>
        <p:spPr>
          <a:xfrm>
            <a:off x="1117600" y="2057400"/>
            <a:ext cx="9956800" cy="133289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80952" lnSpcReduction="20000"/>
          </a:bodyPr>
          <a:p>
            <a:pPr indent="0" algn="l">
              <a:lnSpc>
                <a:spcPct val="125000"/>
              </a:lnSpc>
            </a:pPr>
            <a:r>
              <a:rPr 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持</a:t>
            </a:r>
            <a:r>
              <a:rPr 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续帮扶连南县人民医院专科建设。在面对复杂的左股骨粗隆间 - 转子下粉碎性骨折手术时，林强教授凭借深厚造诣和丰富经验指导手术，克服骨折复杂粉碎、手术部位敏感及患者个体差异等难点，保障手术成功。自 2014 年托管以来，通过多种帮扶措施，连南人民医院在人才培养、技术革新和设备升级等方面成效显著，四级手术量增加，推动当地医疗水平迈向新高度，助力实现分级诊疗目标。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09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09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09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09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385" grpId="0" bldLvl="0" animBg="1"/>
      <p:bldP spid="2097386" grpId="1" bldLvl="0" animBg="1"/>
      <p:bldP spid="2097387" grpId="2" bldLvl="0" animBg="1"/>
      <p:bldP spid="1049409" grpId="3" bldLvl="0" animBg="1"/>
      <p:bldP spid="1049410" grpId="4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组合 7"/>
          <p:cNvGrpSpPr/>
          <p:nvPr/>
        </p:nvGrpSpPr>
        <p:grpSpPr>
          <a:xfrm>
            <a:off x="-45084" y="45078"/>
            <a:ext cx="12191998" cy="6873877"/>
            <a:chOff x="1" y="-7"/>
            <a:chExt cx="12191998" cy="6873877"/>
          </a:xfrm>
        </p:grpSpPr>
        <p:pic>
          <p:nvPicPr>
            <p:cNvPr id="2097382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383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384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9406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9407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9408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社会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服务</a:t>
            </a:r>
            <a:endParaRPr lang="zh-CN" altLang="en-US"/>
          </a:p>
        </p:txBody>
      </p:sp>
      <p:sp>
        <p:nvSpPr>
          <p:cNvPr id="1049409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indent="0" algn="l">
              <a:lnSpc>
                <a:spcPct val="100000"/>
              </a:lnSpc>
            </a:pPr>
            <a:r>
              <a:rPr lang="zh-CN" altLang="en-US"/>
              <a:t>积极</a:t>
            </a:r>
            <a:endParaRPr lang="zh-CN" altLang="en-US"/>
          </a:p>
        </p:txBody>
      </p:sp>
      <p:sp>
        <p:nvSpPr>
          <p:cNvPr id="1049410" name="New shape"/>
          <p:cNvSpPr/>
          <p:nvPr/>
        </p:nvSpPr>
        <p:spPr>
          <a:xfrm>
            <a:off x="1117600" y="2057400"/>
            <a:ext cx="9956800" cy="133289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积极拓展线上科普，多名会员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IP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的粉丝达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万</a:t>
            </a:r>
            <a:r>
              <a:rPr 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2493010"/>
            <a:ext cx="1838325" cy="40874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40" y="3020695"/>
            <a:ext cx="5168900" cy="2860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215" y="2565400"/>
            <a:ext cx="1854835" cy="412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9" grpId="3" bldLvl="0" animBg="1"/>
      <p:bldP spid="1049410" grpId="4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"/>
          <p:cNvGrpSpPr/>
          <p:nvPr/>
        </p:nvGrpSpPr>
        <p:grpSpPr>
          <a:xfrm>
            <a:off x="1" y="-5"/>
            <a:ext cx="12191999" cy="6873875"/>
            <a:chOff x="1" y="-5"/>
            <a:chExt cx="12191999" cy="6873875"/>
          </a:xfrm>
        </p:grpSpPr>
        <p:pic>
          <p:nvPicPr>
            <p:cNvPr id="209720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3158792" y="-2159338"/>
              <a:ext cx="6873875" cy="11192541"/>
            </a:xfrm>
            <a:prstGeom prst="rect">
              <a:avLst/>
            </a:prstGeom>
          </p:spPr>
        </p:pic>
        <p:pic>
          <p:nvPicPr>
            <p:cNvPr id="209720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</p:grpSp>
      <p:grpSp>
        <p:nvGrpSpPr>
          <p:cNvPr id="127" name="组合 4"/>
          <p:cNvGrpSpPr/>
          <p:nvPr/>
        </p:nvGrpSpPr>
        <p:grpSpPr>
          <a:xfrm>
            <a:off x="999458" y="1576126"/>
            <a:ext cx="861240" cy="3889009"/>
            <a:chOff x="999458" y="1576126"/>
            <a:chExt cx="861240" cy="3889009"/>
          </a:xfrm>
        </p:grpSpPr>
        <p:sp>
          <p:nvSpPr>
            <p:cNvPr id="1048735" name="矩形: 圆角 20"/>
            <p:cNvSpPr/>
            <p:nvPr/>
          </p:nvSpPr>
          <p:spPr>
            <a:xfrm>
              <a:off x="999458" y="1576126"/>
              <a:ext cx="861240" cy="38890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1048736" name="文本框 5"/>
            <p:cNvSpPr txBox="1"/>
            <p:nvPr/>
          </p:nvSpPr>
          <p:spPr>
            <a:xfrm>
              <a:off x="1037642" y="1923394"/>
              <a:ext cx="736600" cy="3194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dist"/>
              <a:r>
                <a:rPr lang="zh-CN" altLang="zh-CN" sz="3600" b="1">
                  <a:solidFill>
                    <a:schemeClr val="bg1"/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PART  </a:t>
              </a:r>
              <a:r>
                <a:rPr lang="en-US" altLang="zh-CN" sz="3600" b="1">
                  <a:solidFill>
                    <a:schemeClr val="bg1"/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2</a:t>
              </a:r>
              <a:endParaRPr lang="en-US" altLang="zh-CN" sz="3600" b="1">
                <a:solidFill>
                  <a:schemeClr val="bg1"/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048737" name="文本框 6"/>
          <p:cNvSpPr txBox="1"/>
          <p:nvPr/>
        </p:nvSpPr>
        <p:spPr>
          <a:xfrm>
            <a:off x="2352347" y="1484630"/>
            <a:ext cx="1478747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8000" b="1" u="sng">
                <a:solidFill>
                  <a:schemeClr val="accent1"/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rPr>
              <a:t>2</a:t>
            </a:r>
            <a:endParaRPr lang="en-US" altLang="zh-CN" sz="8000" b="1" u="sng">
              <a:solidFill>
                <a:schemeClr val="accent1"/>
              </a:solidFill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048738" name="文本框 7"/>
          <p:cNvSpPr txBox="1"/>
          <p:nvPr/>
        </p:nvSpPr>
        <p:spPr>
          <a:xfrm>
            <a:off x="2279650" y="2924810"/>
            <a:ext cx="3947160" cy="1579880"/>
          </a:xfrm>
          <a:prstGeom prst="rect">
            <a:avLst/>
          </a:prstGeom>
          <a:noFill/>
        </p:spPr>
        <p:txBody>
          <a:bodyPr wrap="square" rtlCol="0" anchor="ctr" anchorCtr="0">
            <a:normAutofit fontScale="27318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31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2024年组织建设</a:t>
            </a:r>
            <a:endParaRPr lang="en-US" altLang="zh-CN" sz="131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31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与人才培养</a:t>
            </a:r>
            <a:r>
              <a:rPr lang="en-US" altLang="zh-CN" sz="13800"/>
              <a:t> </a:t>
            </a:r>
            <a:endParaRPr lang="zh-CN" altLang="en-US"/>
          </a:p>
        </p:txBody>
      </p:sp>
      <p:sp>
        <p:nvSpPr>
          <p:cNvPr id="1048739" name="任意多边形: 形状 9"/>
          <p:cNvSpPr/>
          <p:nvPr/>
        </p:nvSpPr>
        <p:spPr>
          <a:xfrm rot="9189767">
            <a:off x="7135539" y="1559307"/>
            <a:ext cx="4519173" cy="3342294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13000">
                <a:srgbClr val="1D4B96"/>
              </a:gs>
              <a:gs pos="43000">
                <a:srgbClr val="2866CA"/>
              </a:gs>
              <a:gs pos="85000">
                <a:srgbClr val="588BDE"/>
              </a:gs>
            </a:gsLst>
            <a:lin ang="8100000" scaled="1"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9pPr>
          </a:lstStyle>
          <a:p/>
        </p:txBody>
      </p:sp>
      <p:pic>
        <p:nvPicPr>
          <p:cNvPr id="2097205" name="图片 10"/>
          <p:cNvPicPr>
            <a:picLocks noChangeAspect="1"/>
          </p:cNvPicPr>
          <p:nvPr/>
        </p:nvPicPr>
        <p:blipFill>
          <a:blip r:embed="rId3"/>
          <a:srcRect l="21037" r="21037"/>
          <a:stretch>
            <a:fillRect/>
          </a:stretch>
        </p:blipFill>
        <p:spPr>
          <a:xfrm>
            <a:off x="7332184" y="1727200"/>
            <a:ext cx="3106429" cy="3106429"/>
          </a:xfrm>
          <a:prstGeom prst="ellipse">
            <a:avLst/>
          </a:prstGeom>
        </p:spPr>
      </p:pic>
      <p:cxnSp>
        <p:nvCxnSpPr>
          <p:cNvPr id="3145751" name="直接连接符 11"/>
          <p:cNvCxnSpPr/>
          <p:nvPr/>
        </p:nvCxnSpPr>
        <p:spPr>
          <a:xfrm>
            <a:off x="9165265" y="435935"/>
            <a:ext cx="432618" cy="1140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2" name="直接连接符 12"/>
          <p:cNvCxnSpPr/>
          <p:nvPr/>
        </p:nvCxnSpPr>
        <p:spPr>
          <a:xfrm>
            <a:off x="10461558" y="3905536"/>
            <a:ext cx="405517" cy="1329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13"/>
          <p:cNvCxnSpPr/>
          <p:nvPr/>
        </p:nvCxnSpPr>
        <p:spPr>
          <a:xfrm>
            <a:off x="10700097" y="3905536"/>
            <a:ext cx="756165" cy="24793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直接连接符 14"/>
          <p:cNvCxnSpPr/>
          <p:nvPr/>
        </p:nvCxnSpPr>
        <p:spPr>
          <a:xfrm>
            <a:off x="8666618" y="5009441"/>
            <a:ext cx="405517" cy="1329635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直接连接符 15"/>
          <p:cNvCxnSpPr/>
          <p:nvPr/>
        </p:nvCxnSpPr>
        <p:spPr>
          <a:xfrm>
            <a:off x="8257540" y="1092563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6" name="直接连接符 16"/>
          <p:cNvCxnSpPr/>
          <p:nvPr/>
        </p:nvCxnSpPr>
        <p:spPr>
          <a:xfrm>
            <a:off x="8028119" y="719194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0" name="椭圆 17"/>
          <p:cNvSpPr/>
          <p:nvPr/>
        </p:nvSpPr>
        <p:spPr>
          <a:xfrm>
            <a:off x="7800146" y="5661142"/>
            <a:ext cx="1069230" cy="1069230"/>
          </a:xfrm>
          <a:prstGeom prst="ellipse">
            <a:avLst/>
          </a:prstGeom>
          <a:solidFill>
            <a:srgbClr val="58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sp>
        <p:nvSpPr>
          <p:cNvPr id="1048741" name="椭圆 18"/>
          <p:cNvSpPr/>
          <p:nvPr/>
        </p:nvSpPr>
        <p:spPr>
          <a:xfrm>
            <a:off x="7065564" y="1665597"/>
            <a:ext cx="480817" cy="480817"/>
          </a:xfrm>
          <a:prstGeom prst="ellipse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cxnSp>
        <p:nvCxnSpPr>
          <p:cNvPr id="3145757" name="直接连接符 19"/>
          <p:cNvCxnSpPr/>
          <p:nvPr/>
        </p:nvCxnSpPr>
        <p:spPr>
          <a:xfrm>
            <a:off x="9684345" y="913892"/>
            <a:ext cx="267507" cy="705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 prLst="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7" grpId="0"/>
      <p:bldP spid="10487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206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207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208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8745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46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47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/>
              <a:t>组织建设与人才培养</a:t>
            </a:r>
            <a:endParaRPr lang="zh-CN" altLang="en-US"/>
          </a:p>
        </p:txBody>
      </p:sp>
      <p:pic>
        <p:nvPicPr>
          <p:cNvPr id="2097209" name="New picture"/>
          <p:cNvPicPr/>
          <p:nvPr/>
        </p:nvPicPr>
        <p:blipFill>
          <a:blip r:embed="rId4"/>
          <a:srcRect l="8743" r="8743"/>
          <a:stretch>
            <a:fillRect/>
          </a:stretch>
        </p:blipFill>
        <p:spPr>
          <a:xfrm>
            <a:off x="1676400" y="2006600"/>
            <a:ext cx="5029200" cy="353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8748" name="New shape"/>
          <p:cNvSpPr/>
          <p:nvPr/>
        </p:nvSpPr>
        <p:spPr>
          <a:xfrm>
            <a:off x="7467600" y="2006600"/>
            <a:ext cx="360680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20000"/>
          </a:bodyPr>
          <a:p>
            <a:pPr indent="0" algn="l">
              <a:lnSpc>
                <a:spcPct val="100000"/>
              </a:lnSpc>
            </a:pPr>
            <a:r>
              <a:rPr lang="zh-CN" altLang="en-US" sz="3700" b="1">
                <a:solidFill>
                  <a:srgbClr val="000000"/>
                </a:solidFill>
                <a:latin typeface="宋体" panose="02010600030101010101" pitchFamily="2" charset="-122"/>
              </a:rPr>
              <a:t>架构完善</a:t>
            </a:r>
            <a:endParaRPr lang="zh-CN" altLang="en-US"/>
          </a:p>
        </p:txBody>
      </p:sp>
      <p:sp>
        <p:nvSpPr>
          <p:cNvPr id="1048749" name="New shape"/>
          <p:cNvSpPr/>
          <p:nvPr/>
        </p:nvSpPr>
        <p:spPr>
          <a:xfrm>
            <a:off x="7467600" y="3136900"/>
            <a:ext cx="422783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lnSpcReduction="10000"/>
          </a:bodyPr>
          <a:p>
            <a:pPr indent="0" algn="l">
              <a:lnSpc>
                <a:spcPct val="125000"/>
              </a:lnSpc>
            </a:pP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进行委员增补，新当选副主任委员、常务委员、委员充实骨干力量，增强组织活力与凝聚力。现中医骨伤科分会已有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131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名会员，将在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2025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年再接再厉，继续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拓展。</a:t>
            </a:r>
            <a:endParaRPr lang="zh-CN" altLang="en-US"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209" grpId="0" animBg="1"/>
      <p:bldP spid="1048748" grpId="1" animBg="1"/>
      <p:bldP spid="1048749" grpId="2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73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174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175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8649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50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51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/>
              <a:t>组织建设与人才培养</a:t>
            </a:r>
            <a:endParaRPr lang="zh-CN" altLang="en-US"/>
          </a:p>
        </p:txBody>
      </p:sp>
      <p:pic>
        <p:nvPicPr>
          <p:cNvPr id="2097176" name="New picture"/>
          <p:cNvPicPr/>
          <p:nvPr/>
        </p:nvPicPr>
        <p:blipFill>
          <a:blip r:embed="rId4"/>
          <a:srcRect l="8743" r="8743"/>
          <a:stretch>
            <a:fillRect/>
          </a:stretch>
        </p:blipFill>
        <p:spPr>
          <a:xfrm>
            <a:off x="1676400" y="2006600"/>
            <a:ext cx="5029200" cy="353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8652" name="New shape"/>
          <p:cNvSpPr/>
          <p:nvPr/>
        </p:nvSpPr>
        <p:spPr>
          <a:xfrm>
            <a:off x="7467600" y="2006600"/>
            <a:ext cx="360680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indent="0" algn="l">
              <a:lnSpc>
                <a:spcPct val="100000"/>
              </a:lnSpc>
            </a:pPr>
            <a:r>
              <a:rPr lang="zh-CN" altLang="en-US" sz="3700" b="1">
                <a:solidFill>
                  <a:srgbClr val="000000"/>
                </a:solidFill>
                <a:latin typeface="宋体" panose="02010600030101010101" pitchFamily="2" charset="-122"/>
              </a:rPr>
              <a:t>人才成长</a:t>
            </a:r>
            <a:endParaRPr lang="zh-CN" altLang="en-US"/>
          </a:p>
        </p:txBody>
      </p:sp>
      <p:sp>
        <p:nvSpPr>
          <p:cNvPr id="1048653" name="New shape"/>
          <p:cNvSpPr/>
          <p:nvPr/>
        </p:nvSpPr>
        <p:spPr>
          <a:xfrm>
            <a:off x="7467600" y="31369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鼓励成员参与学术活动与培训，为年轻医生提供与专家交流机会，促进人才成长。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76" grpId="0" animBg="1"/>
      <p:bldP spid="1048652" grpId="1" animBg="1"/>
      <p:bldP spid="104865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70" name="New picture"/>
            <p:cNvPicPr/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7171" name="New picture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7172" name="New picture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8635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36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37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2025 年工作展望</a:t>
            </a:r>
            <a:endParaRPr lang="zh-CN" altLang="en-US"/>
          </a:p>
        </p:txBody>
      </p:sp>
      <p:grpSp>
        <p:nvGrpSpPr>
          <p:cNvPr id="87" name="Group 7"/>
          <p:cNvGrpSpPr/>
          <p:nvPr/>
        </p:nvGrpSpPr>
        <p:grpSpPr>
          <a:xfrm flipH="1">
            <a:off x="4991100" y="372743"/>
            <a:ext cx="7200900" cy="6580477"/>
            <a:chOff x="1150658" y="3304146"/>
            <a:chExt cx="10582275" cy="3667125"/>
          </a:xfrm>
          <a:solidFill>
            <a:srgbClr val="1360AF"/>
          </a:solidFill>
        </p:grpSpPr>
        <p:sp>
          <p:nvSpPr>
            <p:cNvPr id="1048638" name="Freeform 272"/>
            <p:cNvSpPr/>
            <p:nvPr/>
          </p:nvSpPr>
          <p:spPr>
            <a:xfrm>
              <a:off x="1150658" y="3304146"/>
              <a:ext cx="10582275" cy="3622676"/>
            </a:xfrm>
            <a:custGeom>
              <a:avLst/>
              <a:gdLst>
                <a:gd name="T0" fmla="*/ 1552 w 2819"/>
                <a:gd name="T1" fmla="*/ 200 h 1307"/>
                <a:gd name="T2" fmla="*/ 1606 w 2819"/>
                <a:gd name="T3" fmla="*/ 586 h 1307"/>
                <a:gd name="T4" fmla="*/ 0 w 2819"/>
                <a:gd name="T5" fmla="*/ 1307 h 1307"/>
                <a:gd name="T6" fmla="*/ 2310 w 2819"/>
                <a:gd name="T7" fmla="*/ 1307 h 1307"/>
                <a:gd name="T8" fmla="*/ 2570 w 2819"/>
                <a:gd name="T9" fmla="*/ 963 h 1307"/>
                <a:gd name="T10" fmla="*/ 2066 w 2819"/>
                <a:gd name="T11" fmla="*/ 216 h 1307"/>
                <a:gd name="T12" fmla="*/ 1410 w 2819"/>
                <a:gd name="T13" fmla="*/ 70 h 1307"/>
                <a:gd name="T14" fmla="*/ 1662 w 2819"/>
                <a:gd name="T15" fmla="*/ 0 h 1307"/>
                <a:gd name="T16" fmla="*/ 1638 w 2819"/>
                <a:gd name="T17" fmla="*/ 0 h 1307"/>
                <a:gd name="T18" fmla="*/ 1278 w 2819"/>
                <a:gd name="T19" fmla="*/ 43 h 1307"/>
                <a:gd name="T20" fmla="*/ 1552 w 2819"/>
                <a:gd name="T21" fmla="*/ 20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9" h="1307">
                  <a:moveTo>
                    <a:pt x="1552" y="200"/>
                  </a:moveTo>
                  <a:cubicBezTo>
                    <a:pt x="1772" y="247"/>
                    <a:pt x="1980" y="360"/>
                    <a:pt x="1606" y="586"/>
                  </a:cubicBezTo>
                  <a:cubicBezTo>
                    <a:pt x="946" y="983"/>
                    <a:pt x="368" y="1198"/>
                    <a:pt x="0" y="1307"/>
                  </a:cubicBezTo>
                  <a:cubicBezTo>
                    <a:pt x="2310" y="1307"/>
                    <a:pt x="2310" y="1307"/>
                    <a:pt x="2310" y="1307"/>
                  </a:cubicBezTo>
                  <a:cubicBezTo>
                    <a:pt x="2416" y="1182"/>
                    <a:pt x="2517" y="1050"/>
                    <a:pt x="2570" y="963"/>
                  </a:cubicBezTo>
                  <a:cubicBezTo>
                    <a:pt x="2819" y="560"/>
                    <a:pt x="2533" y="331"/>
                    <a:pt x="2066" y="216"/>
                  </a:cubicBezTo>
                  <a:cubicBezTo>
                    <a:pt x="1599" y="101"/>
                    <a:pt x="1450" y="101"/>
                    <a:pt x="1410" y="70"/>
                  </a:cubicBezTo>
                  <a:cubicBezTo>
                    <a:pt x="1374" y="44"/>
                    <a:pt x="1603" y="8"/>
                    <a:pt x="1662" y="0"/>
                  </a:cubicBezTo>
                  <a:cubicBezTo>
                    <a:pt x="1638" y="0"/>
                    <a:pt x="1638" y="0"/>
                    <a:pt x="1638" y="0"/>
                  </a:cubicBezTo>
                  <a:cubicBezTo>
                    <a:pt x="1579" y="3"/>
                    <a:pt x="1449" y="14"/>
                    <a:pt x="1278" y="43"/>
                  </a:cubicBezTo>
                  <a:cubicBezTo>
                    <a:pt x="1061" y="80"/>
                    <a:pt x="1332" y="153"/>
                    <a:pt x="1552" y="200"/>
                  </a:cubicBezTo>
                  <a:close/>
                </a:path>
              </a:pathLst>
            </a:custGeom>
            <a:solidFill>
              <a:srgbClr val="0F0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/>
          </p:txBody>
        </p:sp>
        <p:sp>
          <p:nvSpPr>
            <p:cNvPr id="1048639" name="Freeform 273"/>
            <p:cNvSpPr/>
            <p:nvPr/>
          </p:nvSpPr>
          <p:spPr>
            <a:xfrm>
              <a:off x="5700154" y="3307320"/>
              <a:ext cx="3727450" cy="3663951"/>
            </a:xfrm>
            <a:custGeom>
              <a:avLst/>
              <a:gdLst>
                <a:gd name="T0" fmla="*/ 95 w 993"/>
                <a:gd name="T1" fmla="*/ 103 h 1307"/>
                <a:gd name="T2" fmla="*/ 170 w 993"/>
                <a:gd name="T3" fmla="*/ 123 h 1307"/>
                <a:gd name="T4" fmla="*/ 524 w 993"/>
                <a:gd name="T5" fmla="*/ 202 h 1307"/>
                <a:gd name="T6" fmla="*/ 726 w 993"/>
                <a:gd name="T7" fmla="*/ 263 h 1307"/>
                <a:gd name="T8" fmla="*/ 919 w 993"/>
                <a:gd name="T9" fmla="*/ 380 h 1307"/>
                <a:gd name="T10" fmla="*/ 939 w 993"/>
                <a:gd name="T11" fmla="*/ 603 h 1307"/>
                <a:gd name="T12" fmla="*/ 767 w 993"/>
                <a:gd name="T13" fmla="*/ 796 h 1307"/>
                <a:gd name="T14" fmla="*/ 0 w 993"/>
                <a:gd name="T15" fmla="*/ 1307 h 1307"/>
                <a:gd name="T16" fmla="*/ 62 w 993"/>
                <a:gd name="T17" fmla="*/ 1307 h 1307"/>
                <a:gd name="T18" fmla="*/ 777 w 993"/>
                <a:gd name="T19" fmla="*/ 802 h 1307"/>
                <a:gd name="T20" fmla="*/ 944 w 993"/>
                <a:gd name="T21" fmla="*/ 606 h 1307"/>
                <a:gd name="T22" fmla="*/ 923 w 993"/>
                <a:gd name="T23" fmla="*/ 376 h 1307"/>
                <a:gd name="T24" fmla="*/ 728 w 993"/>
                <a:gd name="T25" fmla="*/ 258 h 1307"/>
                <a:gd name="T26" fmla="*/ 525 w 993"/>
                <a:gd name="T27" fmla="*/ 197 h 1307"/>
                <a:gd name="T28" fmla="*/ 170 w 993"/>
                <a:gd name="T29" fmla="*/ 119 h 1307"/>
                <a:gd name="T30" fmla="*/ 96 w 993"/>
                <a:gd name="T31" fmla="*/ 99 h 1307"/>
                <a:gd name="T32" fmla="*/ 65 w 993"/>
                <a:gd name="T33" fmla="*/ 83 h 1307"/>
                <a:gd name="T34" fmla="*/ 82 w 993"/>
                <a:gd name="T35" fmla="*/ 62 h 1307"/>
                <a:gd name="T36" fmla="*/ 202 w 993"/>
                <a:gd name="T37" fmla="*/ 30 h 1307"/>
                <a:gd name="T38" fmla="*/ 415 w 993"/>
                <a:gd name="T39" fmla="*/ 0 h 1307"/>
                <a:gd name="T40" fmla="*/ 406 w 993"/>
                <a:gd name="T41" fmla="*/ 0 h 1307"/>
                <a:gd name="T42" fmla="*/ 202 w 993"/>
                <a:gd name="T43" fmla="*/ 27 h 1307"/>
                <a:gd name="T44" fmla="*/ 80 w 993"/>
                <a:gd name="T45" fmla="*/ 59 h 1307"/>
                <a:gd name="T46" fmla="*/ 62 w 993"/>
                <a:gd name="T47" fmla="*/ 85 h 1307"/>
                <a:gd name="T48" fmla="*/ 95 w 993"/>
                <a:gd name="T49" fmla="*/ 103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3" h="1307">
                  <a:moveTo>
                    <a:pt x="95" y="103"/>
                  </a:moveTo>
                  <a:cubicBezTo>
                    <a:pt x="118" y="111"/>
                    <a:pt x="144" y="117"/>
                    <a:pt x="170" y="123"/>
                  </a:cubicBezTo>
                  <a:cubicBezTo>
                    <a:pt x="274" y="145"/>
                    <a:pt x="393" y="171"/>
                    <a:pt x="524" y="202"/>
                  </a:cubicBezTo>
                  <a:cubicBezTo>
                    <a:pt x="589" y="218"/>
                    <a:pt x="657" y="237"/>
                    <a:pt x="726" y="263"/>
                  </a:cubicBezTo>
                  <a:cubicBezTo>
                    <a:pt x="793" y="290"/>
                    <a:pt x="866" y="322"/>
                    <a:pt x="919" y="380"/>
                  </a:cubicBezTo>
                  <a:cubicBezTo>
                    <a:pt x="974" y="437"/>
                    <a:pt x="987" y="533"/>
                    <a:pt x="939" y="603"/>
                  </a:cubicBezTo>
                  <a:cubicBezTo>
                    <a:pt x="896" y="676"/>
                    <a:pt x="833" y="737"/>
                    <a:pt x="767" y="796"/>
                  </a:cubicBezTo>
                  <a:cubicBezTo>
                    <a:pt x="548" y="982"/>
                    <a:pt x="284" y="1148"/>
                    <a:pt x="0" y="1307"/>
                  </a:cubicBezTo>
                  <a:cubicBezTo>
                    <a:pt x="62" y="1307"/>
                    <a:pt x="62" y="1307"/>
                    <a:pt x="62" y="1307"/>
                  </a:cubicBezTo>
                  <a:cubicBezTo>
                    <a:pt x="330" y="1150"/>
                    <a:pt x="560" y="987"/>
                    <a:pt x="777" y="802"/>
                  </a:cubicBezTo>
                  <a:cubicBezTo>
                    <a:pt x="843" y="743"/>
                    <a:pt x="901" y="680"/>
                    <a:pt x="944" y="606"/>
                  </a:cubicBezTo>
                  <a:cubicBezTo>
                    <a:pt x="993" y="534"/>
                    <a:pt x="979" y="434"/>
                    <a:pt x="923" y="376"/>
                  </a:cubicBezTo>
                  <a:cubicBezTo>
                    <a:pt x="868" y="317"/>
                    <a:pt x="796" y="285"/>
                    <a:pt x="728" y="258"/>
                  </a:cubicBezTo>
                  <a:cubicBezTo>
                    <a:pt x="659" y="232"/>
                    <a:pt x="591" y="213"/>
                    <a:pt x="525" y="197"/>
                  </a:cubicBezTo>
                  <a:cubicBezTo>
                    <a:pt x="394" y="166"/>
                    <a:pt x="275" y="141"/>
                    <a:pt x="170" y="119"/>
                  </a:cubicBezTo>
                  <a:cubicBezTo>
                    <a:pt x="144" y="113"/>
                    <a:pt x="119" y="107"/>
                    <a:pt x="96" y="99"/>
                  </a:cubicBezTo>
                  <a:cubicBezTo>
                    <a:pt x="85" y="95"/>
                    <a:pt x="72" y="91"/>
                    <a:pt x="65" y="83"/>
                  </a:cubicBezTo>
                  <a:cubicBezTo>
                    <a:pt x="57" y="74"/>
                    <a:pt x="73" y="66"/>
                    <a:pt x="82" y="62"/>
                  </a:cubicBezTo>
                  <a:cubicBezTo>
                    <a:pt x="124" y="44"/>
                    <a:pt x="165" y="38"/>
                    <a:pt x="202" y="30"/>
                  </a:cubicBezTo>
                  <a:cubicBezTo>
                    <a:pt x="309" y="11"/>
                    <a:pt x="382" y="3"/>
                    <a:pt x="41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70" y="3"/>
                    <a:pt x="300" y="10"/>
                    <a:pt x="202" y="27"/>
                  </a:cubicBezTo>
                  <a:cubicBezTo>
                    <a:pt x="165" y="35"/>
                    <a:pt x="123" y="41"/>
                    <a:pt x="80" y="59"/>
                  </a:cubicBezTo>
                  <a:cubicBezTo>
                    <a:pt x="72" y="63"/>
                    <a:pt x="52" y="71"/>
                    <a:pt x="62" y="85"/>
                  </a:cubicBezTo>
                  <a:cubicBezTo>
                    <a:pt x="71" y="95"/>
                    <a:pt x="83" y="98"/>
                    <a:pt x="95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/>
          </p:txBody>
        </p:sp>
      </p:grpSp>
      <p:sp>
        <p:nvSpPr>
          <p:cNvPr id="1048640" name="waving-flag_16212"/>
          <p:cNvSpPr>
            <a:spLocks noChangeAspect="1"/>
          </p:cNvSpPr>
          <p:nvPr/>
        </p:nvSpPr>
        <p:spPr>
          <a:xfrm>
            <a:off x="5245934" y="3677276"/>
            <a:ext cx="1332758" cy="1638300"/>
          </a:xfrm>
          <a:custGeom>
            <a:avLst/>
            <a:gdLst>
              <a:gd name="connsiteX0" fmla="*/ 201391 w 491559"/>
              <a:gd name="connsiteY0" fmla="*/ 34417 h 604252"/>
              <a:gd name="connsiteX1" fmla="*/ 244085 w 491559"/>
              <a:gd name="connsiteY1" fmla="*/ 44529 h 604252"/>
              <a:gd name="connsiteX2" fmla="*/ 473074 w 491559"/>
              <a:gd name="connsiteY2" fmla="*/ 56463 h 604252"/>
              <a:gd name="connsiteX3" fmla="*/ 491559 w 491559"/>
              <a:gd name="connsiteY3" fmla="*/ 65692 h 604252"/>
              <a:gd name="connsiteX4" fmla="*/ 491559 w 491559"/>
              <a:gd name="connsiteY4" fmla="*/ 291654 h 604252"/>
              <a:gd name="connsiteX5" fmla="*/ 474827 w 491559"/>
              <a:gd name="connsiteY5" fmla="*/ 330640 h 604252"/>
              <a:gd name="connsiteX6" fmla="*/ 374117 w 491559"/>
              <a:gd name="connsiteY6" fmla="*/ 374559 h 604252"/>
              <a:gd name="connsiteX7" fmla="*/ 196280 w 491559"/>
              <a:gd name="connsiteY7" fmla="*/ 306930 h 604252"/>
              <a:gd name="connsiteX8" fmla="*/ 103537 w 491559"/>
              <a:gd name="connsiteY8" fmla="*/ 336846 h 604252"/>
              <a:gd name="connsiteX9" fmla="*/ 84255 w 491559"/>
              <a:gd name="connsiteY9" fmla="*/ 326343 h 604252"/>
              <a:gd name="connsiteX10" fmla="*/ 84255 w 491559"/>
              <a:gd name="connsiteY10" fmla="*/ 96563 h 604252"/>
              <a:gd name="connsiteX11" fmla="*/ 103218 w 491559"/>
              <a:gd name="connsiteY11" fmla="*/ 60441 h 604252"/>
              <a:gd name="connsiteX12" fmla="*/ 201391 w 491559"/>
              <a:gd name="connsiteY12" fmla="*/ 34417 h 604252"/>
              <a:gd name="connsiteX13" fmla="*/ 33942 w 491559"/>
              <a:gd name="connsiteY13" fmla="*/ 0 h 604252"/>
              <a:gd name="connsiteX14" fmla="*/ 67884 w 491559"/>
              <a:gd name="connsiteY14" fmla="*/ 33888 h 604252"/>
              <a:gd name="connsiteX15" fmla="*/ 65016 w 491559"/>
              <a:gd name="connsiteY15" fmla="*/ 47411 h 604252"/>
              <a:gd name="connsiteX16" fmla="*/ 57048 w 491559"/>
              <a:gd name="connsiteY16" fmla="*/ 81617 h 604252"/>
              <a:gd name="connsiteX17" fmla="*/ 57048 w 491559"/>
              <a:gd name="connsiteY17" fmla="*/ 581183 h 604252"/>
              <a:gd name="connsiteX18" fmla="*/ 33942 w 491559"/>
              <a:gd name="connsiteY18" fmla="*/ 604252 h 604252"/>
              <a:gd name="connsiteX19" fmla="*/ 10836 w 491559"/>
              <a:gd name="connsiteY19" fmla="*/ 581183 h 604252"/>
              <a:gd name="connsiteX20" fmla="*/ 10836 w 491559"/>
              <a:gd name="connsiteY20" fmla="*/ 81617 h 604252"/>
              <a:gd name="connsiteX21" fmla="*/ 2868 w 491559"/>
              <a:gd name="connsiteY21" fmla="*/ 47411 h 604252"/>
              <a:gd name="connsiteX22" fmla="*/ 0 w 491559"/>
              <a:gd name="connsiteY22" fmla="*/ 33888 h 604252"/>
              <a:gd name="connsiteX23" fmla="*/ 33942 w 491559"/>
              <a:gd name="connsiteY23" fmla="*/ 0 h 6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559" h="604252">
                <a:moveTo>
                  <a:pt x="201391" y="34417"/>
                </a:moveTo>
                <a:cubicBezTo>
                  <a:pt x="215153" y="35359"/>
                  <a:pt x="229504" y="38442"/>
                  <a:pt x="244085" y="44529"/>
                </a:cubicBezTo>
                <a:cubicBezTo>
                  <a:pt x="323761" y="77627"/>
                  <a:pt x="352285" y="143188"/>
                  <a:pt x="473074" y="56463"/>
                </a:cubicBezTo>
                <a:cubicBezTo>
                  <a:pt x="483432" y="48984"/>
                  <a:pt x="491559" y="52962"/>
                  <a:pt x="491559" y="65692"/>
                </a:cubicBezTo>
                <a:lnTo>
                  <a:pt x="491559" y="291654"/>
                </a:lnTo>
                <a:cubicBezTo>
                  <a:pt x="491559" y="304384"/>
                  <a:pt x="484547" y="322365"/>
                  <a:pt x="474827" y="330640"/>
                </a:cubicBezTo>
                <a:cubicBezTo>
                  <a:pt x="453793" y="348780"/>
                  <a:pt x="415389" y="375832"/>
                  <a:pt x="374117" y="374559"/>
                </a:cubicBezTo>
                <a:cubicBezTo>
                  <a:pt x="312288" y="372649"/>
                  <a:pt x="252371" y="306930"/>
                  <a:pt x="196280" y="306930"/>
                </a:cubicBezTo>
                <a:cubicBezTo>
                  <a:pt x="160585" y="306930"/>
                  <a:pt x="124730" y="324275"/>
                  <a:pt x="103537" y="336846"/>
                </a:cubicBezTo>
                <a:cubicBezTo>
                  <a:pt x="92541" y="343370"/>
                  <a:pt x="84255" y="339074"/>
                  <a:pt x="84255" y="326343"/>
                </a:cubicBezTo>
                <a:lnTo>
                  <a:pt x="84255" y="96563"/>
                </a:lnTo>
                <a:cubicBezTo>
                  <a:pt x="84255" y="83833"/>
                  <a:pt x="92382" y="66965"/>
                  <a:pt x="103218" y="60441"/>
                </a:cubicBezTo>
                <a:cubicBezTo>
                  <a:pt x="124133" y="48029"/>
                  <a:pt x="160107" y="31589"/>
                  <a:pt x="201391" y="34417"/>
                </a:cubicBezTo>
                <a:close/>
                <a:moveTo>
                  <a:pt x="33942" y="0"/>
                </a:moveTo>
                <a:cubicBezTo>
                  <a:pt x="52746" y="0"/>
                  <a:pt x="67884" y="15114"/>
                  <a:pt x="67884" y="33888"/>
                </a:cubicBezTo>
                <a:cubicBezTo>
                  <a:pt x="67884" y="38661"/>
                  <a:pt x="66928" y="43274"/>
                  <a:pt x="65016" y="47411"/>
                </a:cubicBezTo>
                <a:cubicBezTo>
                  <a:pt x="61988" y="54411"/>
                  <a:pt x="57048" y="68889"/>
                  <a:pt x="57048" y="81617"/>
                </a:cubicBezTo>
                <a:lnTo>
                  <a:pt x="57048" y="581183"/>
                </a:lnTo>
                <a:cubicBezTo>
                  <a:pt x="57048" y="593911"/>
                  <a:pt x="46690" y="604252"/>
                  <a:pt x="33942" y="604252"/>
                </a:cubicBezTo>
                <a:cubicBezTo>
                  <a:pt x="21194" y="604252"/>
                  <a:pt x="10836" y="593911"/>
                  <a:pt x="10836" y="581183"/>
                </a:cubicBezTo>
                <a:lnTo>
                  <a:pt x="10836" y="81617"/>
                </a:lnTo>
                <a:cubicBezTo>
                  <a:pt x="10836" y="68889"/>
                  <a:pt x="6055" y="54411"/>
                  <a:pt x="2868" y="47411"/>
                </a:cubicBezTo>
                <a:cubicBezTo>
                  <a:pt x="1115" y="43274"/>
                  <a:pt x="0" y="38661"/>
                  <a:pt x="0" y="33888"/>
                </a:cubicBezTo>
                <a:cubicBezTo>
                  <a:pt x="0" y="15114"/>
                  <a:pt x="15298" y="0"/>
                  <a:pt x="33942" y="0"/>
                </a:cubicBezTo>
                <a:close/>
              </a:path>
            </a:pathLst>
          </a:custGeom>
          <a:solidFill>
            <a:srgbClr val="4169E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41" name="waving-flag_16212"/>
          <p:cNvSpPr>
            <a:spLocks noChangeAspect="1"/>
          </p:cNvSpPr>
          <p:nvPr/>
        </p:nvSpPr>
        <p:spPr>
          <a:xfrm>
            <a:off x="8250612" y="2512426"/>
            <a:ext cx="681876" cy="838200"/>
          </a:xfrm>
          <a:custGeom>
            <a:avLst/>
            <a:gdLst>
              <a:gd name="connsiteX0" fmla="*/ 201391 w 491559"/>
              <a:gd name="connsiteY0" fmla="*/ 34417 h 604252"/>
              <a:gd name="connsiteX1" fmla="*/ 244085 w 491559"/>
              <a:gd name="connsiteY1" fmla="*/ 44529 h 604252"/>
              <a:gd name="connsiteX2" fmla="*/ 473074 w 491559"/>
              <a:gd name="connsiteY2" fmla="*/ 56463 h 604252"/>
              <a:gd name="connsiteX3" fmla="*/ 491559 w 491559"/>
              <a:gd name="connsiteY3" fmla="*/ 65692 h 604252"/>
              <a:gd name="connsiteX4" fmla="*/ 491559 w 491559"/>
              <a:gd name="connsiteY4" fmla="*/ 291654 h 604252"/>
              <a:gd name="connsiteX5" fmla="*/ 474827 w 491559"/>
              <a:gd name="connsiteY5" fmla="*/ 330640 h 604252"/>
              <a:gd name="connsiteX6" fmla="*/ 374117 w 491559"/>
              <a:gd name="connsiteY6" fmla="*/ 374559 h 604252"/>
              <a:gd name="connsiteX7" fmla="*/ 196280 w 491559"/>
              <a:gd name="connsiteY7" fmla="*/ 306930 h 604252"/>
              <a:gd name="connsiteX8" fmla="*/ 103537 w 491559"/>
              <a:gd name="connsiteY8" fmla="*/ 336846 h 604252"/>
              <a:gd name="connsiteX9" fmla="*/ 84255 w 491559"/>
              <a:gd name="connsiteY9" fmla="*/ 326343 h 604252"/>
              <a:gd name="connsiteX10" fmla="*/ 84255 w 491559"/>
              <a:gd name="connsiteY10" fmla="*/ 96563 h 604252"/>
              <a:gd name="connsiteX11" fmla="*/ 103218 w 491559"/>
              <a:gd name="connsiteY11" fmla="*/ 60441 h 604252"/>
              <a:gd name="connsiteX12" fmla="*/ 201391 w 491559"/>
              <a:gd name="connsiteY12" fmla="*/ 34417 h 604252"/>
              <a:gd name="connsiteX13" fmla="*/ 33942 w 491559"/>
              <a:gd name="connsiteY13" fmla="*/ 0 h 604252"/>
              <a:gd name="connsiteX14" fmla="*/ 67884 w 491559"/>
              <a:gd name="connsiteY14" fmla="*/ 33888 h 604252"/>
              <a:gd name="connsiteX15" fmla="*/ 65016 w 491559"/>
              <a:gd name="connsiteY15" fmla="*/ 47411 h 604252"/>
              <a:gd name="connsiteX16" fmla="*/ 57048 w 491559"/>
              <a:gd name="connsiteY16" fmla="*/ 81617 h 604252"/>
              <a:gd name="connsiteX17" fmla="*/ 57048 w 491559"/>
              <a:gd name="connsiteY17" fmla="*/ 581183 h 604252"/>
              <a:gd name="connsiteX18" fmla="*/ 33942 w 491559"/>
              <a:gd name="connsiteY18" fmla="*/ 604252 h 604252"/>
              <a:gd name="connsiteX19" fmla="*/ 10836 w 491559"/>
              <a:gd name="connsiteY19" fmla="*/ 581183 h 604252"/>
              <a:gd name="connsiteX20" fmla="*/ 10836 w 491559"/>
              <a:gd name="connsiteY20" fmla="*/ 81617 h 604252"/>
              <a:gd name="connsiteX21" fmla="*/ 2868 w 491559"/>
              <a:gd name="connsiteY21" fmla="*/ 47411 h 604252"/>
              <a:gd name="connsiteX22" fmla="*/ 0 w 491559"/>
              <a:gd name="connsiteY22" fmla="*/ 33888 h 604252"/>
              <a:gd name="connsiteX23" fmla="*/ 33942 w 491559"/>
              <a:gd name="connsiteY23" fmla="*/ 0 h 6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559" h="604252">
                <a:moveTo>
                  <a:pt x="201391" y="34417"/>
                </a:moveTo>
                <a:cubicBezTo>
                  <a:pt x="215153" y="35359"/>
                  <a:pt x="229504" y="38442"/>
                  <a:pt x="244085" y="44529"/>
                </a:cubicBezTo>
                <a:cubicBezTo>
                  <a:pt x="323761" y="77627"/>
                  <a:pt x="352285" y="143188"/>
                  <a:pt x="473074" y="56463"/>
                </a:cubicBezTo>
                <a:cubicBezTo>
                  <a:pt x="483432" y="48984"/>
                  <a:pt x="491559" y="52962"/>
                  <a:pt x="491559" y="65692"/>
                </a:cubicBezTo>
                <a:lnTo>
                  <a:pt x="491559" y="291654"/>
                </a:lnTo>
                <a:cubicBezTo>
                  <a:pt x="491559" y="304384"/>
                  <a:pt x="484547" y="322365"/>
                  <a:pt x="474827" y="330640"/>
                </a:cubicBezTo>
                <a:cubicBezTo>
                  <a:pt x="453793" y="348780"/>
                  <a:pt x="415389" y="375832"/>
                  <a:pt x="374117" y="374559"/>
                </a:cubicBezTo>
                <a:cubicBezTo>
                  <a:pt x="312288" y="372649"/>
                  <a:pt x="252371" y="306930"/>
                  <a:pt x="196280" y="306930"/>
                </a:cubicBezTo>
                <a:cubicBezTo>
                  <a:pt x="160585" y="306930"/>
                  <a:pt x="124730" y="324275"/>
                  <a:pt x="103537" y="336846"/>
                </a:cubicBezTo>
                <a:cubicBezTo>
                  <a:pt x="92541" y="343370"/>
                  <a:pt x="84255" y="339074"/>
                  <a:pt x="84255" y="326343"/>
                </a:cubicBezTo>
                <a:lnTo>
                  <a:pt x="84255" y="96563"/>
                </a:lnTo>
                <a:cubicBezTo>
                  <a:pt x="84255" y="83833"/>
                  <a:pt x="92382" y="66965"/>
                  <a:pt x="103218" y="60441"/>
                </a:cubicBezTo>
                <a:cubicBezTo>
                  <a:pt x="124133" y="48029"/>
                  <a:pt x="160107" y="31589"/>
                  <a:pt x="201391" y="34417"/>
                </a:cubicBezTo>
                <a:close/>
                <a:moveTo>
                  <a:pt x="33942" y="0"/>
                </a:moveTo>
                <a:cubicBezTo>
                  <a:pt x="52746" y="0"/>
                  <a:pt x="67884" y="15114"/>
                  <a:pt x="67884" y="33888"/>
                </a:cubicBezTo>
                <a:cubicBezTo>
                  <a:pt x="67884" y="38661"/>
                  <a:pt x="66928" y="43274"/>
                  <a:pt x="65016" y="47411"/>
                </a:cubicBezTo>
                <a:cubicBezTo>
                  <a:pt x="61988" y="54411"/>
                  <a:pt x="57048" y="68889"/>
                  <a:pt x="57048" y="81617"/>
                </a:cubicBezTo>
                <a:lnTo>
                  <a:pt x="57048" y="581183"/>
                </a:lnTo>
                <a:cubicBezTo>
                  <a:pt x="57048" y="593911"/>
                  <a:pt x="46690" y="604252"/>
                  <a:pt x="33942" y="604252"/>
                </a:cubicBezTo>
                <a:cubicBezTo>
                  <a:pt x="21194" y="604252"/>
                  <a:pt x="10836" y="593911"/>
                  <a:pt x="10836" y="581183"/>
                </a:cubicBezTo>
                <a:lnTo>
                  <a:pt x="10836" y="81617"/>
                </a:lnTo>
                <a:cubicBezTo>
                  <a:pt x="10836" y="68889"/>
                  <a:pt x="6055" y="54411"/>
                  <a:pt x="2868" y="47411"/>
                </a:cubicBezTo>
                <a:cubicBezTo>
                  <a:pt x="1115" y="43274"/>
                  <a:pt x="0" y="38661"/>
                  <a:pt x="0" y="33888"/>
                </a:cubicBezTo>
                <a:cubicBezTo>
                  <a:pt x="0" y="15114"/>
                  <a:pt x="15298" y="0"/>
                  <a:pt x="33942" y="0"/>
                </a:cubicBezTo>
                <a:close/>
              </a:path>
            </a:pathLst>
          </a:custGeom>
          <a:solidFill>
            <a:srgbClr val="4169E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42" name="waving-flag_16212"/>
          <p:cNvSpPr>
            <a:spLocks noChangeAspect="1"/>
          </p:cNvSpPr>
          <p:nvPr/>
        </p:nvSpPr>
        <p:spPr>
          <a:xfrm>
            <a:off x="5641844" y="1393827"/>
            <a:ext cx="681876" cy="838200"/>
          </a:xfrm>
          <a:custGeom>
            <a:avLst/>
            <a:gdLst>
              <a:gd name="connsiteX0" fmla="*/ 201391 w 491559"/>
              <a:gd name="connsiteY0" fmla="*/ 34417 h 604252"/>
              <a:gd name="connsiteX1" fmla="*/ 244085 w 491559"/>
              <a:gd name="connsiteY1" fmla="*/ 44529 h 604252"/>
              <a:gd name="connsiteX2" fmla="*/ 473074 w 491559"/>
              <a:gd name="connsiteY2" fmla="*/ 56463 h 604252"/>
              <a:gd name="connsiteX3" fmla="*/ 491559 w 491559"/>
              <a:gd name="connsiteY3" fmla="*/ 65692 h 604252"/>
              <a:gd name="connsiteX4" fmla="*/ 491559 w 491559"/>
              <a:gd name="connsiteY4" fmla="*/ 291654 h 604252"/>
              <a:gd name="connsiteX5" fmla="*/ 474827 w 491559"/>
              <a:gd name="connsiteY5" fmla="*/ 330640 h 604252"/>
              <a:gd name="connsiteX6" fmla="*/ 374117 w 491559"/>
              <a:gd name="connsiteY6" fmla="*/ 374559 h 604252"/>
              <a:gd name="connsiteX7" fmla="*/ 196280 w 491559"/>
              <a:gd name="connsiteY7" fmla="*/ 306930 h 604252"/>
              <a:gd name="connsiteX8" fmla="*/ 103537 w 491559"/>
              <a:gd name="connsiteY8" fmla="*/ 336846 h 604252"/>
              <a:gd name="connsiteX9" fmla="*/ 84255 w 491559"/>
              <a:gd name="connsiteY9" fmla="*/ 326343 h 604252"/>
              <a:gd name="connsiteX10" fmla="*/ 84255 w 491559"/>
              <a:gd name="connsiteY10" fmla="*/ 96563 h 604252"/>
              <a:gd name="connsiteX11" fmla="*/ 103218 w 491559"/>
              <a:gd name="connsiteY11" fmla="*/ 60441 h 604252"/>
              <a:gd name="connsiteX12" fmla="*/ 201391 w 491559"/>
              <a:gd name="connsiteY12" fmla="*/ 34417 h 604252"/>
              <a:gd name="connsiteX13" fmla="*/ 33942 w 491559"/>
              <a:gd name="connsiteY13" fmla="*/ 0 h 604252"/>
              <a:gd name="connsiteX14" fmla="*/ 67884 w 491559"/>
              <a:gd name="connsiteY14" fmla="*/ 33888 h 604252"/>
              <a:gd name="connsiteX15" fmla="*/ 65016 w 491559"/>
              <a:gd name="connsiteY15" fmla="*/ 47411 h 604252"/>
              <a:gd name="connsiteX16" fmla="*/ 57048 w 491559"/>
              <a:gd name="connsiteY16" fmla="*/ 81617 h 604252"/>
              <a:gd name="connsiteX17" fmla="*/ 57048 w 491559"/>
              <a:gd name="connsiteY17" fmla="*/ 581183 h 604252"/>
              <a:gd name="connsiteX18" fmla="*/ 33942 w 491559"/>
              <a:gd name="connsiteY18" fmla="*/ 604252 h 604252"/>
              <a:gd name="connsiteX19" fmla="*/ 10836 w 491559"/>
              <a:gd name="connsiteY19" fmla="*/ 581183 h 604252"/>
              <a:gd name="connsiteX20" fmla="*/ 10836 w 491559"/>
              <a:gd name="connsiteY20" fmla="*/ 81617 h 604252"/>
              <a:gd name="connsiteX21" fmla="*/ 2868 w 491559"/>
              <a:gd name="connsiteY21" fmla="*/ 47411 h 604252"/>
              <a:gd name="connsiteX22" fmla="*/ 0 w 491559"/>
              <a:gd name="connsiteY22" fmla="*/ 33888 h 604252"/>
              <a:gd name="connsiteX23" fmla="*/ 33942 w 491559"/>
              <a:gd name="connsiteY23" fmla="*/ 0 h 6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559" h="604252">
                <a:moveTo>
                  <a:pt x="201391" y="34417"/>
                </a:moveTo>
                <a:cubicBezTo>
                  <a:pt x="215153" y="35359"/>
                  <a:pt x="229504" y="38442"/>
                  <a:pt x="244085" y="44529"/>
                </a:cubicBezTo>
                <a:cubicBezTo>
                  <a:pt x="323761" y="77627"/>
                  <a:pt x="352285" y="143188"/>
                  <a:pt x="473074" y="56463"/>
                </a:cubicBezTo>
                <a:cubicBezTo>
                  <a:pt x="483432" y="48984"/>
                  <a:pt x="491559" y="52962"/>
                  <a:pt x="491559" y="65692"/>
                </a:cubicBezTo>
                <a:lnTo>
                  <a:pt x="491559" y="291654"/>
                </a:lnTo>
                <a:cubicBezTo>
                  <a:pt x="491559" y="304384"/>
                  <a:pt x="484547" y="322365"/>
                  <a:pt x="474827" y="330640"/>
                </a:cubicBezTo>
                <a:cubicBezTo>
                  <a:pt x="453793" y="348780"/>
                  <a:pt x="415389" y="375832"/>
                  <a:pt x="374117" y="374559"/>
                </a:cubicBezTo>
                <a:cubicBezTo>
                  <a:pt x="312288" y="372649"/>
                  <a:pt x="252371" y="306930"/>
                  <a:pt x="196280" y="306930"/>
                </a:cubicBezTo>
                <a:cubicBezTo>
                  <a:pt x="160585" y="306930"/>
                  <a:pt x="124730" y="324275"/>
                  <a:pt x="103537" y="336846"/>
                </a:cubicBezTo>
                <a:cubicBezTo>
                  <a:pt x="92541" y="343370"/>
                  <a:pt x="84255" y="339074"/>
                  <a:pt x="84255" y="326343"/>
                </a:cubicBezTo>
                <a:lnTo>
                  <a:pt x="84255" y="96563"/>
                </a:lnTo>
                <a:cubicBezTo>
                  <a:pt x="84255" y="83833"/>
                  <a:pt x="92382" y="66965"/>
                  <a:pt x="103218" y="60441"/>
                </a:cubicBezTo>
                <a:cubicBezTo>
                  <a:pt x="124133" y="48029"/>
                  <a:pt x="160107" y="31589"/>
                  <a:pt x="201391" y="34417"/>
                </a:cubicBezTo>
                <a:close/>
                <a:moveTo>
                  <a:pt x="33942" y="0"/>
                </a:moveTo>
                <a:cubicBezTo>
                  <a:pt x="52746" y="0"/>
                  <a:pt x="67884" y="15114"/>
                  <a:pt x="67884" y="33888"/>
                </a:cubicBezTo>
                <a:cubicBezTo>
                  <a:pt x="67884" y="38661"/>
                  <a:pt x="66928" y="43274"/>
                  <a:pt x="65016" y="47411"/>
                </a:cubicBezTo>
                <a:cubicBezTo>
                  <a:pt x="61988" y="54411"/>
                  <a:pt x="57048" y="68889"/>
                  <a:pt x="57048" y="81617"/>
                </a:cubicBezTo>
                <a:lnTo>
                  <a:pt x="57048" y="581183"/>
                </a:lnTo>
                <a:cubicBezTo>
                  <a:pt x="57048" y="593911"/>
                  <a:pt x="46690" y="604252"/>
                  <a:pt x="33942" y="604252"/>
                </a:cubicBezTo>
                <a:cubicBezTo>
                  <a:pt x="21194" y="604252"/>
                  <a:pt x="10836" y="593911"/>
                  <a:pt x="10836" y="581183"/>
                </a:cubicBezTo>
                <a:lnTo>
                  <a:pt x="10836" y="81617"/>
                </a:lnTo>
                <a:cubicBezTo>
                  <a:pt x="10836" y="68889"/>
                  <a:pt x="6055" y="54411"/>
                  <a:pt x="2868" y="47411"/>
                </a:cubicBezTo>
                <a:cubicBezTo>
                  <a:pt x="1115" y="43274"/>
                  <a:pt x="0" y="38661"/>
                  <a:pt x="0" y="33888"/>
                </a:cubicBezTo>
                <a:cubicBezTo>
                  <a:pt x="0" y="15114"/>
                  <a:pt x="15298" y="0"/>
                  <a:pt x="33942" y="0"/>
                </a:cubicBezTo>
                <a:close/>
              </a:path>
            </a:pathLst>
          </a:custGeom>
          <a:solidFill>
            <a:srgbClr val="4169E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43" name="文本框 59"/>
          <p:cNvSpPr txBox="1">
            <a:spLocks noChangeArrowheads="1"/>
          </p:cNvSpPr>
          <p:nvPr/>
        </p:nvSpPr>
        <p:spPr>
          <a:xfrm>
            <a:off x="1624166" y="4234288"/>
            <a:ext cx="3469042" cy="115823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t>举办高质量活动，邀国际专家，加强国内外合作，建立网络，鼓励多中心研究，提升诊疗科研水平。</a:t>
            </a:r>
            <a:endParaRPr lang="zh-CN" altLang="en-US"/>
          </a:p>
        </p:txBody>
      </p:sp>
      <p:sp>
        <p:nvSpPr>
          <p:cNvPr id="1048644" name="文本框 59"/>
          <p:cNvSpPr txBox="1">
            <a:spLocks noChangeArrowheads="1"/>
          </p:cNvSpPr>
          <p:nvPr/>
        </p:nvSpPr>
        <p:spPr>
          <a:xfrm>
            <a:off x="9026674" y="1969037"/>
            <a:ext cx="2330051" cy="156463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/>
          <a:p>
            <a:r>
              <a:rPr lang="zh-CN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完善架构制度，考核管理委员，组织培训交流；设基金项目培养青年医生，开展竞赛汇报选拔人才。</a:t>
            </a:r>
            <a:endParaRPr lang="zh-CN" altLang="en-US"/>
          </a:p>
        </p:txBody>
      </p:sp>
      <p:sp>
        <p:nvSpPr>
          <p:cNvPr id="1048645" name="文本框 59"/>
          <p:cNvSpPr txBox="1">
            <a:spLocks noChangeArrowheads="1"/>
          </p:cNvSpPr>
          <p:nvPr/>
        </p:nvSpPr>
        <p:spPr>
          <a:xfrm>
            <a:off x="1783754" y="1303914"/>
            <a:ext cx="3709040" cy="891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创新科普形式，用新媒体扩大覆盖面；组织专家深入基层开展义诊讲座等；参与公益救助患者。</a:t>
            </a:r>
            <a:endParaRPr lang="zh-CN" altLang="zh-CN" b="1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+mn-ea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70" name="New picture"/>
            <p:cNvPicPr/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7171" name="New picture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7172" name="New picture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8635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36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37" name="文本框 3"/>
          <p:cNvSpPr txBox="1"/>
          <p:nvPr/>
        </p:nvSpPr>
        <p:spPr>
          <a:xfrm>
            <a:off x="3791585" y="2852420"/>
            <a:ext cx="4158615" cy="113728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4400"/>
              <a:t>谢谢大家</a:t>
            </a:r>
            <a:endParaRPr lang="zh-CN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80" name="New picture"/>
            <p:cNvPicPr/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7181" name="New picture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7182" name="New picture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8677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78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679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 2024 年工作总结</a:t>
            </a:r>
            <a:endParaRPr lang="zh-CN" altLang="zh-CN" b="1">
              <a:solidFill>
                <a:srgbClr val="000000"/>
              </a:solidFill>
              <a:latin typeface="宋体" panose="02010600030101010101" pitchFamily="2" charset="-122"/>
              <a:ea typeface="+mn-ea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048680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230105" y="2697386"/>
            <a:ext cx="2226982" cy="700769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7222"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spc="3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目录</a:t>
            </a:r>
            <a:endParaRPr lang="zh-CN" altLang="en-US" sz="3600" b="1" spc="30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048681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777430" y="3410030"/>
            <a:ext cx="2679657" cy="696024"/>
          </a:xfrm>
          <a:prstGeom prst="rect">
            <a:avLst/>
          </a:prstGeom>
          <a:noFill/>
          <a:ln>
            <a:noFill/>
          </a:ln>
        </p:spPr>
        <p:txBody>
          <a:bodyPr wrap="square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3600" b="1" spc="3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Content</a:t>
            </a:r>
            <a:endParaRPr lang="zh-CN" altLang="zh-CN" sz="3600" b="1" spc="30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145743" name="直接连接符 2"/>
          <p:cNvCxnSpPr/>
          <p:nvPr>
            <p:custDataLst>
              <p:tags r:id="rId6"/>
            </p:custDataLst>
          </p:nvPr>
        </p:nvCxnSpPr>
        <p:spPr>
          <a:xfrm flipH="1">
            <a:off x="4638996" y="2889330"/>
            <a:ext cx="0" cy="1009650"/>
          </a:xfrm>
          <a:prstGeom prst="line">
            <a:avLst/>
          </a:prstGeom>
          <a:ln w="25400"/>
        </p:spPr>
        <p:style>
          <a:lnRef idx="1">
            <a:srgbClr val="FC4653"/>
          </a:lnRef>
          <a:fillRef idx="0">
            <a:srgbClr val="FC4653"/>
          </a:fillRef>
          <a:effectRef idx="0">
            <a:srgbClr val="FC4653"/>
          </a:effectRef>
          <a:fontRef idx="minor">
            <a:sysClr val="windowText" lastClr="000000"/>
          </a:fontRef>
        </p:style>
      </p:cxnSp>
      <p:sp>
        <p:nvSpPr>
          <p:cNvPr id="1048682" name="椭圆 15"/>
          <p:cNvSpPr/>
          <p:nvPr/>
        </p:nvSpPr>
        <p:spPr>
          <a:xfrm>
            <a:off x="5517127" y="3123406"/>
            <a:ext cx="611188" cy="611188"/>
          </a:xfrm>
          <a:prstGeom prst="ellipse">
            <a:avLst/>
          </a:prstGeom>
          <a:solidFill>
            <a:srgbClr val="4169E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048683" name="圆角矩形 18"/>
          <p:cNvSpPr/>
          <p:nvPr/>
        </p:nvSpPr>
        <p:spPr>
          <a:xfrm>
            <a:off x="6307131" y="3124200"/>
            <a:ext cx="3775075" cy="6096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048684" name="文本框 19"/>
          <p:cNvSpPr txBox="1">
            <a:spLocks noChangeArrowheads="1"/>
          </p:cNvSpPr>
          <p:nvPr/>
        </p:nvSpPr>
        <p:spPr>
          <a:xfrm>
            <a:off x="6674949" y="3154363"/>
            <a:ext cx="3200438" cy="54927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组织建设与人才培养</a:t>
            </a:r>
            <a:endParaRPr lang="zh-CN" altLang="en-US" sz="1800" spc="150">
              <a:solidFill>
                <a:sysClr val="windowText" lastClr="000000">
                  <a:lumMod val="75000"/>
                  <a:lumOff val="25000"/>
                </a:sysClr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685" name="文本框 21"/>
          <p:cNvSpPr txBox="1">
            <a:spLocks noChangeArrowheads="1"/>
          </p:cNvSpPr>
          <p:nvPr/>
        </p:nvSpPr>
        <p:spPr>
          <a:xfrm>
            <a:off x="5604974" y="3254534"/>
            <a:ext cx="522605" cy="34861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ysClr val="window" lastClr="FFFFFF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</a:t>
            </a:r>
            <a:r>
              <a:rPr lang="en-US" altLang="zh-CN" sz="1800" b="1">
                <a:solidFill>
                  <a:sysClr val="window" lastClr="FFFFFF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2</a:t>
            </a:r>
            <a:endParaRPr lang="zh-CN" altLang="en-US" sz="1800" b="1">
              <a:solidFill>
                <a:sysClr val="window" lastClr="FFFF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686" name="椭圆 15"/>
          <p:cNvSpPr/>
          <p:nvPr/>
        </p:nvSpPr>
        <p:spPr>
          <a:xfrm>
            <a:off x="5517127" y="4214981"/>
            <a:ext cx="611188" cy="611188"/>
          </a:xfrm>
          <a:prstGeom prst="ellipse">
            <a:avLst/>
          </a:prstGeom>
          <a:solidFill>
            <a:srgbClr val="4169E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048687" name="圆角矩形 18"/>
          <p:cNvSpPr/>
          <p:nvPr/>
        </p:nvSpPr>
        <p:spPr>
          <a:xfrm>
            <a:off x="6307131" y="4215775"/>
            <a:ext cx="3775075" cy="6096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048688" name="文本框 19"/>
          <p:cNvSpPr txBox="1">
            <a:spLocks noChangeArrowheads="1"/>
          </p:cNvSpPr>
          <p:nvPr/>
        </p:nvSpPr>
        <p:spPr>
          <a:xfrm>
            <a:off x="6674949" y="4245938"/>
            <a:ext cx="3200438" cy="54927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科普宣传与社会服务</a:t>
            </a:r>
            <a:endParaRPr lang="zh-CN" altLang="en-US" sz="1800" spc="150">
              <a:solidFill>
                <a:sysClr val="windowText" lastClr="000000">
                  <a:lumMod val="75000"/>
                  <a:lumOff val="25000"/>
                </a:sysClr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689" name="文本框 21"/>
          <p:cNvSpPr txBox="1">
            <a:spLocks noChangeArrowheads="1"/>
          </p:cNvSpPr>
          <p:nvPr/>
        </p:nvSpPr>
        <p:spPr>
          <a:xfrm>
            <a:off x="5604974" y="4346109"/>
            <a:ext cx="522605" cy="34861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ysClr val="window" lastClr="FFFFFF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</a:t>
            </a:r>
            <a:r>
              <a:rPr lang="en-US" altLang="zh-CN" sz="1800" b="1">
                <a:solidFill>
                  <a:sysClr val="window" lastClr="FFFFFF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3</a:t>
            </a:r>
            <a:endParaRPr lang="zh-CN" altLang="en-US" sz="1800" b="1">
              <a:solidFill>
                <a:sysClr val="window" lastClr="FFFF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690" name="椭圆 15"/>
          <p:cNvSpPr/>
          <p:nvPr/>
        </p:nvSpPr>
        <p:spPr>
          <a:xfrm>
            <a:off x="5517127" y="2117154"/>
            <a:ext cx="611188" cy="611188"/>
          </a:xfrm>
          <a:prstGeom prst="ellipse">
            <a:avLst/>
          </a:prstGeom>
          <a:solidFill>
            <a:srgbClr val="4169E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048691" name="圆角矩形 18"/>
          <p:cNvSpPr/>
          <p:nvPr/>
        </p:nvSpPr>
        <p:spPr>
          <a:xfrm>
            <a:off x="6307131" y="2117948"/>
            <a:ext cx="3775075" cy="6096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048692" name="文本框 19"/>
          <p:cNvSpPr txBox="1">
            <a:spLocks noChangeArrowheads="1"/>
          </p:cNvSpPr>
          <p:nvPr/>
        </p:nvSpPr>
        <p:spPr>
          <a:xfrm>
            <a:off x="6674949" y="2148111"/>
            <a:ext cx="3200438" cy="54927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学</a:t>
            </a:r>
            <a:r>
              <a:rPr lang="zh-CN" altLang="en-US" sz="1800"/>
              <a:t>术</a:t>
            </a:r>
            <a:r>
              <a:rPr lang="zh-CN" altLang="en-US" sz="1800"/>
              <a:t>交流活动成果</a:t>
            </a:r>
            <a:endParaRPr lang="zh-CN" altLang="en-US" sz="1800"/>
          </a:p>
        </p:txBody>
      </p:sp>
      <p:sp>
        <p:nvSpPr>
          <p:cNvPr id="1048693" name="文本框 21"/>
          <p:cNvSpPr txBox="1">
            <a:spLocks noChangeArrowheads="1"/>
          </p:cNvSpPr>
          <p:nvPr/>
        </p:nvSpPr>
        <p:spPr>
          <a:xfrm>
            <a:off x="5604974" y="2248282"/>
            <a:ext cx="522605" cy="34861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ysClr val="window" lastClr="FFFFFF"/>
                </a:solidFill>
                <a:latin typeface="宋体" panose="02010600030101010101" pitchFamily="2" charset="-122"/>
                <a:ea typeface="微软雅黑" panose="020B0503020204020204" charset="-122"/>
                <a:sym typeface="宋体" panose="02010600030101010101" pitchFamily="2" charset="-122"/>
              </a:rPr>
              <a:t>01</a:t>
            </a:r>
            <a:endParaRPr lang="zh-CN" altLang="en-US" sz="1800" b="1">
              <a:solidFill>
                <a:sysClr val="window" lastClr="FFFF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"/>
          <p:cNvGrpSpPr/>
          <p:nvPr/>
        </p:nvGrpSpPr>
        <p:grpSpPr>
          <a:xfrm>
            <a:off x="1" y="-5"/>
            <a:ext cx="12191999" cy="6873875"/>
            <a:chOff x="1" y="-5"/>
            <a:chExt cx="12191999" cy="6873875"/>
          </a:xfrm>
        </p:grpSpPr>
        <p:pic>
          <p:nvPicPr>
            <p:cNvPr id="209718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3158792" y="-2159338"/>
              <a:ext cx="6873875" cy="11192541"/>
            </a:xfrm>
            <a:prstGeom prst="rect">
              <a:avLst/>
            </a:prstGeom>
          </p:spPr>
        </p:pic>
        <p:pic>
          <p:nvPicPr>
            <p:cNvPr id="209718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</p:grpSp>
      <p:grpSp>
        <p:nvGrpSpPr>
          <p:cNvPr id="106" name="组合 4"/>
          <p:cNvGrpSpPr/>
          <p:nvPr/>
        </p:nvGrpSpPr>
        <p:grpSpPr>
          <a:xfrm>
            <a:off x="999458" y="1576126"/>
            <a:ext cx="861240" cy="3889009"/>
            <a:chOff x="999458" y="1576126"/>
            <a:chExt cx="861240" cy="3889009"/>
          </a:xfrm>
        </p:grpSpPr>
        <p:sp>
          <p:nvSpPr>
            <p:cNvPr id="1048697" name="矩形: 圆角 20"/>
            <p:cNvSpPr/>
            <p:nvPr/>
          </p:nvSpPr>
          <p:spPr>
            <a:xfrm>
              <a:off x="999458" y="1576126"/>
              <a:ext cx="861240" cy="38890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1048698" name="文本框 5"/>
            <p:cNvSpPr txBox="1"/>
            <p:nvPr/>
          </p:nvSpPr>
          <p:spPr>
            <a:xfrm>
              <a:off x="1041990" y="1923394"/>
              <a:ext cx="732252" cy="3194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dist"/>
              <a:r>
                <a:rPr lang="zh-CN" altLang="zh-CN" sz="3600" b="1">
                  <a:solidFill>
                    <a:schemeClr val="bg1"/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PART  1</a:t>
              </a:r>
              <a:endParaRPr lang="zh-CN" altLang="zh-CN" sz="3600" b="1">
                <a:solidFill>
                  <a:schemeClr val="bg1"/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048699" name="文本框 6"/>
          <p:cNvSpPr txBox="1"/>
          <p:nvPr/>
        </p:nvSpPr>
        <p:spPr>
          <a:xfrm>
            <a:off x="2292657" y="1412875"/>
            <a:ext cx="1478747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8000" b="1" u="sng">
                <a:solidFill>
                  <a:schemeClr val="accent1"/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rPr>
              <a:t>1</a:t>
            </a:r>
            <a:endParaRPr lang="zh-CN" altLang="zh-CN" sz="8000" b="1" u="sng">
              <a:solidFill>
                <a:schemeClr val="accent1"/>
              </a:solidFill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048700" name="文本框 7"/>
          <p:cNvSpPr txBox="1"/>
          <p:nvPr/>
        </p:nvSpPr>
        <p:spPr>
          <a:xfrm>
            <a:off x="2292350" y="2980690"/>
            <a:ext cx="4622165" cy="1579880"/>
          </a:xfrm>
          <a:prstGeom prst="rect">
            <a:avLst/>
          </a:prstGeom>
          <a:noFill/>
        </p:spPr>
        <p:txBody>
          <a:bodyPr wrap="square" rtlCol="0" anchor="ctr" anchorCtr="0">
            <a:normAutofit fontScale="3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1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2024年学术交流</a:t>
            </a:r>
            <a:endParaRPr sz="1251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51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活动成果</a:t>
            </a:r>
            <a:endParaRPr lang="zh-CN" altLang="en-US" sz="1251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1" name="任意多边形: 形状 9"/>
          <p:cNvSpPr/>
          <p:nvPr/>
        </p:nvSpPr>
        <p:spPr>
          <a:xfrm rot="9189767">
            <a:off x="7135539" y="1559307"/>
            <a:ext cx="4519173" cy="3342294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13000">
                <a:srgbClr val="1D4B96"/>
              </a:gs>
              <a:gs pos="43000">
                <a:srgbClr val="2866CA"/>
              </a:gs>
              <a:gs pos="85000">
                <a:srgbClr val="588BDE"/>
              </a:gs>
            </a:gsLst>
            <a:lin ang="8100000" scaled="1"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9pPr>
          </a:lstStyle>
          <a:p/>
        </p:txBody>
      </p:sp>
      <p:pic>
        <p:nvPicPr>
          <p:cNvPr id="2097185" name="图片 10"/>
          <p:cNvPicPr>
            <a:picLocks noChangeAspect="1"/>
          </p:cNvPicPr>
          <p:nvPr/>
        </p:nvPicPr>
        <p:blipFill>
          <a:blip r:embed="rId3"/>
          <a:srcRect l="16452" r="16452"/>
          <a:stretch>
            <a:fillRect/>
          </a:stretch>
        </p:blipFill>
        <p:spPr>
          <a:xfrm>
            <a:off x="7332184" y="1727200"/>
            <a:ext cx="3106429" cy="3106429"/>
          </a:xfrm>
          <a:prstGeom prst="ellipse">
            <a:avLst/>
          </a:prstGeom>
        </p:spPr>
      </p:pic>
      <p:cxnSp>
        <p:nvCxnSpPr>
          <p:cNvPr id="3145744" name="直接连接符 11"/>
          <p:cNvCxnSpPr/>
          <p:nvPr/>
        </p:nvCxnSpPr>
        <p:spPr>
          <a:xfrm>
            <a:off x="9165265" y="435935"/>
            <a:ext cx="432618" cy="1140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12"/>
          <p:cNvCxnSpPr/>
          <p:nvPr/>
        </p:nvCxnSpPr>
        <p:spPr>
          <a:xfrm>
            <a:off x="10461558" y="3905536"/>
            <a:ext cx="405517" cy="1329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直接连接符 13"/>
          <p:cNvCxnSpPr/>
          <p:nvPr/>
        </p:nvCxnSpPr>
        <p:spPr>
          <a:xfrm>
            <a:off x="10700097" y="3905536"/>
            <a:ext cx="756165" cy="24793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连接符 14"/>
          <p:cNvCxnSpPr/>
          <p:nvPr/>
        </p:nvCxnSpPr>
        <p:spPr>
          <a:xfrm>
            <a:off x="8666618" y="5009441"/>
            <a:ext cx="405517" cy="1329635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直接连接符 15"/>
          <p:cNvCxnSpPr/>
          <p:nvPr/>
        </p:nvCxnSpPr>
        <p:spPr>
          <a:xfrm>
            <a:off x="8257540" y="1092563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直接连接符 16"/>
          <p:cNvCxnSpPr/>
          <p:nvPr/>
        </p:nvCxnSpPr>
        <p:spPr>
          <a:xfrm>
            <a:off x="8028119" y="719194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2" name="椭圆 17"/>
          <p:cNvSpPr/>
          <p:nvPr/>
        </p:nvSpPr>
        <p:spPr>
          <a:xfrm>
            <a:off x="7800146" y="5661142"/>
            <a:ext cx="1069230" cy="1069230"/>
          </a:xfrm>
          <a:prstGeom prst="ellipse">
            <a:avLst/>
          </a:prstGeom>
          <a:solidFill>
            <a:srgbClr val="58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sp>
        <p:nvSpPr>
          <p:cNvPr id="1048703" name="椭圆 18"/>
          <p:cNvSpPr/>
          <p:nvPr/>
        </p:nvSpPr>
        <p:spPr>
          <a:xfrm>
            <a:off x="7065564" y="1665597"/>
            <a:ext cx="480817" cy="480817"/>
          </a:xfrm>
          <a:prstGeom prst="ellipse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cxnSp>
        <p:nvCxnSpPr>
          <p:cNvPr id="3145750" name="直接连接符 19"/>
          <p:cNvCxnSpPr/>
          <p:nvPr/>
        </p:nvCxnSpPr>
        <p:spPr>
          <a:xfrm>
            <a:off x="9684345" y="913892"/>
            <a:ext cx="267507" cy="705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 prLst="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/>
      <p:bldP spid="10487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86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187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188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8707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08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09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/>
              <a:t>年会</a:t>
            </a:r>
            <a:r>
              <a:rPr lang="zh-CN" altLang="en-US"/>
              <a:t>论坛</a:t>
            </a:r>
            <a:endParaRPr lang="zh-CN" altLang="en-US"/>
          </a:p>
        </p:txBody>
      </p:sp>
      <p:pic>
        <p:nvPicPr>
          <p:cNvPr id="2097189" name="New picture"/>
          <p:cNvPicPr/>
          <p:nvPr/>
        </p:nvPicPr>
        <p:blipFill>
          <a:blip r:embed="rId4"/>
          <a:srcRect l="2212" r="2212"/>
          <a:stretch>
            <a:fillRect/>
          </a:stretch>
        </p:blipFill>
        <p:spPr>
          <a:xfrm>
            <a:off x="1676400" y="2006600"/>
            <a:ext cx="5029200" cy="353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8710" name="New shape"/>
          <p:cNvSpPr/>
          <p:nvPr/>
        </p:nvSpPr>
        <p:spPr>
          <a:xfrm>
            <a:off x="7467600" y="2006600"/>
            <a:ext cx="394716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indent="0" algn="l">
              <a:lnSpc>
                <a:spcPct val="100000"/>
              </a:lnSpc>
            </a:pPr>
            <a:r>
              <a:rPr lang="zh-CN" altLang="en-US" sz="3700" b="1">
                <a:solidFill>
                  <a:srgbClr val="000000"/>
                </a:solidFill>
                <a:latin typeface="宋体" panose="02010600030101010101" pitchFamily="2" charset="-122"/>
              </a:rPr>
              <a:t>学术交流成果显著</a:t>
            </a:r>
            <a:endParaRPr lang="zh-CN" altLang="en-US"/>
          </a:p>
        </p:txBody>
      </p:sp>
      <p:sp>
        <p:nvSpPr>
          <p:cNvPr id="1048711" name="New shape"/>
          <p:cNvSpPr/>
          <p:nvPr/>
        </p:nvSpPr>
        <p:spPr>
          <a:xfrm>
            <a:off x="7467600" y="3136900"/>
            <a:ext cx="40005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10 月 18 - 19 日于广东药科大学附属第一医院举办，吸引全国专家学者，聚焦老年肩肘创伤研究与技术应用，成</a:t>
            </a:r>
            <a:r>
              <a:rPr 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为</a:t>
            </a: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重要学术平台。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89" grpId="0" animBg="1"/>
      <p:bldP spid="1048710" grpId="1" bldLvl="0" animBg="1"/>
      <p:bldP spid="1048711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90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191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192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8714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15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16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年</a:t>
            </a:r>
            <a:r>
              <a:rPr lang="zh-CN" altLang="zh-CN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会</a:t>
            </a:r>
            <a:r>
              <a:rPr lang="zh-CN" altLang="zh-CN" b="1">
                <a:solidFill>
                  <a:srgbClr val="000000"/>
                </a:solidFill>
                <a:latin typeface="宋体" panose="02010600030101010101" pitchFamily="2" charset="-122"/>
                <a:ea typeface="+mn-ea"/>
                <a:cs typeface="+mn-ea"/>
                <a:sym typeface="宋体" panose="02010600030101010101" pitchFamily="2" charset="-122"/>
              </a:rPr>
              <a:t>论坛</a:t>
            </a:r>
            <a:endParaRPr lang="zh-CN" altLang="en-US"/>
          </a:p>
        </p:txBody>
      </p:sp>
      <p:pic>
        <p:nvPicPr>
          <p:cNvPr id="2097193" name="New picture"/>
          <p:cNvPicPr/>
          <p:nvPr/>
        </p:nvPicPr>
        <p:blipFill>
          <a:blip r:embed="rId4"/>
          <a:srcRect l="2110" r="2110"/>
          <a:stretch>
            <a:fillRect/>
          </a:stretch>
        </p:blipFill>
        <p:spPr>
          <a:xfrm>
            <a:off x="1282700" y="2933700"/>
            <a:ext cx="4584700" cy="32131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2097194" name="New picture"/>
          <p:cNvPicPr/>
          <p:nvPr/>
        </p:nvPicPr>
        <p:blipFill>
          <a:blip r:embed="rId5"/>
          <a:srcRect l="2108" r="2108"/>
          <a:stretch>
            <a:fillRect/>
          </a:stretch>
        </p:blipFill>
        <p:spPr>
          <a:xfrm>
            <a:off x="6324600" y="2933700"/>
            <a:ext cx="4584700" cy="32131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8717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p>
            <a:pPr indent="0" algn="l">
              <a:lnSpc>
                <a:spcPct val="100000"/>
              </a:lnSpc>
            </a:pPr>
            <a:r>
              <a:rPr lang="zh-CN" sz="3700" b="1">
                <a:solidFill>
                  <a:srgbClr val="000000"/>
                </a:solidFill>
                <a:latin typeface="宋体" panose="02010600030101010101" pitchFamily="2" charset="-122"/>
              </a:rPr>
              <a:t>专家报告</a:t>
            </a:r>
            <a:endParaRPr lang="zh-CN" altLang="en-US"/>
          </a:p>
        </p:txBody>
      </p:sp>
      <p:sp>
        <p:nvSpPr>
          <p:cNvPr id="1048718" name="New shape"/>
          <p:cNvSpPr/>
          <p:nvPr/>
        </p:nvSpPr>
        <p:spPr>
          <a:xfrm>
            <a:off x="1117600" y="2057400"/>
            <a:ext cx="9956800" cy="685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lnSpcReduction="20000"/>
          </a:bodyPr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请</a:t>
            </a:r>
            <a:r>
              <a:rPr 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鲁谊教授《习惯性肩关节脱位的治疗》提供新思路；查晔军教授分享《向后孟氏损伤》及《肘关节僵硬的治疗》，经验成果丰富。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93" grpId="0" animBg="1"/>
      <p:bldP spid="2097194" grpId="1" animBg="1"/>
      <p:bldP spid="1048717" grpId="2" animBg="1"/>
      <p:bldP spid="10487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95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196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197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8721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22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723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/>
              <a:t>年会</a:t>
            </a:r>
            <a:r>
              <a:rPr lang="zh-CN" altLang="en-US"/>
              <a:t>论坛</a:t>
            </a:r>
            <a:endParaRPr lang="zh-CN" altLang="en-US"/>
          </a:p>
        </p:txBody>
      </p:sp>
      <p:pic>
        <p:nvPicPr>
          <p:cNvPr id="2097198" name="New picture"/>
          <p:cNvPicPr/>
          <p:nvPr/>
        </p:nvPicPr>
        <p:blipFill>
          <a:blip r:embed="rId4"/>
          <a:srcRect l="2164" r="2164"/>
          <a:stretch>
            <a:fillRect/>
          </a:stretch>
        </p:blipFill>
        <p:spPr>
          <a:xfrm>
            <a:off x="1676400" y="2006600"/>
            <a:ext cx="5029200" cy="353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8724" name="New shape"/>
          <p:cNvSpPr/>
          <p:nvPr/>
        </p:nvSpPr>
        <p:spPr>
          <a:xfrm>
            <a:off x="7467600" y="2006600"/>
            <a:ext cx="360680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indent="0" algn="l">
              <a:lnSpc>
                <a:spcPct val="100000"/>
              </a:lnSpc>
            </a:pPr>
            <a:r>
              <a:rPr lang="zh-CN" altLang="en-US" sz="3700" b="1">
                <a:solidFill>
                  <a:srgbClr val="000000"/>
                </a:solidFill>
                <a:latin typeface="宋体" panose="02010600030101010101" pitchFamily="2" charset="-122"/>
              </a:rPr>
              <a:t>病例讨论</a:t>
            </a:r>
            <a:endParaRPr lang="zh-CN" altLang="en-US"/>
          </a:p>
        </p:txBody>
      </p:sp>
      <p:sp>
        <p:nvSpPr>
          <p:cNvPr id="1048725" name="New shape"/>
          <p:cNvSpPr/>
          <p:nvPr/>
        </p:nvSpPr>
        <p:spPr>
          <a:xfrm>
            <a:off x="7467600" y="31369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病例讨论环节气氛热烈，参会人员积极参与，提升临床医生对老年肩肘创伤认识与处理能力。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98" grpId="0" animBg="1"/>
      <p:bldP spid="1048724" grpId="1" animBg="1"/>
      <p:bldP spid="10487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1"/>
          <p:cNvGrpSpPr/>
          <p:nvPr/>
        </p:nvGrpSpPr>
        <p:grpSpPr>
          <a:xfrm>
            <a:off x="1" y="-5"/>
            <a:ext cx="12191999" cy="6873875"/>
            <a:chOff x="1" y="-5"/>
            <a:chExt cx="12191999" cy="6873875"/>
          </a:xfrm>
        </p:grpSpPr>
        <p:pic>
          <p:nvPicPr>
            <p:cNvPr id="2097160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3158792" y="-2159338"/>
              <a:ext cx="6873875" cy="11192541"/>
            </a:xfrm>
            <a:prstGeom prst="rect">
              <a:avLst/>
            </a:prstGeom>
          </p:spPr>
        </p:pic>
        <p:pic>
          <p:nvPicPr>
            <p:cNvPr id="2097161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</p:grpSp>
      <p:grpSp>
        <p:nvGrpSpPr>
          <p:cNvPr id="74" name="组合 4"/>
          <p:cNvGrpSpPr/>
          <p:nvPr/>
        </p:nvGrpSpPr>
        <p:grpSpPr>
          <a:xfrm>
            <a:off x="999458" y="1576126"/>
            <a:ext cx="861240" cy="3889009"/>
            <a:chOff x="999458" y="1576126"/>
            <a:chExt cx="861240" cy="3889009"/>
          </a:xfrm>
        </p:grpSpPr>
        <p:sp>
          <p:nvSpPr>
            <p:cNvPr id="1048598" name="矩形: 圆角 20"/>
            <p:cNvSpPr/>
            <p:nvPr/>
          </p:nvSpPr>
          <p:spPr>
            <a:xfrm>
              <a:off x="999458" y="1576126"/>
              <a:ext cx="861240" cy="38890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1048599" name="文本框 5"/>
            <p:cNvSpPr txBox="1"/>
            <p:nvPr/>
          </p:nvSpPr>
          <p:spPr>
            <a:xfrm>
              <a:off x="1041990" y="1923394"/>
              <a:ext cx="732252" cy="3194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dist"/>
              <a:r>
                <a:rPr lang="zh-CN" altLang="zh-CN" sz="3600" b="1">
                  <a:solidFill>
                    <a:schemeClr val="bg1"/>
                  </a:solidFill>
                  <a:latin typeface="宋体" panose="02010600030101010101" pitchFamily="2" charset="-122"/>
                  <a:cs typeface="+mn-ea"/>
                  <a:sym typeface="宋体" panose="02010600030101010101" pitchFamily="2" charset="-122"/>
                </a:rPr>
                <a:t>PART  1</a:t>
              </a:r>
              <a:endParaRPr lang="zh-CN" altLang="zh-CN" sz="3600" b="1">
                <a:solidFill>
                  <a:schemeClr val="bg1"/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048600" name="文本框 6"/>
          <p:cNvSpPr txBox="1"/>
          <p:nvPr/>
        </p:nvSpPr>
        <p:spPr>
          <a:xfrm>
            <a:off x="2292657" y="1484630"/>
            <a:ext cx="1478747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8000" b="1" u="sng">
                <a:solidFill>
                  <a:schemeClr val="accent1"/>
                </a:solidFill>
                <a:latin typeface="宋体" panose="02010600030101010101" pitchFamily="2" charset="-122"/>
                <a:cs typeface="+mn-ea"/>
                <a:sym typeface="宋体" panose="02010600030101010101" pitchFamily="2" charset="-122"/>
              </a:rPr>
              <a:t>1</a:t>
            </a:r>
            <a:endParaRPr lang="zh-CN" altLang="zh-CN" sz="8000" b="1" u="sng">
              <a:solidFill>
                <a:schemeClr val="accent1"/>
              </a:solidFill>
              <a:latin typeface="宋体" panose="02010600030101010101" pitchFamily="2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048601" name="文本框 7"/>
          <p:cNvSpPr txBox="1"/>
          <p:nvPr/>
        </p:nvSpPr>
        <p:spPr>
          <a:xfrm>
            <a:off x="2292350" y="2924810"/>
            <a:ext cx="4624705" cy="1579880"/>
          </a:xfrm>
          <a:prstGeom prst="rect">
            <a:avLst/>
          </a:prstGeom>
          <a:noFill/>
        </p:spPr>
        <p:txBody>
          <a:bodyPr wrap="square" rtlCol="0" anchor="ctr" anchorCtr="0">
            <a:normAutofit fontScale="25869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3800"/>
              <a:t>2024 年科普</a:t>
            </a:r>
            <a:endParaRPr lang="en-US" altLang="zh-CN" sz="13800"/>
          </a:p>
          <a:p>
            <a:pPr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3800"/>
              <a:t>宣传与社会服务</a:t>
            </a:r>
            <a:endParaRPr lang="zh-CN" altLang="en-US"/>
          </a:p>
        </p:txBody>
      </p:sp>
      <p:sp>
        <p:nvSpPr>
          <p:cNvPr id="1048602" name="任意多边形: 形状 9"/>
          <p:cNvSpPr/>
          <p:nvPr/>
        </p:nvSpPr>
        <p:spPr>
          <a:xfrm rot="9189767">
            <a:off x="7135539" y="1559307"/>
            <a:ext cx="4519173" cy="3342294"/>
          </a:xfrm>
          <a:custGeom>
            <a:avLst/>
            <a:gdLst>
              <a:gd name="connsiteX0" fmla="*/ 203989 w 5501899"/>
              <a:gd name="connsiteY0" fmla="*/ 2575574 h 4069103"/>
              <a:gd name="connsiteX1" fmla="*/ 1910869 w 5501899"/>
              <a:gd name="connsiteY1" fmla="*/ 1722134 h 4069103"/>
              <a:gd name="connsiteX2" fmla="*/ 3572029 w 5501899"/>
              <a:gd name="connsiteY2" fmla="*/ 14 h 4069103"/>
              <a:gd name="connsiteX3" fmla="*/ 5294149 w 5501899"/>
              <a:gd name="connsiteY3" fmla="*/ 1752614 h 4069103"/>
              <a:gd name="connsiteX4" fmla="*/ 5278909 w 5501899"/>
              <a:gd name="connsiteY4" fmla="*/ 3459494 h 4069103"/>
              <a:gd name="connsiteX5" fmla="*/ 3556789 w 5501899"/>
              <a:gd name="connsiteY5" fmla="*/ 4069094 h 4069103"/>
              <a:gd name="connsiteX6" fmla="*/ 1880389 w 5501899"/>
              <a:gd name="connsiteY6" fmla="*/ 3474734 h 4069103"/>
              <a:gd name="connsiteX7" fmla="*/ 219229 w 5501899"/>
              <a:gd name="connsiteY7" fmla="*/ 3459494 h 4069103"/>
              <a:gd name="connsiteX8" fmla="*/ 203989 w 5501899"/>
              <a:gd name="connsiteY8" fmla="*/ 2575574 h 40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899" h="4069103">
                <a:moveTo>
                  <a:pt x="203989" y="2575574"/>
                </a:moveTo>
                <a:cubicBezTo>
                  <a:pt x="485929" y="2286014"/>
                  <a:pt x="1349529" y="2151394"/>
                  <a:pt x="1910869" y="1722134"/>
                </a:cubicBezTo>
                <a:cubicBezTo>
                  <a:pt x="2472209" y="1292874"/>
                  <a:pt x="3008149" y="-5066"/>
                  <a:pt x="3572029" y="14"/>
                </a:cubicBezTo>
                <a:cubicBezTo>
                  <a:pt x="4135909" y="5094"/>
                  <a:pt x="5009669" y="1176034"/>
                  <a:pt x="5294149" y="1752614"/>
                </a:cubicBezTo>
                <a:cubicBezTo>
                  <a:pt x="5578629" y="2329194"/>
                  <a:pt x="5568469" y="3073414"/>
                  <a:pt x="5278909" y="3459494"/>
                </a:cubicBezTo>
                <a:cubicBezTo>
                  <a:pt x="4989349" y="3845574"/>
                  <a:pt x="4123209" y="4066554"/>
                  <a:pt x="3556789" y="4069094"/>
                </a:cubicBezTo>
                <a:cubicBezTo>
                  <a:pt x="2990369" y="4071634"/>
                  <a:pt x="2436649" y="3576334"/>
                  <a:pt x="1880389" y="3474734"/>
                </a:cubicBezTo>
                <a:cubicBezTo>
                  <a:pt x="1324129" y="3373134"/>
                  <a:pt x="501169" y="3606814"/>
                  <a:pt x="219229" y="3459494"/>
                </a:cubicBezTo>
                <a:cubicBezTo>
                  <a:pt x="-62711" y="3312174"/>
                  <a:pt x="-77951" y="2865134"/>
                  <a:pt x="203989" y="2575574"/>
                </a:cubicBezTo>
                <a:close/>
              </a:path>
            </a:pathLst>
          </a:custGeom>
          <a:gradFill flip="none" rotWithShape="1">
            <a:gsLst>
              <a:gs pos="13000">
                <a:srgbClr val="1D4B96"/>
              </a:gs>
              <a:gs pos="43000">
                <a:srgbClr val="2866CA"/>
              </a:gs>
              <a:gs pos="85000">
                <a:srgbClr val="588BDE"/>
              </a:gs>
            </a:gsLst>
            <a:lin ang="8100000" scaled="1"/>
          </a:gradFill>
          <a:ln>
            <a:noFill/>
          </a:ln>
          <a:effectLst>
            <a:outerShdw blurRad="647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9pPr>
          </a:lstStyle>
          <a:p/>
        </p:txBody>
      </p:sp>
      <p:pic>
        <p:nvPicPr>
          <p:cNvPr id="2097162" name="图片 10"/>
          <p:cNvPicPr>
            <a:picLocks noChangeAspect="1"/>
          </p:cNvPicPr>
          <p:nvPr/>
        </p:nvPicPr>
        <p:blipFill>
          <a:blip r:embed="rId3"/>
          <a:srcRect l="12288" r="12288"/>
          <a:stretch>
            <a:fillRect/>
          </a:stretch>
        </p:blipFill>
        <p:spPr>
          <a:xfrm>
            <a:off x="7332184" y="1727200"/>
            <a:ext cx="3106429" cy="3106429"/>
          </a:xfrm>
          <a:prstGeom prst="ellipse">
            <a:avLst/>
          </a:prstGeom>
        </p:spPr>
      </p:pic>
      <p:cxnSp>
        <p:nvCxnSpPr>
          <p:cNvPr id="3145728" name="直接连接符 11"/>
          <p:cNvCxnSpPr/>
          <p:nvPr/>
        </p:nvCxnSpPr>
        <p:spPr>
          <a:xfrm>
            <a:off x="9165265" y="435935"/>
            <a:ext cx="432618" cy="1140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12"/>
          <p:cNvCxnSpPr/>
          <p:nvPr/>
        </p:nvCxnSpPr>
        <p:spPr>
          <a:xfrm>
            <a:off x="10461558" y="3905536"/>
            <a:ext cx="405517" cy="1329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13"/>
          <p:cNvCxnSpPr/>
          <p:nvPr/>
        </p:nvCxnSpPr>
        <p:spPr>
          <a:xfrm>
            <a:off x="10700097" y="3905536"/>
            <a:ext cx="756165" cy="24793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14"/>
          <p:cNvCxnSpPr/>
          <p:nvPr/>
        </p:nvCxnSpPr>
        <p:spPr>
          <a:xfrm>
            <a:off x="8666618" y="5009441"/>
            <a:ext cx="405517" cy="1329635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15"/>
          <p:cNvCxnSpPr/>
          <p:nvPr/>
        </p:nvCxnSpPr>
        <p:spPr>
          <a:xfrm>
            <a:off x="8257540" y="1092563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16"/>
          <p:cNvCxnSpPr/>
          <p:nvPr/>
        </p:nvCxnSpPr>
        <p:spPr>
          <a:xfrm>
            <a:off x="8028119" y="719194"/>
            <a:ext cx="174766" cy="573034"/>
          </a:xfrm>
          <a:prstGeom prst="line">
            <a:avLst/>
          </a:prstGeom>
          <a:ln w="28575">
            <a:solidFill>
              <a:srgbClr val="1D4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3" name="椭圆 17"/>
          <p:cNvSpPr/>
          <p:nvPr/>
        </p:nvSpPr>
        <p:spPr>
          <a:xfrm>
            <a:off x="7800146" y="5661142"/>
            <a:ext cx="1069230" cy="1069230"/>
          </a:xfrm>
          <a:prstGeom prst="ellipse">
            <a:avLst/>
          </a:prstGeom>
          <a:solidFill>
            <a:srgbClr val="588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sp>
        <p:nvSpPr>
          <p:cNvPr id="1048604" name="椭圆 18"/>
          <p:cNvSpPr/>
          <p:nvPr/>
        </p:nvSpPr>
        <p:spPr>
          <a:xfrm>
            <a:off x="7065564" y="1665597"/>
            <a:ext cx="480817" cy="480817"/>
          </a:xfrm>
          <a:prstGeom prst="ellipse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9pPr>
          </a:lstStyle>
          <a:p/>
        </p:txBody>
      </p:sp>
      <p:cxnSp>
        <p:nvCxnSpPr>
          <p:cNvPr id="3145734" name="直接连接符 19"/>
          <p:cNvCxnSpPr/>
          <p:nvPr/>
        </p:nvCxnSpPr>
        <p:spPr>
          <a:xfrm>
            <a:off x="9684345" y="913892"/>
            <a:ext cx="267507" cy="705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 prLst="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  <p:bldP spid="104860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52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153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154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8584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585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586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/>
              <a:t>科普宣传与社会服务</a:t>
            </a:r>
            <a:endParaRPr lang="zh-CN" altLang="en-US"/>
          </a:p>
        </p:txBody>
      </p:sp>
      <p:pic>
        <p:nvPicPr>
          <p:cNvPr id="2097155" name="New picture"/>
          <p:cNvPicPr/>
          <p:nvPr/>
        </p:nvPicPr>
        <p:blipFill>
          <a:blip r:embed="rId4"/>
          <a:srcRect t="3461" b="3461"/>
          <a:stretch>
            <a:fillRect/>
          </a:stretch>
        </p:blipFill>
        <p:spPr>
          <a:xfrm>
            <a:off x="1676400" y="2006600"/>
            <a:ext cx="5029200" cy="353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8587" name="New shape"/>
          <p:cNvSpPr/>
          <p:nvPr/>
        </p:nvSpPr>
        <p:spPr>
          <a:xfrm>
            <a:off x="7467600" y="2006600"/>
            <a:ext cx="360680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indent="0" algn="l">
              <a:lnSpc>
                <a:spcPct val="100000"/>
              </a:lnSpc>
            </a:pPr>
            <a:r>
              <a:rPr lang="zh-CN" altLang="en-US" sz="3700" b="1">
                <a:solidFill>
                  <a:srgbClr val="000000"/>
                </a:solidFill>
                <a:latin typeface="宋体" panose="02010600030101010101" pitchFamily="2" charset="-122"/>
              </a:rPr>
              <a:t>义诊科普</a:t>
            </a:r>
            <a:endParaRPr lang="zh-CN" altLang="en-US"/>
          </a:p>
        </p:txBody>
      </p:sp>
      <p:sp>
        <p:nvSpPr>
          <p:cNvPr id="1048588" name="New shape"/>
          <p:cNvSpPr/>
          <p:nvPr/>
        </p:nvSpPr>
        <p:spPr>
          <a:xfrm>
            <a:off x="7467600" y="31369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鼓励成员参与学术活动与培训，为年轻医生提供与专家交流机会，促进人才成长。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55" grpId="0" bldLvl="0" animBg="1"/>
      <p:bldP spid="1048587" grpId="1" bldLvl="0" animBg="1"/>
      <p:bldP spid="1048588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7"/>
          <p:cNvGrpSpPr/>
          <p:nvPr/>
        </p:nvGrpSpPr>
        <p:grpSpPr>
          <a:xfrm>
            <a:off x="1" y="-7"/>
            <a:ext cx="12191998" cy="6873877"/>
            <a:chOff x="1" y="-7"/>
            <a:chExt cx="12191998" cy="6873877"/>
          </a:xfrm>
        </p:grpSpPr>
        <p:pic>
          <p:nvPicPr>
            <p:cNvPr id="2097156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1000612" y="-1158"/>
              <a:ext cx="6873875" cy="6876180"/>
            </a:xfrm>
            <a:prstGeom prst="rect">
              <a:avLst/>
            </a:prstGeom>
          </p:spPr>
        </p:pic>
        <p:pic>
          <p:nvPicPr>
            <p:cNvPr id="2097157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384312" y="2384308"/>
              <a:ext cx="6873875" cy="2105249"/>
            </a:xfrm>
            <a:prstGeom prst="rect">
              <a:avLst/>
            </a:prstGeom>
          </p:spPr>
        </p:pic>
        <p:pic>
          <p:nvPicPr>
            <p:cNvPr id="2097158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>
              <a:off x="6557552" y="1239422"/>
              <a:ext cx="6873875" cy="4395018"/>
            </a:xfrm>
            <a:prstGeom prst="rect">
              <a:avLst/>
            </a:prstGeom>
          </p:spPr>
        </p:pic>
      </p:grpSp>
      <p:sp>
        <p:nvSpPr>
          <p:cNvPr id="1048591" name="ïsļíḓé"/>
          <p:cNvSpPr/>
          <p:nvPr/>
        </p:nvSpPr>
        <p:spPr>
          <a:xfrm>
            <a:off x="628581" y="243668"/>
            <a:ext cx="732857" cy="73285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592" name="ïsļíḓé"/>
          <p:cNvSpPr/>
          <p:nvPr/>
        </p:nvSpPr>
        <p:spPr>
          <a:xfrm>
            <a:off x="393255" y="243668"/>
            <a:ext cx="732857" cy="732857"/>
          </a:xfrm>
          <a:prstGeom prst="diamond">
            <a:avLst/>
          </a:pr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48593" name="文本框 3"/>
          <p:cNvSpPr txBox="1"/>
          <p:nvPr/>
        </p:nvSpPr>
        <p:spPr>
          <a:xfrm>
            <a:off x="1526178" y="235213"/>
            <a:ext cx="10037241" cy="68320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412750" rtl="0" eaLnBrk="1" latinLnBrk="0" hangingPunct="0">
              <a:lnSpc>
                <a:spcPct val="150000"/>
              </a:lnSpc>
              <a:defRPr sz="2800" b="1" kern="0">
                <a:solidFill>
                  <a:srgbClr val="252935"/>
                </a:solidFill>
                <a:latin typeface="Arial" panose="020B0604020202020204"/>
                <a:ea typeface="微软雅黑" panose="020B0503020204020204" charset="-122"/>
                <a:cs typeface="Roboto Bold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/>
              <a:t>科普宣传与社会服务</a:t>
            </a:r>
            <a:endParaRPr lang="zh-CN" altLang="en-US"/>
          </a:p>
        </p:txBody>
      </p:sp>
      <p:pic>
        <p:nvPicPr>
          <p:cNvPr id="2097159" name="New picture"/>
          <p:cNvPicPr/>
          <p:nvPr/>
        </p:nvPicPr>
        <p:blipFill>
          <a:blip r:embed="rId4"/>
          <a:srcRect l="9572" r="9572"/>
          <a:stretch>
            <a:fillRect/>
          </a:stretch>
        </p:blipFill>
        <p:spPr>
          <a:xfrm>
            <a:off x="1676400" y="2006600"/>
            <a:ext cx="5029200" cy="3530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48594" name="New shape"/>
          <p:cNvSpPr/>
          <p:nvPr/>
        </p:nvSpPr>
        <p:spPr>
          <a:xfrm>
            <a:off x="7467600" y="2006600"/>
            <a:ext cx="360680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indent="0" algn="l">
              <a:lnSpc>
                <a:spcPct val="100000"/>
              </a:lnSpc>
            </a:pPr>
            <a:r>
              <a:rPr lang="zh-CN" altLang="en-US" sz="3700" b="1">
                <a:solidFill>
                  <a:srgbClr val="000000"/>
                </a:solidFill>
                <a:latin typeface="宋体" panose="02010600030101010101" pitchFamily="2" charset="-122"/>
              </a:rPr>
              <a:t>知识讲解</a:t>
            </a:r>
            <a:endParaRPr lang="zh-CN" altLang="en-US"/>
          </a:p>
        </p:txBody>
      </p:sp>
      <p:sp>
        <p:nvSpPr>
          <p:cNvPr id="1048595" name="New shape"/>
          <p:cNvSpPr/>
          <p:nvPr/>
        </p:nvSpPr>
        <p:spPr>
          <a:xfrm>
            <a:off x="7467600" y="31369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p>
            <a:pPr indent="0" algn="l">
              <a:lnSpc>
                <a:spcPct val="125000"/>
              </a:lnSpc>
            </a:pP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专家用通俗语言结合实例等讲解骨科知识，涵盖多方面，提高群众健康意识与能力，提升形象知名度。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59" grpId="0" bldLvl="0" animBg="1"/>
      <p:bldP spid="1048594" grpId="1" bldLvl="0" animBg="1"/>
      <p:bldP spid="1048595" grpId="2" bldLvl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882"/>
  <p:tag name="KSO_WM_UNIT_COMPATIBLE" val="0"/>
  <p:tag name="KSO_WM_UNIT_DIAGRAM_ISNUMVISUAL" val="0"/>
  <p:tag name="KSO_WM_UNIT_DIAGRAM_ISREFERUNIT" val="0"/>
  <p:tag name="KSO_WM_UNIT_HIGHLIGHT" val="0"/>
  <p:tag name="KSO_WM_UNIT_ID" val="diagram20168882_1*a*1"/>
  <p:tag name="KSO_WM_UNIT_INDEX" val="1"/>
  <p:tag name="KSO_WM_UNIT_ISCONTENTSTITLE" val="0"/>
  <p:tag name="KSO_WM_UNIT_LAYERLEVEL" val="1"/>
  <p:tag name="KSO_WM_UNIT_NOCLEAR" val="0"/>
  <p:tag name="KSO_WM_UNIT_PRESET_TEXT" val="目录"/>
  <p:tag name="KSO_WM_UNIT_TEXT_FILL_FORE_SCHEMECOLOR_INDEX" val="5"/>
  <p:tag name="KSO_WM_UNIT_TEXT_FILL_TYPE" val="1"/>
  <p:tag name="KSO_WM_UNIT_TYPE" val="a"/>
  <p:tag name="KSO_WM_UNIT_VALUE" val="2"/>
</p:tagLst>
</file>

<file path=ppt/tags/tag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882"/>
  <p:tag name="KSO_WM_UNIT_COMPATIBLE" val="0"/>
  <p:tag name="KSO_WM_UNIT_DIAGRAM_ISNUMVISUAL" val="0"/>
  <p:tag name="KSO_WM_UNIT_DIAGRAM_ISREFERUNIT" val="0"/>
  <p:tag name="KSO_WM_UNIT_HIGHLIGHT" val="0"/>
  <p:tag name="KSO_WM_UNIT_ID" val="diagram20168882_1*b*1"/>
  <p:tag name="KSO_WM_UNIT_INDEX" val="1"/>
  <p:tag name="KSO_WM_UNIT_ISCONTENTSTITLE" val="0"/>
  <p:tag name="KSO_WM_UNIT_LAYERLEVEL" val="1"/>
  <p:tag name="KSO_WM_UNIT_NOCLEAR" val="0"/>
  <p:tag name="KSO_WM_UNIT_PRESET_TEXT" val="Content"/>
  <p:tag name="KSO_WM_UNIT_TEXT_FILL_FORE_SCHEMECOLOR_INDEX" val="5"/>
  <p:tag name="KSO_WM_UNIT_TEXT_FILL_TYPE" val="1"/>
  <p:tag name="KSO_WM_UNIT_TYPE" val="b"/>
  <p:tag name="KSO_WM_UNIT_VALUE" val="4"/>
</p:tagLst>
</file>

<file path=ppt/tags/tag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882"/>
  <p:tag name="KSO_WM_UNIT_COMPATIBLE" val="0"/>
  <p:tag name="KSO_WM_UNIT_DIAGRAM_ISNUMVISUAL" val="0"/>
  <p:tag name="KSO_WM_UNIT_DIAGRAM_ISREFERUNIT" val="0"/>
  <p:tag name="KSO_WM_UNIT_HIGHLIGHT" val="0"/>
  <p:tag name="KSO_WM_UNIT_ID" val="diagram20168882_1*i*1"/>
  <p:tag name="KSO_WM_UNIT_INDEX" val="1"/>
  <p:tag name="KSO_WM_UNIT_LAYERLEVEL" val="1"/>
  <p:tag name="KSO_WM_UNIT_LINE_FILL_TYPE" val="2"/>
  <p:tag name="KSO_WM_UNIT_LINE_FORE_SCHEMECOLOR_INDEX" val="5"/>
  <p:tag name="KSO_WM_UNIT_TYPE" val="i"/>
</p:tagLst>
</file>

<file path=ppt/theme/theme1.xml><?xml version="1.0" encoding="utf-8"?>
<a:theme xmlns:a="http://schemas.openxmlformats.org/drawingml/2006/main" name="第一PPT，www.1ppt.com">
  <a:themeElements>
    <a:clrScheme name="自定义 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50A1"/>
      </a:accent1>
      <a:accent2>
        <a:srgbClr val="5889DD"/>
      </a:accent2>
      <a:accent3>
        <a:srgbClr val="1F50A1"/>
      </a:accent3>
      <a:accent4>
        <a:srgbClr val="5889DD"/>
      </a:accent4>
      <a:accent5>
        <a:srgbClr val="1F50A1"/>
      </a:accent5>
      <a:accent6>
        <a:srgbClr val="5889DD"/>
      </a:accent6>
      <a:hlink>
        <a:srgbClr val="0563C1"/>
      </a:hlink>
      <a:folHlink>
        <a:srgbClr val="954F72"/>
      </a:folHlink>
    </a:clrScheme>
    <a:fontScheme name="4uqch44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overri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WPS 演示</Application>
  <PresentationFormat/>
  <Paragraphs>112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Arial</vt:lpstr>
      <vt:lpstr>微软雅黑</vt:lpstr>
      <vt:lpstr>Roboto Bold</vt:lpstr>
      <vt:lpstr>HONOR Sans TC Light</vt:lpstr>
      <vt:lpstr>Calibri</vt:lpstr>
      <vt:lpstr>Calibri</vt:lpstr>
      <vt:lpstr>Arial Unicode MS</vt:lpstr>
      <vt:lpstr>阿里巴巴普惠体 3.0 115 Black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BVL-AN00</dc:creator>
  <cp:lastModifiedBy>孤</cp:lastModifiedBy>
  <cp:revision>6</cp:revision>
  <dcterms:created xsi:type="dcterms:W3CDTF">2025-01-18T02:06:00Z</dcterms:created>
  <dcterms:modified xsi:type="dcterms:W3CDTF">2025-02-26T06:37:18Z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fbc4c1f9304446de9e64137b47882af9_23</vt:lpwstr>
  </property>
  <property fmtid="{D5CDD505-2E9C-101B-9397-08002B2CF9AE}" pid="3" name="KSOProductBuildVer">
    <vt:lpwstr>2052-12.1.0.20305</vt:lpwstr>
  </property>
</Properties>
</file>