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6" r:id="rId6"/>
  </p:sldMasterIdLst>
  <p:notesMasterIdLst>
    <p:notesMasterId r:id="rId8"/>
  </p:notesMasterIdLst>
  <p:handoutMasterIdLst>
    <p:handoutMasterId r:id="rId20"/>
  </p:handoutMasterIdLst>
  <p:sldIdLst>
    <p:sldId id="555" r:id="rId7"/>
    <p:sldId id="618" r:id="rId9"/>
    <p:sldId id="669" r:id="rId10"/>
    <p:sldId id="667" r:id="rId11"/>
    <p:sldId id="668" r:id="rId12"/>
    <p:sldId id="673" r:id="rId13"/>
    <p:sldId id="672" r:id="rId14"/>
    <p:sldId id="671" r:id="rId15"/>
    <p:sldId id="657" r:id="rId16"/>
    <p:sldId id="660" r:id="rId17"/>
    <p:sldId id="659" r:id="rId18"/>
    <p:sldId id="647" r:id="rId19"/>
  </p:sldIdLst>
  <p:sldSz cx="12190095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8" userDrawn="1">
          <p15:clr>
            <a:srgbClr val="A4A3A4"/>
          </p15:clr>
        </p15:guide>
        <p15:guide id="2" pos="384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ovo" initials="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BEC5"/>
    <a:srgbClr val="28AFB5"/>
    <a:srgbClr val="056DAD"/>
    <a:srgbClr val="225CA6"/>
    <a:srgbClr val="F5F6F7"/>
    <a:srgbClr val="1051A3"/>
    <a:srgbClr val="50A0B6"/>
    <a:srgbClr val="3DA5C1"/>
    <a:srgbClr val="FFFFFF"/>
    <a:srgbClr val="5EBD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8" autoAdjust="0"/>
    <p:restoredTop sz="98373" autoAdjust="0"/>
  </p:normalViewPr>
  <p:slideViewPr>
    <p:cSldViewPr showGuides="1">
      <p:cViewPr>
        <p:scale>
          <a:sx n="77" d="100"/>
          <a:sy n="77" d="100"/>
        </p:scale>
        <p:origin x="-954" y="-294"/>
      </p:cViewPr>
      <p:guideLst>
        <p:guide orient="horz" pos="2168"/>
        <p:guide pos="38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5" Type="http://schemas.openxmlformats.org/officeDocument/2006/relationships/tags" Target="tags/tag1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cs typeface="宋体" panose="02010600030101010101" pitchFamily="2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cs typeface="宋体" panose="02010600030101010101" pitchFamily="2" charset="-122"/>
              </a:rPr>
            </a:fld>
            <a:endParaRPr lang="zh-CN" altLang="en-US">
              <a:cs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cs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cs typeface="宋体" panose="02010600030101010101" pitchFamily="2" charset="-122"/>
              </a:rPr>
            </a:fld>
            <a:endParaRPr lang="zh-CN" altLang="en-US">
              <a:cs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宋体" panose="02010600030101010101" pitchFamily="2" charset="-122"/>
              </a:defRPr>
            </a:lvl1pPr>
          </a:lstStyle>
          <a:p>
            <a:fld id="{9587A584-C101-4D0B-AE86-DDB7A93AFB0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宋体" panose="02010600030101010101" pitchFamily="2" charset="-122"/>
              </a:defRPr>
            </a:lvl1pPr>
          </a:lstStyle>
          <a:p>
            <a:fld id="{96D7CC4D-42E9-4616-886B-F6F5E388682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宋体" panose="02010600030101010101" pitchFamily="2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宋体" panose="02010600030101010101" pitchFamily="2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宋体" panose="02010600030101010101" pitchFamily="2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宋体" panose="02010600030101010101" pitchFamily="2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宋体" panose="02010600030101010101" pitchFamily="2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7CC4D-42E9-4616-886B-F6F5E38868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7CC4D-42E9-4616-886B-F6F5E388682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7CC4D-42E9-4616-886B-F6F5E388682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7CC4D-42E9-4616-886B-F6F5E38868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7CC4D-42E9-4616-886B-F6F5E38868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7CC4D-42E9-4616-886B-F6F5E388682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7CC4D-42E9-4616-886B-F6F5E388682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7CC4D-42E9-4616-886B-F6F5E388682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7CC4D-42E9-4616-886B-F6F5E388682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7CC4D-42E9-4616-886B-F6F5E388682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7CC4D-42E9-4616-886B-F6F5E388682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7CC4D-42E9-4616-886B-F6F5E388682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E4B8-DA9A-4BB8-AEEC-2269BDB789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1528B-296A-4977-9204-26D6325B95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E4B8-DA9A-4BB8-AEEC-2269BDB789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1528B-296A-4977-9204-26D6325B95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E4B8-DA9A-4BB8-AEEC-2269BDB789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1528B-296A-4977-9204-26D6325B95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E4B8-DA9A-4BB8-AEEC-2269BDB789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1528B-296A-4977-9204-26D6325B951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E4B8-DA9A-4BB8-AEEC-2269BDB789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1528B-296A-4977-9204-26D6325B951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E4B8-DA9A-4BB8-AEEC-2269BDB789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1528B-296A-4977-9204-26D6325B951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E4B8-DA9A-4BB8-AEEC-2269BDB789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1528B-296A-4977-9204-26D6325B951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E4B8-DA9A-4BB8-AEEC-2269BDB789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1528B-296A-4977-9204-26D6325B951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E4B8-DA9A-4BB8-AEEC-2269BDB789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1528B-296A-4977-9204-26D6325B951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E4B8-DA9A-4BB8-AEEC-2269BDB789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1528B-296A-4977-9204-26D6325B951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E4B8-DA9A-4BB8-AEEC-2269BDB789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1528B-296A-4977-9204-26D6325B951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E4B8-DA9A-4BB8-AEEC-2269BDB789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1528B-296A-4977-9204-26D6325B95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E4B8-DA9A-4BB8-AEEC-2269BDB789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1528B-296A-4977-9204-26D6325B951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E4B8-DA9A-4BB8-AEEC-2269BDB789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1528B-296A-4977-9204-26D6325B951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E4B8-DA9A-4BB8-AEEC-2269BDB789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1528B-296A-4977-9204-26D6325B951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E4B8-DA9A-4BB8-AEEC-2269BDB789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1528B-296A-4977-9204-26D6325B951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E4B8-DA9A-4BB8-AEEC-2269BDB789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1528B-296A-4977-9204-26D6325B951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E4B8-DA9A-4BB8-AEEC-2269BDB789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1528B-296A-4977-9204-26D6325B951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E4B8-DA9A-4BB8-AEEC-2269BDB789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1528B-296A-4977-9204-26D6325B951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E4B8-DA9A-4BB8-AEEC-2269BDB789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1528B-296A-4977-9204-26D6325B951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E4B8-DA9A-4BB8-AEEC-2269BDB789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1528B-296A-4977-9204-26D6325B951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E4B8-DA9A-4BB8-AEEC-2269BDB789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1528B-296A-4977-9204-26D6325B951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E4B8-DA9A-4BB8-AEEC-2269BDB789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1528B-296A-4977-9204-26D6325B95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E4B8-DA9A-4BB8-AEEC-2269BDB789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1528B-296A-4977-9204-26D6325B951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E4B8-DA9A-4BB8-AEEC-2269BDB789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1528B-296A-4977-9204-26D6325B951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E4B8-DA9A-4BB8-AEEC-2269BDB789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1528B-296A-4977-9204-26D6325B951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E4B8-DA9A-4BB8-AEEC-2269BDB789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1528B-296A-4977-9204-26D6325B951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E4B8-DA9A-4BB8-AEEC-2269BDB789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1528B-296A-4977-9204-26D6325B951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E4B8-DA9A-4BB8-AEEC-2269BDB789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1528B-296A-4977-9204-26D6325B951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E4B8-DA9A-4BB8-AEEC-2269BDB789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1528B-296A-4977-9204-26D6325B951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E4B8-DA9A-4BB8-AEEC-2269BDB789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1528B-296A-4977-9204-26D6325B951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E4B8-DA9A-4BB8-AEEC-2269BDB789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1528B-296A-4977-9204-26D6325B951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E4B8-DA9A-4BB8-AEEC-2269BDB789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1528B-296A-4977-9204-26D6325B951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E4B8-DA9A-4BB8-AEEC-2269BDB789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1528B-296A-4977-9204-26D6325B95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E4B8-DA9A-4BB8-AEEC-2269BDB789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1528B-296A-4977-9204-26D6325B951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E4B8-DA9A-4BB8-AEEC-2269BDB789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1528B-296A-4977-9204-26D6325B951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E4B8-DA9A-4BB8-AEEC-2269BDB789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1528B-296A-4977-9204-26D6325B951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E4B8-DA9A-4BB8-AEEC-2269BDB789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1528B-296A-4977-9204-26D6325B951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E4B8-DA9A-4BB8-AEEC-2269BDB789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1528B-296A-4977-9204-26D6325B951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E4B8-DA9A-4BB8-AEEC-2269BDB789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1528B-296A-4977-9204-26D6325B951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E4B8-DA9A-4BB8-AEEC-2269BDB789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1528B-296A-4977-9204-26D6325B951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E4B8-DA9A-4BB8-AEEC-2269BDB789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1528B-296A-4977-9204-26D6325B951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E4B8-DA9A-4BB8-AEEC-2269BDB789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1528B-296A-4977-9204-26D6325B951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E4B8-DA9A-4BB8-AEEC-2269BDB789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1528B-296A-4977-9204-26D6325B951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E4B8-DA9A-4BB8-AEEC-2269BDB789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1528B-296A-4977-9204-26D6325B95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E4B8-DA9A-4BB8-AEEC-2269BDB789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1528B-296A-4977-9204-26D6325B951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E4B8-DA9A-4BB8-AEEC-2269BDB789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1528B-296A-4977-9204-26D6325B951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E4B8-DA9A-4BB8-AEEC-2269BDB789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1528B-296A-4977-9204-26D6325B951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E4B8-DA9A-4BB8-AEEC-2269BDB789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1528B-296A-4977-9204-26D6325B951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E4B8-DA9A-4BB8-AEEC-2269BDB789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1528B-296A-4977-9204-26D6325B951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E4B8-DA9A-4BB8-AEEC-2269BDB789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1528B-296A-4977-9204-26D6325B951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E4B8-DA9A-4BB8-AEEC-2269BDB789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1528B-296A-4977-9204-26D6325B95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E4B8-DA9A-4BB8-AEEC-2269BDB789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1528B-296A-4977-9204-26D6325B95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E4B8-DA9A-4BB8-AEEC-2269BDB789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1528B-296A-4977-9204-26D6325B95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E4B8-DA9A-4BB8-AEEC-2269BDB789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1528B-296A-4977-9204-26D6325B95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宋体" panose="02010600030101010101" pitchFamily="2" charset="-122"/>
              </a:defRPr>
            </a:lvl1pPr>
          </a:lstStyle>
          <a:p>
            <a:fld id="{C43AE4B8-DA9A-4BB8-AEEC-2269BDB789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宋体" panose="02010600030101010101" pitchFamily="2" charset="-122"/>
              </a:defRPr>
            </a:lvl1pPr>
          </a:lstStyle>
          <a:p>
            <a:fld id="{5AA1528B-296A-4977-9204-26D6325B951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宋体" panose="02010600030101010101" pitchFamily="2" charset="-122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宋体" panose="02010600030101010101" pitchFamily="2" charset="-122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宋体" panose="02010600030101010101" pitchFamily="2" charset="-122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宋体" panose="02010600030101010101" pitchFamily="2" charset="-122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宋体" panose="02010600030101010101" pitchFamily="2" charset="-122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宋体" panose="02010600030101010101" pitchFamily="2" charset="-122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宋体" panose="02010600030101010101" pitchFamily="2" charset="-122"/>
              </a:defRPr>
            </a:lvl1pPr>
          </a:lstStyle>
          <a:p>
            <a:fld id="{C43AE4B8-DA9A-4BB8-AEEC-2269BDB789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宋体" panose="02010600030101010101" pitchFamily="2" charset="-122"/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宋体" panose="02010600030101010101" pitchFamily="2" charset="-122"/>
              </a:defRPr>
            </a:lvl1pPr>
          </a:lstStyle>
          <a:p>
            <a:fld id="{5AA1528B-296A-4977-9204-26D6325B951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宋体" panose="02010600030101010101" pitchFamily="2" charset="-122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宋体" panose="02010600030101010101" pitchFamily="2" charset="-122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宋体" panose="02010600030101010101" pitchFamily="2" charset="-122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宋体" panose="02010600030101010101" pitchFamily="2" charset="-122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宋体" panose="02010600030101010101" pitchFamily="2" charset="-122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宋体" panose="02010600030101010101" pitchFamily="2" charset="-122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宋体" panose="02010600030101010101" pitchFamily="2" charset="-122"/>
              </a:defRPr>
            </a:lvl1pPr>
          </a:lstStyle>
          <a:p>
            <a:fld id="{C43AE4B8-DA9A-4BB8-AEEC-2269BDB789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宋体" panose="02010600030101010101" pitchFamily="2" charset="-122"/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宋体" panose="02010600030101010101" pitchFamily="2" charset="-122"/>
              </a:defRPr>
            </a:lvl1pPr>
          </a:lstStyle>
          <a:p>
            <a:fld id="{5AA1528B-296A-4977-9204-26D6325B951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宋体" panose="02010600030101010101" pitchFamily="2" charset="-122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宋体" panose="02010600030101010101" pitchFamily="2" charset="-122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宋体" panose="02010600030101010101" pitchFamily="2" charset="-122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宋体" panose="02010600030101010101" pitchFamily="2" charset="-122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宋体" panose="02010600030101010101" pitchFamily="2" charset="-122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宋体" panose="02010600030101010101" pitchFamily="2" charset="-122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宋体" panose="02010600030101010101" pitchFamily="2" charset="-122"/>
              </a:defRPr>
            </a:lvl1pPr>
          </a:lstStyle>
          <a:p>
            <a:fld id="{C43AE4B8-DA9A-4BB8-AEEC-2269BDB789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宋体" panose="02010600030101010101" pitchFamily="2" charset="-122"/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宋体" panose="02010600030101010101" pitchFamily="2" charset="-122"/>
              </a:defRPr>
            </a:lvl1pPr>
          </a:lstStyle>
          <a:p>
            <a:fld id="{5AA1528B-296A-4977-9204-26D6325B951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宋体" panose="02010600030101010101" pitchFamily="2" charset="-122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宋体" panose="02010600030101010101" pitchFamily="2" charset="-122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宋体" panose="02010600030101010101" pitchFamily="2" charset="-122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宋体" panose="02010600030101010101" pitchFamily="2" charset="-122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宋体" panose="02010600030101010101" pitchFamily="2" charset="-122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宋体" panose="02010600030101010101" pitchFamily="2" charset="-122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宋体" panose="02010600030101010101" pitchFamily="2" charset="-122"/>
              </a:defRPr>
            </a:lvl1pPr>
          </a:lstStyle>
          <a:p>
            <a:fld id="{C43AE4B8-DA9A-4BB8-AEEC-2269BDB789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宋体" panose="02010600030101010101" pitchFamily="2" charset="-122"/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宋体" panose="02010600030101010101" pitchFamily="2" charset="-122"/>
              </a:defRPr>
            </a:lvl1pPr>
          </a:lstStyle>
          <a:p>
            <a:fld id="{5AA1528B-296A-4977-9204-26D6325B951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宋体" panose="02010600030101010101" pitchFamily="2" charset="-122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宋体" panose="02010600030101010101" pitchFamily="2" charset="-122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宋体" panose="02010600030101010101" pitchFamily="2" charset="-122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宋体" panose="02010600030101010101" pitchFamily="2" charset="-122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宋体" panose="02010600030101010101" pitchFamily="2" charset="-122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宋体" panose="02010600030101010101" pitchFamily="2" charset="-122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0.xml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1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51.xml"/><Relationship Id="rId6" Type="http://schemas.openxmlformats.org/officeDocument/2006/relationships/image" Target="../media/image1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51.xml"/><Relationship Id="rId2" Type="http://schemas.openxmlformats.org/officeDocument/2006/relationships/image" Target="../media/image1.png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51.xml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51.xml"/><Relationship Id="rId5" Type="http://schemas.openxmlformats.org/officeDocument/2006/relationships/image" Target="../media/image1.png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35" y="6039485"/>
            <a:ext cx="12215495" cy="819150"/>
          </a:xfrm>
          <a:prstGeom prst="rect">
            <a:avLst/>
          </a:prstGeom>
          <a:solidFill>
            <a:srgbClr val="55BEC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宋体" panose="02010600030101010101" pitchFamily="2" charset="-122"/>
            </a:endParaRPr>
          </a:p>
        </p:txBody>
      </p:sp>
      <p:sp>
        <p:nvSpPr>
          <p:cNvPr id="16" name="TextBox 29"/>
          <p:cNvSpPr txBox="1"/>
          <p:nvPr/>
        </p:nvSpPr>
        <p:spPr>
          <a:xfrm>
            <a:off x="334566" y="2492896"/>
            <a:ext cx="11665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 fontAlgn="auto">
              <a:lnSpc>
                <a:spcPct val="100000"/>
              </a:lnSpc>
            </a:pPr>
            <a:r>
              <a:rPr lang="en-US" altLang="zh-CN" sz="4800" b="1" spc="3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2024</a:t>
            </a:r>
            <a:r>
              <a:rPr lang="zh-CN" altLang="en-US" sz="4800" b="1" spc="3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年睡眠医学分会工作总结</a:t>
            </a:r>
            <a:r>
              <a:rPr lang="zh-CN" altLang="en-US" sz="4800" b="1" spc="3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汇报</a:t>
            </a:r>
            <a:endParaRPr lang="zh-CN" altLang="en-US" sz="4800" b="1" spc="3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indent="0" algn="ctr" fontAlgn="auto">
              <a:lnSpc>
                <a:spcPct val="100000"/>
              </a:lnSpc>
            </a:pPr>
            <a:r>
              <a:rPr lang="zh-CN" altLang="en-US" sz="4800" b="1" spc="3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明年</a:t>
            </a:r>
            <a:r>
              <a:rPr lang="zh-CN" altLang="en-US" sz="4800" b="1" spc="3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工作计划及未来展望</a:t>
            </a:r>
            <a:endParaRPr lang="zh-CN" altLang="en-US" sz="4800" b="1" spc="3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3" name="图片 2" descr="广东省健康科普促进会新logo组合-上下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2750" y="332740"/>
            <a:ext cx="3693160" cy="194437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35" y="6039485"/>
            <a:ext cx="12215495" cy="819150"/>
          </a:xfrm>
          <a:prstGeom prst="rect">
            <a:avLst/>
          </a:prstGeom>
          <a:solidFill>
            <a:srgbClr val="55BEC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宋体" panose="02010600030101010101" pitchFamily="2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434975" y="505460"/>
            <a:ext cx="559435" cy="559435"/>
            <a:chOff x="828675" y="1016794"/>
            <a:chExt cx="895350" cy="895350"/>
          </a:xfrm>
        </p:grpSpPr>
        <p:sp>
          <p:nvSpPr>
            <p:cNvPr id="22" name="泪滴形 21"/>
            <p:cNvSpPr/>
            <p:nvPr/>
          </p:nvSpPr>
          <p:spPr>
            <a:xfrm>
              <a:off x="828675" y="1016794"/>
              <a:ext cx="895350" cy="895350"/>
            </a:xfrm>
            <a:prstGeom prst="teardrop">
              <a:avLst/>
            </a:prstGeom>
            <a:solidFill>
              <a:srgbClr val="0E6F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宋体" panose="02010600030101010101" pitchFamily="2" charset="-122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1028700" y="1216819"/>
              <a:ext cx="495300" cy="4953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宋体" panose="02010600030101010101" pitchFamily="2" charset="-122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1128713" y="1316832"/>
              <a:ext cx="295275" cy="2952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507934" y="381003"/>
            <a:ext cx="10971372" cy="17367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4000" b="1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明年年工作计划</a:t>
            </a:r>
            <a:endParaRPr lang="zh-CN" altLang="zh-CN" sz="4000" b="1" dirty="0"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198662" y="1772816"/>
            <a:ext cx="10280644" cy="4876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Font typeface="Wingdings" panose="05000000000000000000" pitchFamily="2" charset="2"/>
              <a:buChar char="p"/>
              <a:defRPr/>
            </a:pPr>
            <a:r>
              <a:rPr lang="zh-CN" altLang="en-US" sz="4000" b="1" dirty="0">
                <a:latin typeface="+mn-ea"/>
                <a:cs typeface="+mn-ea"/>
              </a:rPr>
              <a:t>组织</a:t>
            </a:r>
            <a:r>
              <a:rPr lang="zh-CN" altLang="en-US" sz="4000" b="1" dirty="0" smtClean="0">
                <a:latin typeface="+mn-ea"/>
                <a:cs typeface="+mn-ea"/>
              </a:rPr>
              <a:t>编写</a:t>
            </a:r>
            <a:r>
              <a:rPr lang="en-US" altLang="zh-CN" sz="4000" b="1" dirty="0" smtClean="0">
                <a:latin typeface="+mn-ea"/>
                <a:cs typeface="+mn-ea"/>
              </a:rPr>
              <a:t>《</a:t>
            </a:r>
            <a:r>
              <a:rPr lang="zh-CN" altLang="en-US" sz="4000" b="1" dirty="0" smtClean="0">
                <a:latin typeface="+mn-ea"/>
                <a:cs typeface="+mn-ea"/>
              </a:rPr>
              <a:t>失眠诊疗手册</a:t>
            </a:r>
            <a:r>
              <a:rPr lang="en-US" altLang="zh-CN" sz="4000" b="1" dirty="0" smtClean="0">
                <a:latin typeface="+mn-ea"/>
                <a:cs typeface="+mn-ea"/>
              </a:rPr>
              <a:t>》</a:t>
            </a:r>
            <a:r>
              <a:rPr lang="zh-CN" altLang="en-US" sz="4000" b="1" dirty="0" smtClean="0">
                <a:latin typeface="+mn-ea"/>
                <a:cs typeface="+mn-ea"/>
              </a:rPr>
              <a:t>、人卫出版</a:t>
            </a:r>
            <a:endParaRPr lang="en-US" altLang="zh-CN" sz="4000" b="1" dirty="0" smtClean="0">
              <a:latin typeface="+mn-ea"/>
              <a:cs typeface="+mn-ea"/>
            </a:endParaRPr>
          </a:p>
          <a:p>
            <a:pPr marL="742950" indent="-742950">
              <a:buFont typeface="Wingdings" panose="05000000000000000000" pitchFamily="2" charset="2"/>
              <a:buChar char="p"/>
              <a:defRPr/>
            </a:pPr>
            <a:r>
              <a:rPr lang="zh-CN" altLang="en-US" sz="4000" b="1" dirty="0" smtClean="0">
                <a:latin typeface="+mn-ea"/>
                <a:cs typeface="+mn-ea"/>
              </a:rPr>
              <a:t>开展基层培训</a:t>
            </a:r>
            <a:endParaRPr lang="en-US" altLang="zh-CN" sz="4000" b="1" dirty="0" smtClean="0">
              <a:latin typeface="+mn-ea"/>
              <a:cs typeface="+mn-ea"/>
            </a:endParaRPr>
          </a:p>
          <a:p>
            <a:pPr marL="742950" indent="-742950">
              <a:buFont typeface="Wingdings" panose="05000000000000000000" pitchFamily="2" charset="2"/>
              <a:buChar char="p"/>
              <a:defRPr/>
            </a:pPr>
            <a:r>
              <a:rPr lang="zh-CN" altLang="en-US" sz="4000" b="1" dirty="0" smtClean="0">
                <a:latin typeface="+mn-ea"/>
                <a:cs typeface="+mn-ea"/>
              </a:rPr>
              <a:t>组织编写</a:t>
            </a:r>
            <a:r>
              <a:rPr lang="en-US" altLang="zh-CN" sz="4000" b="1" dirty="0" smtClean="0">
                <a:latin typeface="+mn-ea"/>
                <a:cs typeface="+mn-ea"/>
              </a:rPr>
              <a:t>《</a:t>
            </a:r>
            <a:r>
              <a:rPr lang="zh-CN" altLang="en-US" sz="4000" b="1" dirty="0">
                <a:latin typeface="+mn-ea"/>
                <a:cs typeface="+mn-ea"/>
              </a:rPr>
              <a:t>青少年艾</a:t>
            </a:r>
            <a:r>
              <a:rPr lang="zh-CN" altLang="en-US" sz="4000" b="1" dirty="0" smtClean="0">
                <a:latin typeface="+mn-ea"/>
                <a:cs typeface="+mn-ea"/>
              </a:rPr>
              <a:t>司氯胺酮快速抗抑郁治疗临床实践专家共识</a:t>
            </a:r>
            <a:r>
              <a:rPr lang="en-US" altLang="zh-CN" sz="4000" b="1" dirty="0" smtClean="0">
                <a:latin typeface="+mn-ea"/>
                <a:cs typeface="+mn-ea"/>
              </a:rPr>
              <a:t>》</a:t>
            </a:r>
            <a:endParaRPr lang="en-US" altLang="zh-CN" sz="4000" b="1" dirty="0" smtClean="0">
              <a:latin typeface="+mn-ea"/>
              <a:cs typeface="+mn-ea"/>
            </a:endParaRPr>
          </a:p>
          <a:p>
            <a:pPr marL="742950" indent="-742950">
              <a:buFont typeface="Wingdings" panose="05000000000000000000" pitchFamily="2" charset="2"/>
              <a:buChar char="p"/>
              <a:defRPr/>
            </a:pPr>
            <a:r>
              <a:rPr lang="zh-CN" altLang="en-US" sz="4000" b="1" dirty="0" smtClean="0">
                <a:latin typeface="+mn-ea"/>
                <a:cs typeface="+mn-ea"/>
              </a:rPr>
              <a:t>组织第</a:t>
            </a:r>
            <a:r>
              <a:rPr lang="en-US" altLang="zh-CN" sz="4000" b="1" dirty="0" smtClean="0">
                <a:latin typeface="+mn-ea"/>
                <a:cs typeface="+mn-ea"/>
              </a:rPr>
              <a:t>1</a:t>
            </a:r>
            <a:r>
              <a:rPr lang="zh-CN" altLang="en-US" sz="4000" b="1" dirty="0" smtClean="0">
                <a:latin typeface="+mn-ea"/>
                <a:cs typeface="+mn-ea"/>
              </a:rPr>
              <a:t>次全体委员会</a:t>
            </a:r>
            <a:endParaRPr lang="en-US" altLang="zh-CN" sz="4000" b="1" dirty="0" smtClean="0">
              <a:latin typeface="+mn-ea"/>
              <a:cs typeface="+mn-ea"/>
            </a:endParaRPr>
          </a:p>
          <a:p>
            <a:pPr marL="742950" indent="-742950">
              <a:buFont typeface="Wingdings" panose="05000000000000000000" pitchFamily="2" charset="2"/>
              <a:buChar char="p"/>
              <a:defRPr/>
            </a:pPr>
            <a:r>
              <a:rPr lang="zh-CN" altLang="en-US" sz="4000" b="1" dirty="0" smtClean="0">
                <a:latin typeface="+mn-ea"/>
                <a:cs typeface="+mn-ea"/>
              </a:rPr>
              <a:t>组织</a:t>
            </a:r>
            <a:r>
              <a:rPr lang="en-US" altLang="zh-CN" sz="4000" b="1" dirty="0" smtClean="0">
                <a:latin typeface="+mn-ea"/>
                <a:cs typeface="+mn-ea"/>
              </a:rPr>
              <a:t>2-4</a:t>
            </a:r>
            <a:r>
              <a:rPr lang="zh-CN" altLang="en-US" sz="4000" b="1" dirty="0" smtClean="0">
                <a:latin typeface="+mn-ea"/>
                <a:cs typeface="+mn-ea"/>
              </a:rPr>
              <a:t>次下基层援建学习活动</a:t>
            </a:r>
            <a:endParaRPr lang="en-US" altLang="zh-CN" sz="4000" b="1" dirty="0" smtClean="0">
              <a:latin typeface="+mn-ea"/>
              <a:cs typeface="+mn-ea"/>
            </a:endParaRPr>
          </a:p>
        </p:txBody>
      </p:sp>
      <p:pic>
        <p:nvPicPr>
          <p:cNvPr id="3" name="图片 2" descr="广东省健康科普促进会新logo组合-上下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63380" y="0"/>
            <a:ext cx="2916555" cy="153543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35" y="6039485"/>
            <a:ext cx="12215495" cy="819150"/>
          </a:xfrm>
          <a:prstGeom prst="rect">
            <a:avLst/>
          </a:prstGeom>
          <a:solidFill>
            <a:srgbClr val="55BEC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宋体" panose="02010600030101010101" pitchFamily="2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434975" y="505460"/>
            <a:ext cx="559435" cy="559435"/>
            <a:chOff x="828675" y="1016794"/>
            <a:chExt cx="895350" cy="895350"/>
          </a:xfrm>
        </p:grpSpPr>
        <p:sp>
          <p:nvSpPr>
            <p:cNvPr id="22" name="泪滴形 21"/>
            <p:cNvSpPr/>
            <p:nvPr/>
          </p:nvSpPr>
          <p:spPr>
            <a:xfrm>
              <a:off x="828675" y="1016794"/>
              <a:ext cx="895350" cy="895350"/>
            </a:xfrm>
            <a:prstGeom prst="teardrop">
              <a:avLst/>
            </a:prstGeom>
            <a:solidFill>
              <a:srgbClr val="0E6F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宋体" panose="02010600030101010101" pitchFamily="2" charset="-122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1028700" y="1216819"/>
              <a:ext cx="495300" cy="4953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宋体" panose="02010600030101010101" pitchFamily="2" charset="-122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1128713" y="1316832"/>
              <a:ext cx="295275" cy="2952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507934" y="381000"/>
            <a:ext cx="10971372" cy="1295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4000" b="1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存在问题及措施</a:t>
            </a:r>
            <a:endParaRPr lang="en-US" altLang="zh-CN" sz="4000" b="1" dirty="0"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807085" y="1700530"/>
            <a:ext cx="10972800" cy="412369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Font typeface="Wingdings" panose="05000000000000000000" pitchFamily="2" charset="2"/>
              <a:buChar char="u"/>
              <a:defRPr/>
            </a:pPr>
            <a:r>
              <a:rPr lang="zh-CN" altLang="en-US" sz="4000" b="1" dirty="0" smtClean="0">
                <a:latin typeface="+mn-ea"/>
                <a:cs typeface="宋体" panose="02010600030101010101" pitchFamily="2" charset="-122"/>
              </a:rPr>
              <a:t>人员分布尚不完全清楚委员是否代表最基层需一步落实</a:t>
            </a:r>
            <a:endParaRPr lang="en-US" altLang="zh-CN" sz="4000" b="1" dirty="0" smtClean="0">
              <a:latin typeface="+mn-ea"/>
              <a:cs typeface="宋体" panose="02010600030101010101" pitchFamily="2" charset="-122"/>
            </a:endParaRPr>
          </a:p>
          <a:p>
            <a:pPr marL="742950" indent="-742950">
              <a:buFont typeface="Wingdings" panose="05000000000000000000" pitchFamily="2" charset="2"/>
              <a:buChar char="u"/>
              <a:defRPr/>
            </a:pPr>
            <a:r>
              <a:rPr lang="zh-CN" altLang="en-US" sz="4000" b="1" dirty="0" smtClean="0">
                <a:latin typeface="+mn-ea"/>
                <a:cs typeface="宋体" panose="02010600030101010101" pitchFamily="2" charset="-122"/>
              </a:rPr>
              <a:t>措施：按照地市区医院分布落实到具体常委以上人员</a:t>
            </a:r>
            <a:endParaRPr lang="en-US" altLang="zh-CN" sz="4000" b="1" dirty="0" smtClean="0">
              <a:latin typeface="+mn-ea"/>
              <a:cs typeface="宋体" panose="02010600030101010101" pitchFamily="2" charset="-122"/>
            </a:endParaRPr>
          </a:p>
          <a:p>
            <a:pPr marL="742950" indent="-742950">
              <a:buFont typeface="Wingdings" panose="05000000000000000000" pitchFamily="2" charset="2"/>
              <a:buChar char="u"/>
              <a:defRPr/>
            </a:pPr>
            <a:r>
              <a:rPr lang="zh-CN" altLang="en-US" sz="4000" b="1" dirty="0" smtClean="0">
                <a:latin typeface="+mn-ea"/>
                <a:cs typeface="宋体" panose="02010600030101010101" pitchFamily="2" charset="-122"/>
              </a:rPr>
              <a:t>按照总会要求进一步扩展分会委员</a:t>
            </a:r>
            <a:endParaRPr lang="en-US" altLang="zh-CN" sz="4000" b="1" dirty="0" smtClean="0">
              <a:latin typeface="+mn-ea"/>
              <a:cs typeface="宋体" panose="02010600030101010101" pitchFamily="2" charset="-122"/>
            </a:endParaRPr>
          </a:p>
        </p:txBody>
      </p:sp>
      <p:pic>
        <p:nvPicPr>
          <p:cNvPr id="3" name="图片 2" descr="广东省健康科普促进会新logo组合-上下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63380" y="0"/>
            <a:ext cx="2916555" cy="153543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35" y="6039485"/>
            <a:ext cx="12215495" cy="819150"/>
          </a:xfrm>
          <a:prstGeom prst="rect">
            <a:avLst/>
          </a:prstGeom>
          <a:solidFill>
            <a:srgbClr val="55BEC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宋体" panose="02010600030101010101" pitchFamily="2" charset="-122"/>
            </a:endParaRPr>
          </a:p>
        </p:txBody>
      </p:sp>
      <p:sp>
        <p:nvSpPr>
          <p:cNvPr id="16" name="TextBox 29"/>
          <p:cNvSpPr txBox="1"/>
          <p:nvPr/>
        </p:nvSpPr>
        <p:spPr>
          <a:xfrm>
            <a:off x="1788963" y="3213105"/>
            <a:ext cx="85801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 fontAlgn="auto">
              <a:lnSpc>
                <a:spcPct val="100000"/>
              </a:lnSpc>
            </a:pPr>
            <a:r>
              <a:rPr lang="zh-CN" altLang="en-US" sz="4800" b="1" spc="3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感谢</a:t>
            </a:r>
            <a:r>
              <a:rPr lang="zh-CN" altLang="en-US" sz="4800" b="1" spc="3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大家</a:t>
            </a:r>
            <a:endParaRPr lang="en-US" altLang="zh-CN" sz="4800" b="1" spc="3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2" name="图片 1" descr="广东省健康科普促进会新logo组合-上下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4740" y="332740"/>
            <a:ext cx="4920615" cy="2590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35" y="6039485"/>
            <a:ext cx="12215495" cy="819150"/>
          </a:xfrm>
          <a:prstGeom prst="rect">
            <a:avLst/>
          </a:prstGeom>
          <a:solidFill>
            <a:srgbClr val="55BEC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宋体" panose="02010600030101010101" pitchFamily="2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434975" y="505460"/>
            <a:ext cx="559435" cy="559435"/>
            <a:chOff x="828675" y="1016794"/>
            <a:chExt cx="895350" cy="895350"/>
          </a:xfrm>
        </p:grpSpPr>
        <p:sp>
          <p:nvSpPr>
            <p:cNvPr id="22" name="泪滴形 21"/>
            <p:cNvSpPr/>
            <p:nvPr/>
          </p:nvSpPr>
          <p:spPr>
            <a:xfrm>
              <a:off x="828675" y="1016794"/>
              <a:ext cx="895350" cy="895350"/>
            </a:xfrm>
            <a:prstGeom prst="teardrop">
              <a:avLst/>
            </a:prstGeom>
            <a:solidFill>
              <a:srgbClr val="0E6F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宋体" panose="02010600030101010101" pitchFamily="2" charset="-122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1028700" y="1216819"/>
              <a:ext cx="495300" cy="4953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宋体" panose="02010600030101010101" pitchFamily="2" charset="-122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1128713" y="1316832"/>
              <a:ext cx="295275" cy="2952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214886" y="2588714"/>
            <a:ext cx="6048672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Tx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742950" marR="0" lvl="0" indent="-74295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E3E3FF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4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组织建设发展情况</a:t>
            </a:r>
            <a:endParaRPr kumimoji="0" lang="en-US" altLang="zh-CN" sz="4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742950" marR="0" lvl="0" indent="-74295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E3E3FF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4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明年工作计划</a:t>
            </a:r>
            <a:endParaRPr kumimoji="0" lang="zh-CN" altLang="en-US" sz="4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69607" y="1418749"/>
            <a:ext cx="10971372" cy="8683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CN" altLang="en-US" b="1" dirty="0" smtClean="0">
                <a:latin typeface="方正粗黑宋简体" panose="02000000000000000000" pitchFamily="2" charset="-122"/>
                <a:ea typeface="方正粗黑宋简体" panose="02000000000000000000" pitchFamily="2" charset="-122"/>
                <a:cs typeface="宋体" panose="02010600030101010101" pitchFamily="2" charset="-122"/>
              </a:rPr>
              <a:t>目录</a:t>
            </a:r>
            <a:endParaRPr lang="zh-CN" altLang="en-US" b="1" dirty="0" smtClean="0">
              <a:latin typeface="方正粗黑宋简体" panose="02000000000000000000" pitchFamily="2" charset="-122"/>
              <a:ea typeface="方正粗黑宋简体" panose="02000000000000000000" pitchFamily="2" charset="-122"/>
              <a:cs typeface="宋体" panose="02010600030101010101" pitchFamily="2" charset="-122"/>
            </a:endParaRPr>
          </a:p>
        </p:txBody>
      </p:sp>
      <p:pic>
        <p:nvPicPr>
          <p:cNvPr id="3" name="图片 2" descr="广东省健康科普促进会新logo组合-上下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73540" y="0"/>
            <a:ext cx="2916555" cy="153543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35" y="6039485"/>
            <a:ext cx="12215495" cy="819150"/>
          </a:xfrm>
          <a:prstGeom prst="rect">
            <a:avLst/>
          </a:prstGeom>
          <a:solidFill>
            <a:srgbClr val="55BEC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宋体" panose="02010600030101010101" pitchFamily="2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434975" y="505460"/>
            <a:ext cx="559435" cy="559435"/>
            <a:chOff x="828675" y="1016794"/>
            <a:chExt cx="895350" cy="895350"/>
          </a:xfrm>
        </p:grpSpPr>
        <p:sp>
          <p:nvSpPr>
            <p:cNvPr id="22" name="泪滴形 21"/>
            <p:cNvSpPr/>
            <p:nvPr/>
          </p:nvSpPr>
          <p:spPr>
            <a:xfrm>
              <a:off x="828675" y="1016794"/>
              <a:ext cx="895350" cy="895350"/>
            </a:xfrm>
            <a:prstGeom prst="teardrop">
              <a:avLst/>
            </a:prstGeom>
            <a:solidFill>
              <a:srgbClr val="0E6F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宋体" panose="02010600030101010101" pitchFamily="2" charset="-122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1028700" y="1216819"/>
              <a:ext cx="495300" cy="4953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宋体" panose="02010600030101010101" pitchFamily="2" charset="-122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1128713" y="1316832"/>
              <a:ext cx="295275" cy="2952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630957" y="1478255"/>
            <a:ext cx="6048672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Tx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742950" indent="-742950" algn="l" eaLnBrk="1" hangingPunct="1">
              <a:lnSpc>
                <a:spcPct val="150000"/>
              </a:lnSpc>
              <a:buClr>
                <a:srgbClr val="E3E3FF"/>
              </a:buClr>
              <a:buFont typeface="Wingdings" panose="05000000000000000000" pitchFamily="2" charset="2"/>
              <a:buChar char="Ø"/>
              <a:defRPr/>
            </a:pPr>
            <a:endParaRPr lang="zh-CN" altLang="zh-CN" sz="4000" kern="0" dirty="0" smtClean="0">
              <a:solidFill>
                <a:prstClr val="black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69607" y="609893"/>
            <a:ext cx="10971372" cy="8683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dirty="0" smtClean="0">
                <a:solidFill>
                  <a:prstClr val="black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宋体" panose="02010600030101010101" pitchFamily="2" charset="-122"/>
              </a:rPr>
              <a:t>6.22</a:t>
            </a:r>
            <a:r>
              <a:rPr lang="zh-CN" altLang="en-US" b="1" dirty="0" smtClean="0">
                <a:solidFill>
                  <a:prstClr val="black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宋体" panose="02010600030101010101" pitchFamily="2" charset="-122"/>
              </a:rPr>
              <a:t>成立大会</a:t>
            </a:r>
            <a:endParaRPr lang="zh-CN" altLang="en-US" b="1" dirty="0" smtClean="0">
              <a:solidFill>
                <a:prstClr val="black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cs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21" y="1478563"/>
            <a:ext cx="8688068" cy="4344034"/>
          </a:xfrm>
          <a:prstGeom prst="rect">
            <a:avLst/>
          </a:prstGeom>
        </p:spPr>
      </p:pic>
      <p:pic>
        <p:nvPicPr>
          <p:cNvPr id="5" name="图片 4" descr="广东省健康科普促进会新logo组合-上下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5930" y="0"/>
            <a:ext cx="2844165" cy="149733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35" y="6039485"/>
            <a:ext cx="12215495" cy="819150"/>
          </a:xfrm>
          <a:prstGeom prst="rect">
            <a:avLst/>
          </a:prstGeom>
          <a:solidFill>
            <a:srgbClr val="55BEC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宋体" panose="02010600030101010101" pitchFamily="2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434975" y="505460"/>
            <a:ext cx="559435" cy="559435"/>
            <a:chOff x="828675" y="1016794"/>
            <a:chExt cx="895350" cy="895350"/>
          </a:xfrm>
        </p:grpSpPr>
        <p:sp>
          <p:nvSpPr>
            <p:cNvPr id="22" name="泪滴形 21"/>
            <p:cNvSpPr/>
            <p:nvPr/>
          </p:nvSpPr>
          <p:spPr>
            <a:xfrm>
              <a:off x="828675" y="1016794"/>
              <a:ext cx="895350" cy="895350"/>
            </a:xfrm>
            <a:prstGeom prst="teardrop">
              <a:avLst/>
            </a:prstGeom>
            <a:solidFill>
              <a:srgbClr val="0E6F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宋体" panose="02010600030101010101" pitchFamily="2" charset="-122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1028700" y="1216819"/>
              <a:ext cx="495300" cy="4953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宋体" panose="02010600030101010101" pitchFamily="2" charset="-122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1128713" y="1316832"/>
              <a:ext cx="295275" cy="2952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34909" y="476885"/>
            <a:ext cx="10971372" cy="1447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40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组织编写</a:t>
            </a:r>
            <a:r>
              <a:rPr lang="en-US" altLang="zh-CN" sz="40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2</a:t>
            </a:r>
            <a:r>
              <a:rPr lang="zh-CN" altLang="en-US" sz="40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篇临床实践专家共识</a:t>
            </a:r>
            <a:endParaRPr lang="zh-CN" altLang="zh-CN" sz="40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62255" y="2132330"/>
            <a:ext cx="11885930" cy="23558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lnSpc>
                <a:spcPct val="150000"/>
              </a:lnSpc>
              <a:buFontTx/>
              <a:buAutoNum type="arabicPeriod"/>
              <a:defRPr/>
            </a:pPr>
            <a:r>
              <a:rPr lang="en-US" altLang="zh-CN" sz="4000" b="1" dirty="0">
                <a:solidFill>
                  <a:prstClr val="black"/>
                </a:solidFill>
                <a:latin typeface="+mn-ea"/>
                <a:cs typeface="宋体" panose="02010600030101010101" pitchFamily="2" charset="-122"/>
              </a:rPr>
              <a:t>《</a:t>
            </a:r>
            <a:r>
              <a:rPr lang="zh-CN" altLang="en-US" sz="4000" b="1" dirty="0">
                <a:solidFill>
                  <a:prstClr val="black"/>
                </a:solidFill>
                <a:latin typeface="+mn-ea"/>
                <a:cs typeface="宋体" panose="02010600030101010101" pitchFamily="2" charset="-122"/>
              </a:rPr>
              <a:t>星状神经节阻滞治疗失眠临床实践专家共识</a:t>
            </a:r>
            <a:r>
              <a:rPr lang="en-US" altLang="zh-CN" sz="4000" b="1" dirty="0" smtClean="0">
                <a:solidFill>
                  <a:prstClr val="black"/>
                </a:solidFill>
                <a:latin typeface="+mn-ea"/>
                <a:cs typeface="宋体" panose="02010600030101010101" pitchFamily="2" charset="-122"/>
              </a:rPr>
              <a:t>》</a:t>
            </a:r>
            <a:endParaRPr lang="en-US" altLang="zh-CN" sz="4000" b="1" dirty="0" smtClean="0">
              <a:solidFill>
                <a:prstClr val="black"/>
              </a:solidFill>
              <a:latin typeface="+mn-ea"/>
              <a:cs typeface="宋体" panose="02010600030101010101" pitchFamily="2" charset="-122"/>
            </a:endParaRPr>
          </a:p>
          <a:p>
            <a:pPr marL="742950" indent="-742950">
              <a:lnSpc>
                <a:spcPct val="150000"/>
              </a:lnSpc>
              <a:buFontTx/>
              <a:buAutoNum type="arabicPeriod"/>
              <a:defRPr/>
            </a:pPr>
            <a:r>
              <a:rPr lang="en-US" altLang="zh-CN" sz="4000" b="1" dirty="0" smtClean="0">
                <a:solidFill>
                  <a:prstClr val="black"/>
                </a:solidFill>
                <a:latin typeface="+mn-ea"/>
                <a:cs typeface="宋体" panose="02010600030101010101" pitchFamily="2" charset="-122"/>
              </a:rPr>
              <a:t>《</a:t>
            </a:r>
            <a:r>
              <a:rPr lang="zh-CN" altLang="en-US" sz="4000" b="1" dirty="0">
                <a:solidFill>
                  <a:prstClr val="black"/>
                </a:solidFill>
                <a:latin typeface="+mn-ea"/>
                <a:cs typeface="宋体" panose="02010600030101010101" pitchFamily="2" charset="-122"/>
              </a:rPr>
              <a:t>麻醉睡眠平衡术治疗失眠临床实践专家共识</a:t>
            </a:r>
            <a:r>
              <a:rPr lang="en-US" altLang="zh-CN" sz="4000" b="1" dirty="0" smtClean="0">
                <a:solidFill>
                  <a:prstClr val="black"/>
                </a:solidFill>
                <a:latin typeface="+mn-ea"/>
                <a:cs typeface="宋体" panose="02010600030101010101" pitchFamily="2" charset="-122"/>
              </a:rPr>
              <a:t>》</a:t>
            </a:r>
            <a:endParaRPr lang="en-US" altLang="zh-CN" sz="4000" b="1" dirty="0" smtClean="0">
              <a:solidFill>
                <a:prstClr val="black"/>
              </a:solidFill>
              <a:latin typeface="+mn-ea"/>
              <a:cs typeface="宋体" panose="02010600030101010101" pitchFamily="2" charset="-122"/>
            </a:endParaRPr>
          </a:p>
        </p:txBody>
      </p:sp>
      <p:pic>
        <p:nvPicPr>
          <p:cNvPr id="3" name="图片 2" descr="广东省健康科普促进会新logo组合-上下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59265" y="0"/>
            <a:ext cx="2820670" cy="148526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35" y="6039485"/>
            <a:ext cx="12215495" cy="819150"/>
          </a:xfrm>
          <a:prstGeom prst="rect">
            <a:avLst/>
          </a:prstGeom>
          <a:solidFill>
            <a:srgbClr val="55BEC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宋体" panose="02010600030101010101" pitchFamily="2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434975" y="505460"/>
            <a:ext cx="559435" cy="559435"/>
            <a:chOff x="828675" y="1016794"/>
            <a:chExt cx="895350" cy="895350"/>
          </a:xfrm>
        </p:grpSpPr>
        <p:sp>
          <p:nvSpPr>
            <p:cNvPr id="22" name="泪滴形 21"/>
            <p:cNvSpPr/>
            <p:nvPr/>
          </p:nvSpPr>
          <p:spPr>
            <a:xfrm>
              <a:off x="828675" y="1016794"/>
              <a:ext cx="895350" cy="895350"/>
            </a:xfrm>
            <a:prstGeom prst="teardrop">
              <a:avLst/>
            </a:prstGeom>
            <a:solidFill>
              <a:srgbClr val="0E6F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宋体" panose="02010600030101010101" pitchFamily="2" charset="-122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1028700" y="1216819"/>
              <a:ext cx="495300" cy="4953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宋体" panose="02010600030101010101" pitchFamily="2" charset="-122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1128713" y="1316832"/>
              <a:ext cx="295275" cy="2952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507934" y="381000"/>
            <a:ext cx="10971372" cy="1447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40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组织编写</a:t>
            </a:r>
            <a:r>
              <a:rPr lang="en-US" altLang="zh-CN" sz="40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2</a:t>
            </a:r>
            <a:r>
              <a:rPr lang="zh-CN" altLang="en-US" sz="40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篇临床实践专家共识</a:t>
            </a:r>
            <a:endParaRPr lang="zh-CN" altLang="zh-CN" sz="40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75132" y="1600200"/>
            <a:ext cx="11885653" cy="5105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lnSpc>
                <a:spcPct val="150000"/>
              </a:lnSpc>
              <a:buFontTx/>
              <a:buAutoNum type="arabicPeriod"/>
              <a:defRPr/>
            </a:pPr>
            <a:endParaRPr lang="en-US" altLang="zh-CN" sz="4000" b="1" dirty="0" smtClean="0">
              <a:solidFill>
                <a:srgbClr val="FF0000"/>
              </a:solidFill>
              <a:cs typeface="宋体" panose="02010600030101010101" pitchFamily="2" charset="-122"/>
            </a:endParaRPr>
          </a:p>
        </p:txBody>
      </p:sp>
      <p:pic>
        <p:nvPicPr>
          <p:cNvPr id="1026" name="Picture 2" descr="C:\Users\Administrator\Desktop\筹备睡眠医学年会2024.12.28\全委会工作汇报\临床实践专家共识\三水指南制定1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91" y="1301814"/>
            <a:ext cx="6803983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103" y="1329069"/>
            <a:ext cx="4614441" cy="209993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91" y="4589220"/>
            <a:ext cx="3352918" cy="152583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580" y="3861048"/>
            <a:ext cx="4036863" cy="183708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982" y="4589220"/>
            <a:ext cx="3509229" cy="1596973"/>
          </a:xfrm>
          <a:prstGeom prst="rect">
            <a:avLst/>
          </a:prstGeom>
        </p:spPr>
      </p:pic>
      <p:pic>
        <p:nvPicPr>
          <p:cNvPr id="7" name="图片 6" descr="广东省健康科普促进会新logo组合-上下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44075" y="0"/>
            <a:ext cx="2472055" cy="130175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35" y="6039485"/>
            <a:ext cx="12215495" cy="819150"/>
          </a:xfrm>
          <a:prstGeom prst="rect">
            <a:avLst/>
          </a:prstGeom>
          <a:solidFill>
            <a:srgbClr val="55BEC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宋体" panose="02010600030101010101" pitchFamily="2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434975" y="505460"/>
            <a:ext cx="559435" cy="559435"/>
            <a:chOff x="828675" y="1016794"/>
            <a:chExt cx="895350" cy="895350"/>
          </a:xfrm>
        </p:grpSpPr>
        <p:sp>
          <p:nvSpPr>
            <p:cNvPr id="22" name="泪滴形 21"/>
            <p:cNvSpPr/>
            <p:nvPr/>
          </p:nvSpPr>
          <p:spPr>
            <a:xfrm>
              <a:off x="828675" y="1016794"/>
              <a:ext cx="895350" cy="895350"/>
            </a:xfrm>
            <a:prstGeom prst="teardrop">
              <a:avLst/>
            </a:prstGeom>
            <a:solidFill>
              <a:srgbClr val="0E6F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宋体" panose="02010600030101010101" pitchFamily="2" charset="-122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1028700" y="1216819"/>
              <a:ext cx="495300" cy="4953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宋体" panose="02010600030101010101" pitchFamily="2" charset="-122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1128713" y="1316832"/>
              <a:ext cx="295275" cy="2952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507934" y="381000"/>
            <a:ext cx="10971372" cy="1447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40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讲课</a:t>
            </a:r>
            <a:r>
              <a:rPr lang="en-US" altLang="zh-CN" sz="40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23</a:t>
            </a:r>
            <a:r>
              <a:rPr lang="zh-CN" altLang="en-US" sz="40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场</a:t>
            </a:r>
            <a:endParaRPr lang="zh-CN" altLang="zh-CN" sz="40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75132" y="1600200"/>
            <a:ext cx="11885653" cy="5105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lnSpc>
                <a:spcPct val="150000"/>
              </a:lnSpc>
              <a:buFontTx/>
              <a:buAutoNum type="arabicPeriod"/>
              <a:defRPr/>
            </a:pPr>
            <a:endParaRPr lang="en-US" altLang="zh-CN" sz="4000" b="1" dirty="0" smtClean="0">
              <a:solidFill>
                <a:srgbClr val="FF0000"/>
              </a:solidFill>
              <a:cs typeface="宋体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90" y="1700808"/>
            <a:ext cx="4914344" cy="32767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07050" y="2277110"/>
            <a:ext cx="6511290" cy="21348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dirty="0" smtClean="0">
                <a:solidFill>
                  <a:srgbClr val="FF0000"/>
                </a:solidFill>
                <a:latin typeface="+mn-ea"/>
                <a:cs typeface="宋体" panose="02010600030101010101" pitchFamily="2" charset="-122"/>
              </a:rPr>
              <a:t>麻醉科要主导睡眠中心建设！</a:t>
            </a:r>
            <a:endParaRPr lang="en-US" altLang="zh-CN" sz="4000" b="1" dirty="0" smtClean="0">
              <a:solidFill>
                <a:srgbClr val="FF0000"/>
              </a:solidFill>
              <a:latin typeface="+mn-ea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000" b="1" dirty="0">
                <a:solidFill>
                  <a:srgbClr val="00B050"/>
                </a:solidFill>
                <a:latin typeface="+mn-ea"/>
                <a:cs typeface="宋体" panose="02010600030101010101" pitchFamily="2" charset="-122"/>
              </a:rPr>
              <a:t>麻醉</a:t>
            </a:r>
            <a:r>
              <a:rPr lang="zh-CN" altLang="en-US" sz="4000" b="1" dirty="0" smtClean="0">
                <a:solidFill>
                  <a:srgbClr val="00B050"/>
                </a:solidFill>
                <a:latin typeface="+mn-ea"/>
                <a:cs typeface="宋体" panose="02010600030101010101" pitchFamily="2" charset="-122"/>
              </a:rPr>
              <a:t>医生真正走出来！</a:t>
            </a:r>
            <a:endParaRPr lang="en-US" altLang="zh-CN" sz="4000" b="1" dirty="0" smtClean="0">
              <a:solidFill>
                <a:srgbClr val="00B050"/>
              </a:solidFill>
              <a:latin typeface="+mn-ea"/>
              <a:cs typeface="宋体" panose="02010600030101010101" pitchFamily="2" charset="-122"/>
            </a:endParaRPr>
          </a:p>
          <a:p>
            <a:endParaRPr lang="zh-CN" altLang="en-US" sz="4000" b="1" dirty="0">
              <a:solidFill>
                <a:prstClr val="black"/>
              </a:solidFill>
              <a:latin typeface="+mn-ea"/>
              <a:cs typeface="宋体" panose="02010600030101010101" pitchFamily="2" charset="-122"/>
            </a:endParaRPr>
          </a:p>
        </p:txBody>
      </p:sp>
      <p:pic>
        <p:nvPicPr>
          <p:cNvPr id="3" name="图片 2" descr="广东省健康科普促进会新logo组合-上下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3540" y="0"/>
            <a:ext cx="2916555" cy="153543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35" y="6039485"/>
            <a:ext cx="12215495" cy="819150"/>
          </a:xfrm>
          <a:prstGeom prst="rect">
            <a:avLst/>
          </a:prstGeom>
          <a:solidFill>
            <a:srgbClr val="55BEC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宋体" panose="02010600030101010101" pitchFamily="2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434975" y="505460"/>
            <a:ext cx="559435" cy="559435"/>
            <a:chOff x="828675" y="1016794"/>
            <a:chExt cx="895350" cy="895350"/>
          </a:xfrm>
        </p:grpSpPr>
        <p:sp>
          <p:nvSpPr>
            <p:cNvPr id="22" name="泪滴形 21"/>
            <p:cNvSpPr/>
            <p:nvPr/>
          </p:nvSpPr>
          <p:spPr>
            <a:xfrm>
              <a:off x="828675" y="1016794"/>
              <a:ext cx="895350" cy="895350"/>
            </a:xfrm>
            <a:prstGeom prst="teardrop">
              <a:avLst/>
            </a:prstGeom>
            <a:solidFill>
              <a:srgbClr val="0E6F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宋体" panose="02010600030101010101" pitchFamily="2" charset="-122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1028700" y="1216819"/>
              <a:ext cx="495300" cy="4953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宋体" panose="02010600030101010101" pitchFamily="2" charset="-122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1128713" y="1316832"/>
              <a:ext cx="295275" cy="2952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宋体" panose="02010600030101010101" pitchFamily="2" charset="-122"/>
              </a:endParaRPr>
            </a:p>
          </p:txBody>
        </p:sp>
      </p:grpSp>
      <p:pic>
        <p:nvPicPr>
          <p:cNvPr id="2" name="图片 1" descr="广东省健康科普促进会logo标准组合-20220824-LSQ_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1825" y="-27940"/>
            <a:ext cx="2668270" cy="1736090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507934" y="381000"/>
            <a:ext cx="10971372" cy="1447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sz="40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12</a:t>
            </a:r>
            <a:r>
              <a:rPr lang="zh-CN" altLang="en-US" sz="40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月</a:t>
            </a:r>
            <a:r>
              <a:rPr lang="en-US" altLang="zh-CN" sz="40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28</a:t>
            </a:r>
            <a:r>
              <a:rPr lang="zh-CN" altLang="en-US" sz="40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日第一次年会</a:t>
            </a:r>
            <a:endParaRPr lang="zh-CN" altLang="zh-CN" sz="40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75132" y="1600200"/>
            <a:ext cx="11885653" cy="5105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lnSpc>
                <a:spcPct val="150000"/>
              </a:lnSpc>
              <a:buFontTx/>
              <a:buAutoNum type="arabicPeriod"/>
              <a:defRPr/>
            </a:pPr>
            <a:endParaRPr lang="en-US" altLang="zh-CN" sz="4000" b="1" dirty="0" smtClean="0">
              <a:solidFill>
                <a:srgbClr val="FF0000"/>
              </a:solidFill>
              <a:cs typeface="宋体" panose="02010600030101010101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38875" y="1628775"/>
            <a:ext cx="57588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cs typeface="宋体" panose="02010600030101010101" pitchFamily="2" charset="-122"/>
              </a:rPr>
              <a:t>睡眠</a:t>
            </a:r>
            <a:r>
              <a:rPr lang="zh-CN" altLang="en-US" sz="3600" b="1" dirty="0">
                <a:solidFill>
                  <a:srgbClr val="FF0000"/>
                </a:solidFill>
                <a:cs typeface="宋体" panose="02010600030101010101" pitchFamily="2" charset="-122"/>
              </a:rPr>
              <a:t>医学</a:t>
            </a:r>
            <a:r>
              <a:rPr lang="zh-CN" altLang="en-US" sz="3600" b="1" dirty="0" smtClean="0">
                <a:solidFill>
                  <a:srgbClr val="FF0000"/>
                </a:solidFill>
                <a:cs typeface="宋体" panose="02010600030101010101" pitchFamily="2" charset="-122"/>
              </a:rPr>
              <a:t>分会（</a:t>
            </a:r>
            <a:r>
              <a:rPr lang="en-US" altLang="zh-CN" sz="3600" b="1" dirty="0">
                <a:solidFill>
                  <a:srgbClr val="FF0000"/>
                </a:solidFill>
                <a:cs typeface="宋体" panose="02010600030101010101" pitchFamily="2" charset="-122"/>
              </a:rPr>
              <a:t>12</a:t>
            </a:r>
            <a:r>
              <a:rPr lang="zh-CN" altLang="en-US" sz="3600" b="1" dirty="0">
                <a:solidFill>
                  <a:srgbClr val="FF0000"/>
                </a:solidFill>
                <a:cs typeface="宋体" panose="02010600030101010101" pitchFamily="2" charset="-122"/>
              </a:rPr>
              <a:t>位</a:t>
            </a:r>
            <a:r>
              <a:rPr lang="zh-CN" altLang="en-US" sz="3600" b="1" dirty="0" smtClean="0">
                <a:solidFill>
                  <a:srgbClr val="FF0000"/>
                </a:solidFill>
                <a:cs typeface="宋体" panose="02010600030101010101" pitchFamily="2" charset="-122"/>
              </a:rPr>
              <a:t>）</a:t>
            </a:r>
            <a:endParaRPr lang="en-US" altLang="zh-CN" sz="3600" b="1" dirty="0" smtClean="0">
              <a:solidFill>
                <a:srgbClr val="FF0000"/>
              </a:solidFill>
              <a:cs typeface="宋体" panose="02010600030101010101" pitchFamily="2" charset="-122"/>
            </a:endParaRPr>
          </a:p>
          <a:p>
            <a:r>
              <a:rPr lang="zh-CN" altLang="en-US" sz="3600" b="1" dirty="0" smtClean="0">
                <a:solidFill>
                  <a:srgbClr val="FF0000"/>
                </a:solidFill>
                <a:cs typeface="宋体" panose="02010600030101010101" pitchFamily="2" charset="-122"/>
              </a:rPr>
              <a:t>多</a:t>
            </a:r>
            <a:r>
              <a:rPr lang="zh-CN" altLang="en-US" sz="3600" b="1" dirty="0">
                <a:solidFill>
                  <a:srgbClr val="FF0000"/>
                </a:solidFill>
                <a:cs typeface="宋体" panose="02010600030101010101" pitchFamily="2" charset="-122"/>
              </a:rPr>
              <a:t>学科融合</a:t>
            </a:r>
            <a:r>
              <a:rPr lang="zh-CN" altLang="en-US" sz="3600" b="1" dirty="0" smtClean="0">
                <a:solidFill>
                  <a:srgbClr val="FF0000"/>
                </a:solidFill>
                <a:cs typeface="宋体" panose="02010600030101010101" pitchFamily="2" charset="-122"/>
              </a:rPr>
              <a:t>特邀嘉宾</a:t>
            </a:r>
            <a:r>
              <a:rPr lang="zh-CN" altLang="en-US" sz="3600" b="1" dirty="0">
                <a:solidFill>
                  <a:srgbClr val="FF0000"/>
                </a:solidFill>
                <a:cs typeface="宋体" panose="02010600030101010101" pitchFamily="2" charset="-122"/>
              </a:rPr>
              <a:t>（</a:t>
            </a:r>
            <a:r>
              <a:rPr lang="en-US" altLang="zh-CN" sz="3600" b="1" dirty="0">
                <a:solidFill>
                  <a:srgbClr val="FF0000"/>
                </a:solidFill>
                <a:cs typeface="宋体" panose="02010600030101010101" pitchFamily="2" charset="-122"/>
              </a:rPr>
              <a:t>11</a:t>
            </a:r>
            <a:r>
              <a:rPr lang="zh-CN" altLang="en-US" sz="3600" b="1" dirty="0">
                <a:solidFill>
                  <a:srgbClr val="FF0000"/>
                </a:solidFill>
                <a:cs typeface="宋体" panose="02010600030101010101" pitchFamily="2" charset="-122"/>
              </a:rPr>
              <a:t>位</a:t>
            </a:r>
            <a:r>
              <a:rPr lang="zh-CN" altLang="en-US" sz="3600" b="1" dirty="0" smtClean="0">
                <a:solidFill>
                  <a:srgbClr val="FF0000"/>
                </a:solidFill>
                <a:cs typeface="宋体" panose="02010600030101010101" pitchFamily="2" charset="-122"/>
              </a:rPr>
              <a:t>）</a:t>
            </a:r>
            <a:endParaRPr lang="zh-CN" altLang="en-US" sz="3600" b="1" dirty="0">
              <a:solidFill>
                <a:srgbClr val="FF0000"/>
              </a:solidFill>
              <a:cs typeface="宋体" panose="02010600030101010101" pitchFamily="2" charset="-122"/>
            </a:endParaRPr>
          </a:p>
        </p:txBody>
      </p:sp>
      <p:pic>
        <p:nvPicPr>
          <p:cNvPr id="1026" name="Picture 2" descr="C:\Users\Administrator\Desktop\筹备睡眠医学年会2024.12.28\全委会工作汇报\年会照片\DSC05407-opq33974816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83" y="1482244"/>
            <a:ext cx="6032813" cy="401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Desktop\筹备睡眠医学年会2024.12.28\全委会工作汇报\年会照片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686" y="2893994"/>
            <a:ext cx="4608512" cy="306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35" y="6039485"/>
            <a:ext cx="12215495" cy="819150"/>
          </a:xfrm>
          <a:prstGeom prst="rect">
            <a:avLst/>
          </a:prstGeom>
          <a:solidFill>
            <a:srgbClr val="55BEC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宋体" panose="02010600030101010101" pitchFamily="2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434975" y="505460"/>
            <a:ext cx="559435" cy="559435"/>
            <a:chOff x="828675" y="1016794"/>
            <a:chExt cx="895350" cy="895350"/>
          </a:xfrm>
        </p:grpSpPr>
        <p:sp>
          <p:nvSpPr>
            <p:cNvPr id="22" name="泪滴形 21"/>
            <p:cNvSpPr/>
            <p:nvPr/>
          </p:nvSpPr>
          <p:spPr>
            <a:xfrm>
              <a:off x="828675" y="1016794"/>
              <a:ext cx="895350" cy="895350"/>
            </a:xfrm>
            <a:prstGeom prst="teardrop">
              <a:avLst/>
            </a:prstGeom>
            <a:solidFill>
              <a:srgbClr val="0E6F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宋体" panose="02010600030101010101" pitchFamily="2" charset="-122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1028700" y="1216819"/>
              <a:ext cx="495300" cy="4953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宋体" panose="02010600030101010101" pitchFamily="2" charset="-122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1128713" y="1316832"/>
              <a:ext cx="295275" cy="2952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74889" y="260985"/>
            <a:ext cx="10971372" cy="1447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lnSpc>
                <a:spcPct val="150000"/>
              </a:lnSpc>
              <a:spcBef>
                <a:spcPct val="20000"/>
              </a:spcBef>
              <a:defRPr/>
            </a:pPr>
            <a:endParaRPr lang="zh-CN" altLang="zh-CN" sz="40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75132" y="1600200"/>
            <a:ext cx="11885653" cy="5105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lnSpc>
                <a:spcPct val="150000"/>
              </a:lnSpc>
              <a:buFontTx/>
              <a:buAutoNum type="arabicPeriod"/>
              <a:defRPr/>
            </a:pPr>
            <a:endParaRPr lang="en-US" altLang="zh-CN" sz="4000" b="1" dirty="0" smtClean="0">
              <a:solidFill>
                <a:srgbClr val="FF0000"/>
              </a:solidFill>
              <a:cs typeface="宋体" panose="02010600030101010101" pitchFamily="2" charset="-122"/>
            </a:endParaRPr>
          </a:p>
        </p:txBody>
      </p:sp>
      <p:pic>
        <p:nvPicPr>
          <p:cNvPr id="2050" name="Picture 2" descr="C:\Users\Administrator\Desktop\筹备睡眠医学年会2024.12.28\全委会工作汇报\年会照片\DSC05354-opq3397417073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1340768"/>
            <a:ext cx="3465740" cy="230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strator\Desktop\筹备睡眠医学年会2024.12.28\全委会工作汇报\年会照片\DSC05257-opq33973976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883" y="1350394"/>
            <a:ext cx="3466821" cy="230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istrator\Desktop\筹备睡眠医学年会2024.12.28\全委会工作汇报\年会照片\DSC06252-opq33984026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315" y="3705359"/>
            <a:ext cx="3353462" cy="223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istrator\Desktop\筹备睡眠医学年会2024.12.28\全委会工作汇报\年会照片\DSC06194-opq339829269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262" y="3710187"/>
            <a:ext cx="3384620" cy="225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 descr="广东省健康科普促进会新logo组合-上下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3380" y="0"/>
            <a:ext cx="2916555" cy="153543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35" y="6039485"/>
            <a:ext cx="12215495" cy="819150"/>
          </a:xfrm>
          <a:prstGeom prst="rect">
            <a:avLst/>
          </a:prstGeom>
          <a:solidFill>
            <a:srgbClr val="55BEC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宋体" panose="02010600030101010101" pitchFamily="2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434975" y="505460"/>
            <a:ext cx="559435" cy="559435"/>
            <a:chOff x="828675" y="1016794"/>
            <a:chExt cx="895350" cy="895350"/>
          </a:xfrm>
        </p:grpSpPr>
        <p:sp>
          <p:nvSpPr>
            <p:cNvPr id="22" name="泪滴形 21"/>
            <p:cNvSpPr/>
            <p:nvPr/>
          </p:nvSpPr>
          <p:spPr>
            <a:xfrm>
              <a:off x="828675" y="1016794"/>
              <a:ext cx="895350" cy="895350"/>
            </a:xfrm>
            <a:prstGeom prst="teardrop">
              <a:avLst/>
            </a:prstGeom>
            <a:solidFill>
              <a:srgbClr val="0E6F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宋体" panose="02010600030101010101" pitchFamily="2" charset="-122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1028700" y="1216819"/>
              <a:ext cx="495300" cy="4953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宋体" panose="02010600030101010101" pitchFamily="2" charset="-122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1128713" y="1316832"/>
              <a:ext cx="295275" cy="2952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78798" y="261295"/>
            <a:ext cx="10971372" cy="1295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4000" b="1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组织建设发展情况</a:t>
            </a:r>
            <a:endParaRPr lang="en-US" altLang="zh-CN" sz="4000" b="1" dirty="0"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1630710" y="1340768"/>
            <a:ext cx="9295811" cy="49685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FontTx/>
              <a:buAutoNum type="arabicPeriod"/>
              <a:defRPr/>
            </a:pPr>
            <a:r>
              <a:rPr lang="zh-CN" altLang="en-US" sz="4000" b="1" dirty="0" smtClean="0">
                <a:latin typeface="+mn-ea"/>
                <a:cs typeface="+mn-ea"/>
              </a:rPr>
              <a:t>会员</a:t>
            </a:r>
            <a:r>
              <a:rPr lang="en-US" altLang="zh-CN" sz="4000" b="1" dirty="0" smtClean="0">
                <a:latin typeface="+mn-ea"/>
                <a:cs typeface="+mn-ea"/>
              </a:rPr>
              <a:t>21</a:t>
            </a:r>
            <a:r>
              <a:rPr lang="zh-CN" altLang="en-US" sz="4000" b="1" dirty="0" smtClean="0">
                <a:latin typeface="+mn-ea"/>
                <a:cs typeface="+mn-ea"/>
              </a:rPr>
              <a:t>个地级市全覆盖</a:t>
            </a:r>
            <a:endParaRPr lang="en-US" altLang="zh-CN" sz="4000" b="1" dirty="0" smtClean="0">
              <a:latin typeface="+mn-ea"/>
              <a:cs typeface="+mn-ea"/>
            </a:endParaRPr>
          </a:p>
          <a:p>
            <a:pPr marL="742950" indent="-742950">
              <a:buFontTx/>
              <a:buAutoNum type="arabicPeriod"/>
              <a:defRPr/>
            </a:pPr>
            <a:r>
              <a:rPr lang="zh-CN" altLang="en-US" sz="4000" b="1" dirty="0">
                <a:latin typeface="+mn-ea"/>
                <a:cs typeface="+mn-ea"/>
              </a:rPr>
              <a:t>主</a:t>
            </a:r>
            <a:r>
              <a:rPr lang="zh-CN" altLang="en-US" sz="4000" b="1" dirty="0" smtClean="0">
                <a:latin typeface="+mn-ea"/>
                <a:cs typeface="+mn-ea"/>
              </a:rPr>
              <a:t>委</a:t>
            </a:r>
            <a:r>
              <a:rPr lang="en-US" altLang="zh-CN" sz="4000" b="1" dirty="0" smtClean="0">
                <a:latin typeface="+mn-ea"/>
                <a:cs typeface="+mn-ea"/>
              </a:rPr>
              <a:t>1</a:t>
            </a:r>
            <a:r>
              <a:rPr lang="zh-CN" altLang="en-US" sz="4000" b="1" dirty="0" smtClean="0">
                <a:latin typeface="+mn-ea"/>
                <a:cs typeface="+mn-ea"/>
              </a:rPr>
              <a:t>名</a:t>
            </a:r>
            <a:endParaRPr lang="en-US" altLang="zh-CN" sz="4000" b="1" dirty="0" smtClean="0">
              <a:latin typeface="+mn-ea"/>
              <a:cs typeface="+mn-ea"/>
            </a:endParaRPr>
          </a:p>
          <a:p>
            <a:pPr marL="742950" indent="-742950">
              <a:buFontTx/>
              <a:buAutoNum type="arabicPeriod"/>
              <a:defRPr/>
            </a:pPr>
            <a:r>
              <a:rPr lang="zh-CN" altLang="en-US" sz="4000" b="1" dirty="0">
                <a:latin typeface="+mn-ea"/>
                <a:cs typeface="+mn-ea"/>
              </a:rPr>
              <a:t>名誉主</a:t>
            </a:r>
            <a:r>
              <a:rPr lang="zh-CN" altLang="en-US" sz="4000" b="1" dirty="0" smtClean="0">
                <a:latin typeface="+mn-ea"/>
                <a:cs typeface="+mn-ea"/>
              </a:rPr>
              <a:t>委和学术指导专家</a:t>
            </a:r>
            <a:r>
              <a:rPr lang="en-US" altLang="zh-CN" sz="4000" b="1" dirty="0" smtClean="0">
                <a:latin typeface="+mn-ea"/>
                <a:cs typeface="+mn-ea"/>
              </a:rPr>
              <a:t>12</a:t>
            </a:r>
            <a:r>
              <a:rPr lang="zh-CN" altLang="en-US" sz="4000" b="1" dirty="0" smtClean="0">
                <a:latin typeface="+mn-ea"/>
                <a:cs typeface="+mn-ea"/>
              </a:rPr>
              <a:t>名</a:t>
            </a:r>
            <a:endParaRPr lang="en-US" altLang="zh-CN" sz="4000" b="1" dirty="0" smtClean="0">
              <a:latin typeface="+mn-ea"/>
              <a:cs typeface="+mn-ea"/>
            </a:endParaRPr>
          </a:p>
          <a:p>
            <a:pPr marL="742950" indent="-742950">
              <a:buFontTx/>
              <a:buAutoNum type="arabicPeriod"/>
              <a:defRPr/>
            </a:pPr>
            <a:r>
              <a:rPr lang="en-US" altLang="zh-CN" sz="4000" b="1" dirty="0" smtClean="0">
                <a:latin typeface="+mn-ea"/>
                <a:cs typeface="+mn-ea"/>
              </a:rPr>
              <a:t>62</a:t>
            </a:r>
            <a:r>
              <a:rPr lang="zh-CN" altLang="en-US" sz="4000" b="1" dirty="0" smtClean="0">
                <a:latin typeface="+mn-ea"/>
                <a:cs typeface="+mn-ea"/>
              </a:rPr>
              <a:t>名副主委分布各地市</a:t>
            </a:r>
            <a:endParaRPr lang="en-US" altLang="zh-CN" sz="4000" b="1" dirty="0" smtClean="0">
              <a:latin typeface="+mn-ea"/>
              <a:cs typeface="+mn-ea"/>
            </a:endParaRPr>
          </a:p>
          <a:p>
            <a:pPr marL="742950" indent="-742950">
              <a:buFontTx/>
              <a:buAutoNum type="arabicPeriod"/>
              <a:defRPr/>
            </a:pPr>
            <a:r>
              <a:rPr lang="zh-CN" altLang="en-US" sz="4000" b="1" dirty="0" smtClean="0">
                <a:latin typeface="+mn-ea"/>
                <a:cs typeface="+mn-ea"/>
              </a:rPr>
              <a:t>常委</a:t>
            </a:r>
            <a:r>
              <a:rPr lang="en-US" altLang="zh-CN" sz="4000" b="1" dirty="0" smtClean="0">
                <a:latin typeface="+mn-ea"/>
                <a:cs typeface="+mn-ea"/>
              </a:rPr>
              <a:t>283</a:t>
            </a:r>
            <a:r>
              <a:rPr lang="zh-CN" altLang="en-US" sz="4000" b="1" dirty="0" smtClean="0">
                <a:latin typeface="+mn-ea"/>
                <a:cs typeface="+mn-ea"/>
              </a:rPr>
              <a:t>名</a:t>
            </a:r>
            <a:endParaRPr lang="zh-CN" altLang="en-US" sz="4000" b="1" dirty="0">
              <a:latin typeface="+mn-ea"/>
              <a:cs typeface="+mn-ea"/>
            </a:endParaRPr>
          </a:p>
          <a:p>
            <a:pPr marL="742950" indent="-742950">
              <a:buFontTx/>
              <a:buAutoNum type="arabicPeriod"/>
              <a:defRPr/>
            </a:pPr>
            <a:r>
              <a:rPr lang="zh-CN" altLang="en-US" sz="4000" b="1" dirty="0" smtClean="0">
                <a:latin typeface="+mn-ea"/>
                <a:cs typeface="+mn-ea"/>
              </a:rPr>
              <a:t>委员</a:t>
            </a:r>
            <a:r>
              <a:rPr lang="en-US" altLang="zh-CN" sz="4000" b="1" dirty="0" smtClean="0">
                <a:solidFill>
                  <a:srgbClr val="FF0000"/>
                </a:solidFill>
                <a:latin typeface="+mn-ea"/>
                <a:cs typeface="+mn-ea"/>
              </a:rPr>
              <a:t>622</a:t>
            </a:r>
            <a:r>
              <a:rPr lang="zh-CN" altLang="en-US" sz="4000" b="1" dirty="0" smtClean="0">
                <a:latin typeface="+mn-ea"/>
                <a:cs typeface="+mn-ea"/>
              </a:rPr>
              <a:t>余</a:t>
            </a:r>
            <a:r>
              <a:rPr lang="zh-CN" altLang="en-US" sz="4000" b="1" dirty="0">
                <a:latin typeface="+mn-ea"/>
                <a:cs typeface="+mn-ea"/>
              </a:rPr>
              <a:t>名，尚在统计落实</a:t>
            </a:r>
            <a:endParaRPr lang="zh-CN" altLang="en-US" sz="4000" b="1" dirty="0">
              <a:latin typeface="+mn-ea"/>
              <a:cs typeface="+mn-ea"/>
            </a:endParaRPr>
          </a:p>
          <a:p>
            <a:pPr marL="742950" indent="-742950">
              <a:lnSpc>
                <a:spcPct val="150000"/>
              </a:lnSpc>
              <a:buFontTx/>
              <a:buAutoNum type="arabicPeriod"/>
              <a:defRPr/>
            </a:pPr>
            <a:endParaRPr lang="en-US" altLang="zh-CN" sz="4000" b="1" dirty="0" smtClean="0">
              <a:latin typeface="+mn-ea"/>
              <a:cs typeface="+mn-ea"/>
            </a:endParaRPr>
          </a:p>
        </p:txBody>
      </p:sp>
      <p:pic>
        <p:nvPicPr>
          <p:cNvPr id="3" name="图片 2" descr="广东省健康科普促进会新logo组合-上下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63380" y="0"/>
            <a:ext cx="2916555" cy="153543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ISPRING_RESOURCE_PATHS_HASH_PRESENTER" val="e58d563457ec5859820e2a32450c3f397922d66"/>
  <p:tag name="COMMONDATA" val="eyJjb3VudCI6MzQsImhkaWQiOiJjZjg5MWRkNmY2YjQ5YTEzMWNiZTlmNTAyYTU2MDE3MiIsInVzZXJDb3VudCI6MTN9"/>
  <p:tag name="KSO_WPP_MARK_KEY" val="47a42da6-fa81-49f3-8688-dfea99439d25"/>
  <p:tag name="commondata" val="eyJjb3VudCI6MzUsImhkaWQiOiIyMzRhNTg1Yjc1NjE5Y2Q1ODhkNzBhOTQ2MjMwODYxMyIsInVzZXJDb3VudCI6MX0="/>
  <p:tag name="resource_record_key" val="{&quot;13&quot;:[4364979,4364974]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宋体"/>
        <a:font script="Hebr" typeface="宋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宋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宋体"/>
        <a:font script="Hebr" typeface="宋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宋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宋体"/>
        <a:font script="Hebr" typeface="宋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宋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宋体"/>
        <a:font script="Hebr" typeface="宋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宋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宋体"/>
        <a:font script="Hebr" typeface="宋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宋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宋体"/>
        <a:font script="Hebr" typeface="宋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宋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宋体"/>
        <a:font script="Hebr" typeface="宋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宋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411</Words>
  <Application>WPS 演示</Application>
  <PresentationFormat>自定义</PresentationFormat>
  <Paragraphs>54</Paragraphs>
  <Slides>12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12</vt:i4>
      </vt:variant>
    </vt:vector>
  </HeadingPairs>
  <TitlesOfParts>
    <vt:vector size="29" baseType="lpstr">
      <vt:lpstr>Arial</vt:lpstr>
      <vt:lpstr>宋体</vt:lpstr>
      <vt:lpstr>Wingdings</vt:lpstr>
      <vt:lpstr>微软雅黑</vt:lpstr>
      <vt:lpstr>思源宋体 CN</vt:lpstr>
      <vt:lpstr>Arial</vt:lpstr>
      <vt:lpstr>方正粗黑宋简体</vt:lpstr>
      <vt:lpstr>黑体</vt:lpstr>
      <vt:lpstr>华文隶书</vt:lpstr>
      <vt:lpstr>Calibri</vt:lpstr>
      <vt:lpstr>Arial Unicode MS</vt:lpstr>
      <vt:lpstr>阿里巴巴普惠体 3.0 115 Black</vt:lpstr>
      <vt:lpstr>Office 主题​​</vt:lpstr>
      <vt:lpstr>1_Office 主题​​</vt:lpstr>
      <vt:lpstr>3_Office 主题​​</vt:lpstr>
      <vt:lpstr>4_Office 主题​​</vt:lpstr>
      <vt:lpstr>5_Office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http://www.deepbbs.org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1</dc:creator>
  <cp:lastModifiedBy>孤</cp:lastModifiedBy>
  <cp:revision>220</cp:revision>
  <dcterms:created xsi:type="dcterms:W3CDTF">2016-05-19T10:28:00Z</dcterms:created>
  <dcterms:modified xsi:type="dcterms:W3CDTF">2025-02-27T03:29:16Z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2052-12.1.0.20305</vt:lpwstr>
  </property>
  <property fmtid="{D5CDD505-2E9C-101B-9397-08002B2CF9AE}" pid="3" name="KSOTemplateUUID">
    <vt:lpwstr>v1.0_mb_cw0tz3PBZF96J9spPqf8jA==</vt:lpwstr>
  </property>
  <property fmtid="{D5CDD505-2E9C-101B-9397-08002B2CF9AE}" pid="4" name="ICV">
    <vt:lpwstr>7677E92225D9491EA6E56E2D24EEB738_12</vt:lpwstr>
  </property>
</Properties>
</file>