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9.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1" r:id="rId3"/>
  </p:sldMasterIdLst>
  <p:notesMasterIdLst>
    <p:notesMasterId r:id="rId24"/>
  </p:notesMasterIdLst>
  <p:sldIdLst>
    <p:sldId id="274" r:id="rId4"/>
    <p:sldId id="515" r:id="rId5"/>
    <p:sldId id="500" r:id="rId6"/>
    <p:sldId id="532" r:id="rId7"/>
    <p:sldId id="517" r:id="rId8"/>
    <p:sldId id="534" r:id="rId9"/>
    <p:sldId id="538" r:id="rId10"/>
    <p:sldId id="537" r:id="rId11"/>
    <p:sldId id="552" r:id="rId12"/>
    <p:sldId id="536" r:id="rId13"/>
    <p:sldId id="542" r:id="rId14"/>
    <p:sldId id="545" r:id="rId15"/>
    <p:sldId id="543" r:id="rId16"/>
    <p:sldId id="544" r:id="rId17"/>
    <p:sldId id="550" r:id="rId18"/>
    <p:sldId id="549" r:id="rId19"/>
    <p:sldId id="548" r:id="rId20"/>
    <p:sldId id="519" r:id="rId21"/>
    <p:sldId id="522" r:id="rId22"/>
    <p:sldId id="283" r:id="rId23"/>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7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黄艺丹" initials="" lastIdx="4" clrIdx="0"/>
  <p:cmAuthor id="1" name="Administrator" initials="A" lastIdx="6" clrIdx="0"/>
  <p:cmAuthor id="8" name="宋洁然" initials="宋" lastIdx="2" clrIdx="1"/>
  <p:cmAuthor id="2" name="作者" initials="A" lastIdx="0" clrIdx="1"/>
  <p:cmAuthor id="9" name="ming qiu" initials="m" lastIdx="19" clrIdx="1"/>
  <p:cmAuthor id="3" name="Author" initials="A" lastIdx="0" clrIdx="2"/>
  <p:cmAuthor id="4" name="Yang, Lin {MACE~Shanghai}" initials="Y" lastIdx="1" clrIdx="0"/>
  <p:cmAuthor id="5" name="Li Feng" initials="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4" autoAdjust="0"/>
    <p:restoredTop sz="94601" autoAdjust="0"/>
  </p:normalViewPr>
  <p:slideViewPr>
    <p:cSldViewPr showGuides="1">
      <p:cViewPr varScale="1">
        <p:scale>
          <a:sx n="107" d="100"/>
          <a:sy n="107" d="100"/>
        </p:scale>
        <p:origin x="-774" y="-96"/>
      </p:cViewPr>
      <p:guideLst>
        <p:guide orient="horz" pos="2069"/>
        <p:guide pos="373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17.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96CC1-8F4D-4D18-83F9-3AABB9D9735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448D8-F824-4391-B84F-2B1692FD58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标题 1"/>
          <p:cNvSpPr>
            <a:spLocks noGrp="1"/>
          </p:cNvSpPr>
          <p:nvPr>
            <p:ph type="title"/>
          </p:nvPr>
        </p:nvSpPr>
        <p:spPr>
          <a:xfrm>
            <a:off x="0" y="116633"/>
            <a:ext cx="12192000" cy="864096"/>
          </a:xfrm>
          <a:prstGeom prst="rect">
            <a:avLst/>
          </a:prstGeom>
        </p:spPr>
        <p:txBody>
          <a:bodyPr anchor="ctr" anchorCtr="1"/>
          <a:lstStyle>
            <a:lvl1pPr algn="ctr">
              <a:defRPr sz="4000" b="1">
                <a:solidFill>
                  <a:schemeClr val="bg1"/>
                </a:solidFill>
                <a:latin typeface="微软雅黑" panose="020B0503020204020204" charset="-122"/>
                <a:ea typeface="微软雅黑" panose="020B0503020204020204" charset="-122"/>
              </a:defRPr>
            </a:lvl1pPr>
          </a:lstStyle>
          <a:p>
            <a:endParaRPr lang="zh-CN" altLang="en-US" dirty="0"/>
          </a:p>
        </p:txBody>
      </p:sp>
      <p:sp>
        <p:nvSpPr>
          <p:cNvPr id="5" name="内容占位符 3"/>
          <p:cNvSpPr>
            <a:spLocks noGrp="1"/>
          </p:cNvSpPr>
          <p:nvPr>
            <p:ph sz="quarter" idx="10"/>
          </p:nvPr>
        </p:nvSpPr>
        <p:spPr>
          <a:xfrm>
            <a:off x="695325" y="1196752"/>
            <a:ext cx="10585450" cy="5184576"/>
          </a:xfrm>
          <a:prstGeom prst="rect">
            <a:avLst/>
          </a:prstGeom>
        </p:spPr>
        <p:txBody>
          <a:bodyPr/>
          <a:lstStyle>
            <a:lvl1pPr>
              <a:lnSpc>
                <a:spcPct val="130000"/>
              </a:lnSpc>
              <a:spcBef>
                <a:spcPts val="0"/>
              </a:spcBef>
              <a:defRPr b="1">
                <a:latin typeface="微软雅黑" panose="020B0503020204020204" charset="-122"/>
                <a:ea typeface="微软雅黑" panose="020B0503020204020204" charset="-122"/>
              </a:defRPr>
            </a:lvl1pPr>
            <a:lvl2pPr>
              <a:lnSpc>
                <a:spcPct val="130000"/>
              </a:lnSpc>
              <a:spcBef>
                <a:spcPts val="0"/>
              </a:spcBef>
              <a:defRPr b="1">
                <a:latin typeface="微软雅黑" panose="020B0503020204020204" charset="-122"/>
                <a:ea typeface="微软雅黑" panose="020B0503020204020204" charset="-122"/>
              </a:defRPr>
            </a:lvl2pPr>
            <a:lvl3pPr>
              <a:lnSpc>
                <a:spcPct val="130000"/>
              </a:lnSpc>
              <a:spcBef>
                <a:spcPts val="0"/>
              </a:spcBef>
              <a:defRPr b="1">
                <a:latin typeface="微软雅黑" panose="020B0503020204020204" charset="-122"/>
                <a:ea typeface="微软雅黑" panose="020B0503020204020204" charset="-122"/>
              </a:defRPr>
            </a:lvl3pPr>
            <a:lvl4pPr>
              <a:lnSpc>
                <a:spcPct val="130000"/>
              </a:lnSpc>
              <a:spcBef>
                <a:spcPts val="0"/>
              </a:spcBef>
              <a:defRPr b="1">
                <a:latin typeface="微软雅黑" panose="020B0503020204020204" charset="-122"/>
                <a:ea typeface="微软雅黑" panose="020B0503020204020204" charset="-122"/>
              </a:defRPr>
            </a:lvl4pPr>
            <a:lvl5pPr>
              <a:lnSpc>
                <a:spcPct val="130000"/>
              </a:lnSpc>
              <a:spcBef>
                <a:spcPts val="0"/>
              </a:spcBef>
              <a:defRPr b="1">
                <a:latin typeface="微软雅黑" panose="020B0503020204020204" charset="-122"/>
                <a:ea typeface="微软雅黑" panose="020B0503020204020204" charset="-122"/>
              </a:defRPr>
            </a:lvl5p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VI项目"/>
          <p:cNvPicPr>
            <a:picLocks noChangeAspect="1"/>
          </p:cNvPicPr>
          <p:nvPr userDrawn="1"/>
        </p:nvPicPr>
        <p:blipFill rotWithShape="1">
          <a:blip r:embed="rId5" cstate="print"/>
          <a:srcRect t="10169" b="1"/>
          <a:stretch>
            <a:fillRect/>
          </a:stretch>
        </p:blipFill>
        <p:spPr>
          <a:xfrm>
            <a:off x="5052695" y="5758180"/>
            <a:ext cx="1905635" cy="403860"/>
          </a:xfrm>
          <a:prstGeom prst="rect">
            <a:avLst/>
          </a:prstGeom>
        </p:spPr>
      </p:pic>
      <p:pic>
        <p:nvPicPr>
          <p:cNvPr id="9" name="图片 8" descr="VI项目"/>
          <p:cNvPicPr>
            <a:picLocks noChangeAspect="1"/>
          </p:cNvPicPr>
          <p:nvPr userDrawn="1"/>
        </p:nvPicPr>
        <p:blipFill>
          <a:blip r:embed="rId6" cstate="print"/>
          <a:stretch>
            <a:fillRect/>
          </a:stretch>
        </p:blipFill>
        <p:spPr>
          <a:xfrm>
            <a:off x="5189220" y="897890"/>
            <a:ext cx="1764665" cy="22771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pic>
        <p:nvPicPr>
          <p:cNvPr id="21" name="图片 20" descr="VI项目"/>
          <p:cNvPicPr>
            <a:picLocks noChangeAspect="1"/>
          </p:cNvPicPr>
          <p:nvPr userDrawn="1"/>
        </p:nvPicPr>
        <p:blipFill rotWithShape="1">
          <a:blip r:embed="rId5" cstate="print"/>
          <a:srcRect r="7062"/>
          <a:stretch>
            <a:fillRect/>
          </a:stretch>
        </p:blipFill>
        <p:spPr>
          <a:xfrm>
            <a:off x="454660" y="187325"/>
            <a:ext cx="600780" cy="665480"/>
          </a:xfrm>
          <a:prstGeom prst="rect">
            <a:avLst/>
          </a:prstGeom>
        </p:spPr>
      </p:pic>
      <p:pic>
        <p:nvPicPr>
          <p:cNvPr id="19" name="图片 18" descr="VI项目"/>
          <p:cNvPicPr>
            <a:picLocks noChangeAspect="1"/>
          </p:cNvPicPr>
          <p:nvPr userDrawn="1"/>
        </p:nvPicPr>
        <p:blipFill rotWithShape="1">
          <a:blip r:embed="rId6" cstate="print"/>
          <a:srcRect t="29990"/>
          <a:stretch>
            <a:fillRect/>
          </a:stretch>
        </p:blipFill>
        <p:spPr>
          <a:xfrm>
            <a:off x="10347960" y="620688"/>
            <a:ext cx="1259840" cy="17560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jpe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webp"/><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jpe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7408" y="3150109"/>
            <a:ext cx="10652432" cy="2214880"/>
          </a:xfrm>
          <a:prstGeom prst="rect">
            <a:avLst/>
          </a:prstGeom>
          <a:noFill/>
        </p:spPr>
        <p:txBody>
          <a:bodyPr wrap="square" rtlCol="0" anchor="ctr" anchorCtr="0">
            <a:spAutoFit/>
          </a:bodyPr>
          <a:p>
            <a:pPr algn="ctr">
              <a:lnSpc>
                <a:spcPct val="150000"/>
              </a:lnSpc>
            </a:pPr>
            <a:r>
              <a:rPr lang="zh-CN" altLang="en-US" sz="3600" b="1" dirty="0">
                <a:solidFill>
                  <a:schemeClr val="bg1"/>
                </a:solidFill>
                <a:latin typeface="微软雅黑" panose="020B0503020204020204" charset="-122"/>
                <a:ea typeface="微软雅黑" panose="020B0503020204020204" charset="-122"/>
              </a:rPr>
              <a:t>广东省健康科普促进会儿童急救与重症分会</a:t>
            </a:r>
            <a:endParaRPr lang="zh-CN" altLang="en-US" sz="3600" b="1" dirty="0">
              <a:solidFill>
                <a:schemeClr val="bg1"/>
              </a:solidFill>
              <a:latin typeface="微软雅黑" panose="020B0503020204020204" charset="-122"/>
              <a:ea typeface="微软雅黑" panose="020B0503020204020204" charset="-122"/>
            </a:endParaRPr>
          </a:p>
          <a:p>
            <a:pPr algn="ctr">
              <a:lnSpc>
                <a:spcPct val="150000"/>
              </a:lnSpc>
            </a:pPr>
            <a:r>
              <a:rPr lang="en-US" altLang="zh-CN" sz="3600" b="1" dirty="0">
                <a:solidFill>
                  <a:schemeClr val="bg1"/>
                </a:solidFill>
                <a:latin typeface="微软雅黑" panose="020B0503020204020204" charset="-122"/>
                <a:ea typeface="微软雅黑" panose="020B0503020204020204" charset="-122"/>
              </a:rPr>
              <a:t>2024</a:t>
            </a:r>
            <a:r>
              <a:rPr lang="zh-CN" altLang="en-US" sz="3600" b="1" dirty="0">
                <a:solidFill>
                  <a:schemeClr val="bg1"/>
                </a:solidFill>
                <a:latin typeface="微软雅黑" panose="020B0503020204020204" charset="-122"/>
                <a:ea typeface="微软雅黑" panose="020B0503020204020204" charset="-122"/>
              </a:rPr>
              <a:t>年工作总结暨</a:t>
            </a:r>
            <a:r>
              <a:rPr lang="en-US" altLang="zh-CN" sz="3600" b="1" dirty="0">
                <a:solidFill>
                  <a:schemeClr val="bg1"/>
                </a:solidFill>
                <a:latin typeface="微软雅黑" panose="020B0503020204020204" charset="-122"/>
                <a:ea typeface="微软雅黑" panose="020B0503020204020204" charset="-122"/>
              </a:rPr>
              <a:t>2025</a:t>
            </a:r>
            <a:r>
              <a:rPr lang="zh-CN" altLang="en-US" sz="3600" b="1" dirty="0">
                <a:solidFill>
                  <a:schemeClr val="bg1"/>
                </a:solidFill>
                <a:latin typeface="微软雅黑" panose="020B0503020204020204" charset="-122"/>
                <a:ea typeface="微软雅黑" panose="020B0503020204020204" charset="-122"/>
              </a:rPr>
              <a:t>年计划</a:t>
            </a:r>
            <a:endParaRPr lang="zh-CN" altLang="en-US" sz="3600" b="1" dirty="0">
              <a:solidFill>
                <a:schemeClr val="bg1"/>
              </a:solidFill>
              <a:latin typeface="微软雅黑" panose="020B0503020204020204" charset="-122"/>
              <a:ea typeface="微软雅黑" panose="020B0503020204020204" charset="-122"/>
            </a:endParaRPr>
          </a:p>
          <a:p>
            <a:pPr algn="ctr">
              <a:lnSpc>
                <a:spcPct val="150000"/>
              </a:lnSpc>
            </a:pPr>
            <a:r>
              <a:rPr lang="en-US" altLang="zh-CN" sz="2000" b="1" dirty="0">
                <a:solidFill>
                  <a:schemeClr val="bg1"/>
                </a:solidFill>
                <a:latin typeface="微软雅黑" panose="020B0503020204020204" charset="-122"/>
                <a:ea typeface="微软雅黑" panose="020B0503020204020204" charset="-122"/>
              </a:rPr>
              <a:t>2025-1-18</a:t>
            </a:r>
            <a:endParaRPr lang="en-US" altLang="zh-CN" sz="2400" b="1" dirty="0" smtClean="0">
              <a:solidFill>
                <a:schemeClr val="bg1"/>
              </a:solidFill>
              <a:latin typeface="方正粗黑宋简体" panose="02000000000000000000" charset="-122"/>
              <a:ea typeface="方正粗黑宋简体" panose="020000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6</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3</a:t>
            </a:r>
            <a:r>
              <a:rPr lang="zh-CN" altLang="en-US" sz="2300" b="1" smtClean="0">
                <a:latin typeface="Times New Roman" panose="02020603050405020304" pitchFamily="18" charset="0"/>
                <a:cs typeface="Times New Roman" panose="02020603050405020304" pitchFamily="18" charset="0"/>
              </a:rPr>
              <a:t>日深圳市人民医院武宇辉教授组织社康急救培训</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4" name="图片 1" descr="755417403619696842"/>
          <p:cNvPicPr>
            <a:picLocks noChangeAspect="1"/>
          </p:cNvPicPr>
          <p:nvPr/>
        </p:nvPicPr>
        <p:blipFill>
          <a:blip r:embed="rId2"/>
          <a:stretch>
            <a:fillRect/>
          </a:stretch>
        </p:blipFill>
        <p:spPr>
          <a:xfrm>
            <a:off x="3143250" y="2132965"/>
            <a:ext cx="5266690" cy="29629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268730"/>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7</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7</a:t>
            </a:r>
            <a:r>
              <a:rPr lang="zh-CN" altLang="en-US" sz="2300" b="1" smtClean="0">
                <a:latin typeface="Times New Roman" panose="02020603050405020304" pitchFamily="18" charset="0"/>
                <a:cs typeface="Times New Roman" panose="02020603050405020304" pitchFamily="18" charset="0"/>
              </a:rPr>
              <a:t>日中山市人民医院儿科举办关爱母婴健康科普活动</a:t>
            </a: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6" name="图片 6" descr="6279883df426972a573ccb4b6bc91d6"/>
          <p:cNvPicPr>
            <a:picLocks noChangeAspect="1"/>
          </p:cNvPicPr>
          <p:nvPr/>
        </p:nvPicPr>
        <p:blipFill>
          <a:blip r:embed="rId2"/>
          <a:srcRect t="21107" b="6741"/>
          <a:stretch>
            <a:fillRect/>
          </a:stretch>
        </p:blipFill>
        <p:spPr>
          <a:xfrm>
            <a:off x="767080" y="2708910"/>
            <a:ext cx="5264785" cy="2885440"/>
          </a:xfrm>
          <a:prstGeom prst="rect">
            <a:avLst/>
          </a:prstGeom>
        </p:spPr>
      </p:pic>
      <p:pic>
        <p:nvPicPr>
          <p:cNvPr id="4" name="图片 7" descr="8b5d7858cbccf1bae6e256ab38cb9ca"/>
          <p:cNvPicPr>
            <a:picLocks noChangeAspect="1"/>
          </p:cNvPicPr>
          <p:nvPr/>
        </p:nvPicPr>
        <p:blipFill>
          <a:blip r:embed="rId3"/>
          <a:srcRect t="23745" b="3153"/>
          <a:stretch>
            <a:fillRect/>
          </a:stretch>
        </p:blipFill>
        <p:spPr>
          <a:xfrm>
            <a:off x="6175375" y="2708910"/>
            <a:ext cx="5264785" cy="28854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0627360"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8</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1</a:t>
            </a:r>
            <a:r>
              <a:rPr lang="zh-CN" altLang="en-US" sz="2300" b="1" smtClean="0">
                <a:latin typeface="Times New Roman" panose="02020603050405020304" pitchFamily="18" charset="0"/>
                <a:cs typeface="Times New Roman" panose="02020603050405020304" pitchFamily="18" charset="0"/>
              </a:rPr>
              <a:t>日，广东省人民医院</a:t>
            </a:r>
            <a:r>
              <a:rPr lang="en-US" altLang="zh-CN" sz="2300" b="1" smtClean="0">
                <a:latin typeface="Times New Roman" panose="02020603050405020304" pitchFamily="18" charset="0"/>
                <a:cs typeface="Times New Roman" panose="02020603050405020304" pitchFamily="18" charset="0"/>
              </a:rPr>
              <a:t>PICU</a:t>
            </a:r>
            <a:r>
              <a:rPr lang="zh-CN" altLang="en-US" sz="2300" b="1" smtClean="0">
                <a:latin typeface="Times New Roman" panose="02020603050405020304" pitchFamily="18" charset="0"/>
                <a:cs typeface="Times New Roman" panose="02020603050405020304" pitchFamily="18" charset="0"/>
              </a:rPr>
              <a:t>组织青少年生命教育成长营活动，青少年参观儿科重症监护病房，感受生命的脆弱与不易，使青少年珍爱生命爱护健康</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4" name="图片 2" descr="14405185323226082"/>
          <p:cNvPicPr>
            <a:picLocks noChangeAspect="1"/>
          </p:cNvPicPr>
          <p:nvPr/>
        </p:nvPicPr>
        <p:blipFill>
          <a:blip r:embed="rId2"/>
          <a:stretch>
            <a:fillRect/>
          </a:stretch>
        </p:blipFill>
        <p:spPr>
          <a:xfrm>
            <a:off x="3071495" y="2568575"/>
            <a:ext cx="5274310" cy="36645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79425" y="980440"/>
            <a:ext cx="11012805" cy="276352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000" b="1" smtClean="0">
                <a:latin typeface="Times New Roman" panose="02020603050405020304" pitchFamily="18" charset="0"/>
                <a:cs typeface="Times New Roman" panose="02020603050405020304" pitchFamily="18" charset="0"/>
              </a:rPr>
              <a:t>2024</a:t>
            </a:r>
            <a:r>
              <a:rPr lang="zh-CN" altLang="en-US" sz="2000" b="1" smtClean="0">
                <a:latin typeface="Times New Roman" panose="02020603050405020304" pitchFamily="18" charset="0"/>
                <a:cs typeface="Times New Roman" panose="02020603050405020304" pitchFamily="18" charset="0"/>
              </a:rPr>
              <a:t>年</a:t>
            </a:r>
            <a:r>
              <a:rPr lang="en-US" altLang="zh-CN" sz="2000" b="1" smtClean="0">
                <a:latin typeface="Times New Roman" panose="02020603050405020304" pitchFamily="18" charset="0"/>
                <a:cs typeface="Times New Roman" panose="02020603050405020304" pitchFamily="18" charset="0"/>
              </a:rPr>
              <a:t>9</a:t>
            </a:r>
            <a:r>
              <a:rPr lang="zh-CN" altLang="en-US" sz="2000" b="1" smtClean="0">
                <a:latin typeface="Times New Roman" panose="02020603050405020304" pitchFamily="18" charset="0"/>
                <a:cs typeface="Times New Roman" panose="02020603050405020304" pitchFamily="18" charset="0"/>
              </a:rPr>
              <a:t>月</a:t>
            </a:r>
            <a:r>
              <a:rPr lang="en-US" altLang="zh-CN" sz="2000" b="1" smtClean="0">
                <a:latin typeface="Times New Roman" panose="02020603050405020304" pitchFamily="18" charset="0"/>
                <a:cs typeface="Times New Roman" panose="02020603050405020304" pitchFamily="18" charset="0"/>
              </a:rPr>
              <a:t>21</a:t>
            </a:r>
            <a:r>
              <a:rPr lang="zh-CN" altLang="en-US" sz="2000" b="1" smtClean="0">
                <a:latin typeface="Times New Roman" panose="02020603050405020304" pitchFamily="18" charset="0"/>
                <a:cs typeface="Times New Roman" panose="02020603050405020304" pitchFamily="18" charset="0"/>
              </a:rPr>
              <a:t>日，分会积极参加第七届</a:t>
            </a:r>
            <a:r>
              <a:rPr lang="en-US" altLang="zh-CN" sz="2000" b="1" smtClean="0">
                <a:latin typeface="Times New Roman" panose="02020603050405020304" pitchFamily="18" charset="0"/>
                <a:cs typeface="Times New Roman" panose="02020603050405020304" pitchFamily="18" charset="0"/>
              </a:rPr>
              <a:t>“</a:t>
            </a:r>
            <a:r>
              <a:rPr lang="zh-CN" altLang="en-US" sz="2000" b="1" smtClean="0">
                <a:latin typeface="Times New Roman" panose="02020603050405020304" pitchFamily="18" charset="0"/>
                <a:cs typeface="Times New Roman" panose="02020603050405020304" pitchFamily="18" charset="0"/>
              </a:rPr>
              <a:t>广东省科普嘉年华</a:t>
            </a:r>
            <a:r>
              <a:rPr lang="en-US" altLang="zh-CN" sz="2000" b="1" smtClean="0">
                <a:latin typeface="Times New Roman" panose="02020603050405020304" pitchFamily="18" charset="0"/>
                <a:cs typeface="Times New Roman" panose="02020603050405020304" pitchFamily="18" charset="0"/>
              </a:rPr>
              <a:t>”</a:t>
            </a:r>
            <a:r>
              <a:rPr lang="zh-CN" altLang="en-US" sz="2000" b="1" smtClean="0">
                <a:latin typeface="Times New Roman" panose="02020603050405020304" pitchFamily="18" charset="0"/>
                <a:cs typeface="Times New Roman" panose="02020603050405020304" pitchFamily="18" charset="0"/>
              </a:rPr>
              <a:t>暨第四届</a:t>
            </a:r>
            <a:r>
              <a:rPr lang="en-US" altLang="zh-CN" sz="2000" b="1" smtClean="0">
                <a:latin typeface="Times New Roman" panose="02020603050405020304" pitchFamily="18" charset="0"/>
                <a:cs typeface="Times New Roman" panose="02020603050405020304" pitchFamily="18" charset="0"/>
              </a:rPr>
              <a:t>“</a:t>
            </a:r>
            <a:r>
              <a:rPr lang="zh-CN" altLang="en-US" sz="2000" b="1" smtClean="0">
                <a:latin typeface="Times New Roman" panose="02020603050405020304" pitchFamily="18" charset="0"/>
                <a:cs typeface="Times New Roman" panose="02020603050405020304" pitchFamily="18" charset="0"/>
              </a:rPr>
              <a:t>广东健康科普月</a:t>
            </a:r>
            <a:r>
              <a:rPr lang="en-US" altLang="zh-CN" sz="2000" b="1" smtClean="0">
                <a:latin typeface="Times New Roman" panose="02020603050405020304" pitchFamily="18" charset="0"/>
                <a:cs typeface="Times New Roman" panose="02020603050405020304" pitchFamily="18" charset="0"/>
              </a:rPr>
              <a:t>”</a:t>
            </a:r>
            <a:r>
              <a:rPr lang="zh-CN" altLang="en-US" sz="2000" b="1" smtClean="0">
                <a:latin typeface="Times New Roman" panose="02020603050405020304" pitchFamily="18" charset="0"/>
                <a:cs typeface="Times New Roman" panose="02020603050405020304" pitchFamily="18" charset="0"/>
              </a:rPr>
              <a:t>活动。在展位循环播放《心肺复苏》、《车祸伤急救处理》、《珍爱生命、预防溺水》和《生活中的意外</a:t>
            </a:r>
            <a:r>
              <a:rPr lang="en-US" altLang="zh-CN" sz="2000" b="1" smtClean="0">
                <a:latin typeface="Times New Roman" panose="02020603050405020304" pitchFamily="18" charset="0"/>
                <a:cs typeface="Times New Roman" panose="02020603050405020304" pitchFamily="18" charset="0"/>
              </a:rPr>
              <a:t>-</a:t>
            </a:r>
            <a:r>
              <a:rPr lang="zh-CN" altLang="en-US" sz="2000" b="1" smtClean="0">
                <a:latin typeface="Times New Roman" panose="02020603050405020304" pitchFamily="18" charset="0"/>
                <a:cs typeface="Times New Roman" panose="02020603050405020304" pitchFamily="18" charset="0"/>
              </a:rPr>
              <a:t>电击伤》等科普动画视频，并开展有奖知识竞答，以生动有趣的形式科普了儿童急救知识，获得了家长和孩子们的一致好评</a:t>
            </a:r>
            <a:endParaRPr lang="zh-CN" altLang="en-US" sz="20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000" b="1" smtClean="0">
              <a:latin typeface="Times New Roman" panose="02020603050405020304" pitchFamily="18" charset="0"/>
              <a:cs typeface="Times New Roman" panose="02020603050405020304" pitchFamily="18" charset="0"/>
              <a:sym typeface="+mn-ea"/>
            </a:endParaRPr>
          </a:p>
        </p:txBody>
      </p:sp>
      <p:pic>
        <p:nvPicPr>
          <p:cNvPr id="13" name="图片 2" descr="IMG_256"/>
          <p:cNvPicPr>
            <a:picLocks noChangeAspect="1"/>
          </p:cNvPicPr>
          <p:nvPr/>
        </p:nvPicPr>
        <p:blipFill>
          <a:blip r:embed="rId2"/>
          <a:stretch>
            <a:fillRect/>
          </a:stretch>
        </p:blipFill>
        <p:spPr>
          <a:xfrm>
            <a:off x="2999740" y="2996565"/>
            <a:ext cx="5214620" cy="331089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4885690" cy="3376295"/>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年开始通过线上渠道，发布短视频，科普推文，利用网络途径加大科普宣传力度</a:t>
            </a:r>
            <a:endParaRPr lang="zh-CN" alt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rPr>
              <a:t>参加健康科普作品技能技巧大赛，获得优秀奖</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2"/>
          <a:srcRect t="10629"/>
          <a:stretch>
            <a:fillRect/>
          </a:stretch>
        </p:blipFill>
        <p:spPr>
          <a:xfrm>
            <a:off x="5663565" y="1196975"/>
            <a:ext cx="2700655" cy="5234305"/>
          </a:xfrm>
          <a:prstGeom prst="rect">
            <a:avLst/>
          </a:prstGeom>
        </p:spPr>
      </p:pic>
      <p:pic>
        <p:nvPicPr>
          <p:cNvPr id="5" name="图片 4"/>
          <p:cNvPicPr>
            <a:picLocks noChangeAspect="1"/>
          </p:cNvPicPr>
          <p:nvPr/>
        </p:nvPicPr>
        <p:blipFill>
          <a:blip r:embed="rId3"/>
          <a:srcRect t="6522"/>
          <a:stretch>
            <a:fillRect/>
          </a:stretch>
        </p:blipFill>
        <p:spPr>
          <a:xfrm>
            <a:off x="8543925" y="1196975"/>
            <a:ext cx="2605405" cy="52806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sym typeface="+mn-ea"/>
              </a:rPr>
              <a:t>科研学术，齐头迸发</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052830"/>
            <a:ext cx="11012805" cy="230251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6</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1</a:t>
            </a:r>
            <a:r>
              <a:rPr lang="zh-CN" altLang="en-US" sz="2300" b="1" smtClean="0">
                <a:latin typeface="Times New Roman" panose="02020603050405020304" pitchFamily="18" charset="0"/>
                <a:cs typeface="Times New Roman" panose="02020603050405020304" pitchFamily="18" charset="0"/>
              </a:rPr>
              <a:t>日顺利举办</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危重儿童诊疗新进展暨广东省健康科普促进会儿童急救与危重症分会学术研讨会</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，针对危重儿童救治的最新研究热点、前沿问题进行专题报告，旨在提高各级医疗单位儿科医护人员对危重儿童的救治水平，促进危重症儿童的救治工作</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11" name="图片 11" descr="6f4e8216d2f12207abde141c1a6fda8e"/>
          <p:cNvPicPr>
            <a:picLocks noChangeAspect="1"/>
          </p:cNvPicPr>
          <p:nvPr/>
        </p:nvPicPr>
        <p:blipFill>
          <a:blip r:embed="rId2"/>
          <a:stretch>
            <a:fillRect/>
          </a:stretch>
        </p:blipFill>
        <p:spPr>
          <a:xfrm>
            <a:off x="3215640" y="3140710"/>
            <a:ext cx="4516120" cy="31946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119888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sym typeface="+mn-ea"/>
              </a:rPr>
              <a:t>科研学术，齐头迸发</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12</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1</a:t>
            </a:r>
            <a:r>
              <a:rPr lang="zh-CN" altLang="en-US" sz="2300" b="1" smtClean="0">
                <a:latin typeface="Times New Roman" panose="02020603050405020304" pitchFamily="18" charset="0"/>
                <a:cs typeface="Times New Roman" panose="02020603050405020304" pitchFamily="18" charset="0"/>
              </a:rPr>
              <a:t>日，分会成员参加广东省医师协会儿科医师分会年会暨儿童早期综合发展学习班首届儿童健康促进科普大赛总决赛，并获得奖项</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3" name="图片 1" descr="9446b9364390f9ffc2bb9f353ec54b83_"/>
          <p:cNvPicPr>
            <a:picLocks noChangeAspect="1"/>
          </p:cNvPicPr>
          <p:nvPr/>
        </p:nvPicPr>
        <p:blipFill>
          <a:blip r:embed="rId2"/>
          <a:srcRect l="6845" r="6995" b="1512"/>
          <a:stretch>
            <a:fillRect/>
          </a:stretch>
        </p:blipFill>
        <p:spPr>
          <a:xfrm>
            <a:off x="1127125" y="2443480"/>
            <a:ext cx="4112895" cy="3524885"/>
          </a:xfrm>
          <a:prstGeom prst="rect">
            <a:avLst/>
          </a:prstGeom>
        </p:spPr>
      </p:pic>
      <p:pic>
        <p:nvPicPr>
          <p:cNvPr id="5" name="图片 2" descr="e6f95d8e425db11be88afd3910f2ded5_"/>
          <p:cNvPicPr>
            <a:picLocks noChangeAspect="1"/>
          </p:cNvPicPr>
          <p:nvPr/>
        </p:nvPicPr>
        <p:blipFill>
          <a:blip r:embed="rId3"/>
          <a:srcRect l="2313" r="3578" b="1157"/>
          <a:stretch>
            <a:fillRect/>
          </a:stretch>
        </p:blipFill>
        <p:spPr>
          <a:xfrm>
            <a:off x="5807710" y="2456815"/>
            <a:ext cx="4392930" cy="35115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sym typeface="+mn-ea"/>
              </a:rPr>
              <a:t>科研学术，齐头迸发</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27355" y="1124585"/>
            <a:ext cx="4774565" cy="3241675"/>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sym typeface="+mn-ea"/>
              </a:rPr>
              <a:t>本人带领团队开展</a:t>
            </a:r>
            <a:r>
              <a:rPr lang="en-US" altLang="zh-CN" sz="2300" b="1" smtClean="0">
                <a:latin typeface="Times New Roman" panose="02020603050405020304" pitchFamily="18" charset="0"/>
                <a:cs typeface="Times New Roman" panose="02020603050405020304" pitchFamily="18" charset="0"/>
                <a:sym typeface="+mn-ea"/>
              </a:rPr>
              <a:t>“</a:t>
            </a:r>
            <a:r>
              <a:rPr lang="zh-CN" altLang="en-US" sz="2300" b="1" smtClean="0">
                <a:latin typeface="Times New Roman" panose="02020603050405020304" pitchFamily="18" charset="0"/>
                <a:cs typeface="Times New Roman" panose="02020603050405020304" pitchFamily="18" charset="0"/>
                <a:sym typeface="+mn-ea"/>
              </a:rPr>
              <a:t>多功能心脏补片负载间充质干细胞及</a:t>
            </a:r>
            <a:r>
              <a:rPr lang="en-US" altLang="zh-CN" sz="2300" b="1" smtClean="0">
                <a:latin typeface="Times New Roman" panose="02020603050405020304" pitchFamily="18" charset="0"/>
                <a:cs typeface="Times New Roman" panose="02020603050405020304" pitchFamily="18" charset="0"/>
                <a:sym typeface="+mn-ea"/>
              </a:rPr>
              <a:t>CD47</a:t>
            </a:r>
            <a:r>
              <a:rPr lang="zh-CN" altLang="en-US" sz="2300" b="1" smtClean="0">
                <a:latin typeface="Times New Roman" panose="02020603050405020304" pitchFamily="18" charset="0"/>
                <a:cs typeface="Times New Roman" panose="02020603050405020304" pitchFamily="18" charset="0"/>
                <a:sym typeface="+mn-ea"/>
              </a:rPr>
              <a:t>纳米囊泡改善小鼠心肌纤维化的探索研究</a:t>
            </a:r>
            <a:r>
              <a:rPr lang="en-US" altLang="zh-CN" sz="2300" b="1" smtClean="0">
                <a:latin typeface="Times New Roman" panose="02020603050405020304" pitchFamily="18" charset="0"/>
                <a:cs typeface="Times New Roman" panose="02020603050405020304" pitchFamily="18" charset="0"/>
                <a:sym typeface="+mn-ea"/>
              </a:rPr>
              <a:t>”</a:t>
            </a:r>
            <a:r>
              <a:rPr lang="zh-CN" altLang="en-US" sz="2300" b="1" smtClean="0">
                <a:latin typeface="Times New Roman" panose="02020603050405020304" pitchFamily="18" charset="0"/>
                <a:cs typeface="Times New Roman" panose="02020603050405020304" pitchFamily="18" charset="0"/>
                <a:sym typeface="+mn-ea"/>
              </a:rPr>
              <a:t>相关项目，获得</a:t>
            </a:r>
            <a:r>
              <a:rPr lang="en-US" altLang="zh-CN" sz="2300" b="1" smtClean="0">
                <a:latin typeface="Times New Roman" panose="02020603050405020304" pitchFamily="18" charset="0"/>
                <a:cs typeface="Times New Roman" panose="02020603050405020304" pitchFamily="18" charset="0"/>
                <a:sym typeface="+mn-ea"/>
              </a:rPr>
              <a:t>2024</a:t>
            </a:r>
            <a:r>
              <a:rPr lang="zh-CN" altLang="en-US" sz="2300" b="1" smtClean="0">
                <a:latin typeface="Times New Roman" panose="02020603050405020304" pitchFamily="18" charset="0"/>
                <a:cs typeface="Times New Roman" panose="02020603050405020304" pitchFamily="18" charset="0"/>
                <a:sym typeface="+mn-ea"/>
              </a:rPr>
              <a:t>年度急救复苏研究所</a:t>
            </a:r>
            <a:r>
              <a:rPr lang="en-US" altLang="zh-CN" sz="2300" b="1" smtClean="0">
                <a:latin typeface="Times New Roman" panose="02020603050405020304" pitchFamily="18" charset="0"/>
                <a:cs typeface="Times New Roman" panose="02020603050405020304" pitchFamily="18" charset="0"/>
                <a:sym typeface="+mn-ea"/>
              </a:rPr>
              <a:t>“415</a:t>
            </a:r>
            <a:r>
              <a:rPr lang="zh-CN" altLang="en-US" sz="2300" b="1" smtClean="0">
                <a:latin typeface="Times New Roman" panose="02020603050405020304" pitchFamily="18" charset="0"/>
                <a:cs typeface="Times New Roman" panose="02020603050405020304" pitchFamily="18" charset="0"/>
                <a:sym typeface="+mn-ea"/>
              </a:rPr>
              <a:t>计划</a:t>
            </a:r>
            <a:r>
              <a:rPr lang="en-US" altLang="zh-CN" sz="2300" b="1" smtClean="0">
                <a:latin typeface="Times New Roman" panose="02020603050405020304" pitchFamily="18" charset="0"/>
                <a:cs typeface="Times New Roman" panose="02020603050405020304" pitchFamily="18" charset="0"/>
                <a:sym typeface="+mn-ea"/>
              </a:rPr>
              <a:t>”</a:t>
            </a:r>
            <a:r>
              <a:rPr lang="zh-CN" altLang="en-US" sz="2300" b="1" smtClean="0">
                <a:latin typeface="Times New Roman" panose="02020603050405020304" pitchFamily="18" charset="0"/>
                <a:cs typeface="Times New Roman" panose="02020603050405020304" pitchFamily="18" charset="0"/>
                <a:sym typeface="+mn-ea"/>
              </a:rPr>
              <a:t>项目资助</a:t>
            </a:r>
            <a:endParaRPr lang="zh-CN" altLang="en-US" sz="2300" b="1" smtClean="0">
              <a:latin typeface="Times New Roman" panose="02020603050405020304" pitchFamily="18" charset="0"/>
              <a:cs typeface="Times New Roman" panose="02020603050405020304" pitchFamily="18" charset="0"/>
              <a:sym typeface="+mn-ea"/>
            </a:endParaRPr>
          </a:p>
          <a:p>
            <a:pPr marL="285750" indent="-285750" fontAlgn="auto">
              <a:lnSpc>
                <a:spcPct val="150000"/>
              </a:lnSpc>
              <a:buClr>
                <a:srgbClr val="C00000"/>
              </a:buClr>
              <a:buFont typeface="Wingdings" panose="05000000000000000000" charset="0"/>
              <a:buChar char="Ø"/>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2"/>
          <a:srcRect l="14334" t="16119" r="13260" b="42384"/>
          <a:stretch>
            <a:fillRect/>
          </a:stretch>
        </p:blipFill>
        <p:spPr>
          <a:xfrm>
            <a:off x="6527800" y="1124585"/>
            <a:ext cx="4114800" cy="5112385"/>
          </a:xfrm>
          <a:prstGeom prst="rect">
            <a:avLst/>
          </a:prstGeom>
        </p:spPr>
      </p:pic>
      <p:sp>
        <p:nvSpPr>
          <p:cNvPr id="5" name="文本框 4"/>
          <p:cNvSpPr txBox="1"/>
          <p:nvPr/>
        </p:nvSpPr>
        <p:spPr>
          <a:xfrm>
            <a:off x="6779260" y="5423535"/>
            <a:ext cx="3420745" cy="725805"/>
          </a:xfrm>
          <a:prstGeom prst="rect">
            <a:avLst/>
          </a:prstGeom>
          <a:noFill/>
          <a:ln w="38100">
            <a:solidFill>
              <a:srgbClr val="FF0000"/>
            </a:solidFill>
          </a:ln>
          <a:extLst>
            <a:ext uri="{909E8E84-426E-40DD-AFC4-6F175D3DCCD1}">
              <a14:hiddenFill xmlns:a14="http://schemas.microsoft.com/office/drawing/2010/main">
                <a:solidFill>
                  <a:srgbClr val="C00000"/>
                </a:solidFill>
              </a14:hiddenFill>
            </a:ext>
          </a:extLst>
        </p:spPr>
        <p:txBody>
          <a:bodyPr wrap="square" rtlCol="0">
            <a:noAutofit/>
          </a:bodyPr>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35730" y="188595"/>
            <a:ext cx="4941570" cy="1198880"/>
          </a:xfrm>
          <a:prstGeom prst="rect">
            <a:avLst/>
          </a:prstGeom>
          <a:noFill/>
        </p:spPr>
        <p:txBody>
          <a:bodyPr wrap="square" rtlCol="0">
            <a:spAutoFit/>
          </a:bodyPr>
          <a:lstStyle/>
          <a:p>
            <a:r>
              <a:rPr lang="zh-CN" altLang="en-US" sz="3600" b="1" dirty="0" smtClean="0">
                <a:solidFill>
                  <a:schemeClr val="bg1"/>
                </a:solidFill>
                <a:latin typeface="微软雅黑" panose="020B0503020204020204" charset="-122"/>
                <a:ea typeface="微软雅黑" panose="020B0503020204020204" charset="-122"/>
                <a:sym typeface="+mn-ea"/>
              </a:rPr>
              <a:t>二零二五，扬帆起航</a:t>
            </a:r>
            <a:endParaRPr lang="zh-CN" altLang="en-US" sz="3600" b="1" dirty="0" smtClean="0">
              <a:solidFill>
                <a:schemeClr val="bg1"/>
              </a:solidFill>
              <a:latin typeface="微软雅黑" panose="020B0503020204020204" charset="-122"/>
              <a:ea typeface="微软雅黑" panose="020B0503020204020204" charset="-122"/>
            </a:endParaRPr>
          </a:p>
          <a:p>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95325" y="1412240"/>
            <a:ext cx="9979660" cy="3996055"/>
          </a:xfrm>
          <a:prstGeom prst="rect">
            <a:avLst/>
          </a:prstGeom>
          <a:noFill/>
        </p:spPr>
        <p:txBody>
          <a:bodyPr wrap="square" rtlCol="0">
            <a:noAutofit/>
          </a:bodyPr>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rPr>
              <a:t>加强与媒体合作</a:t>
            </a:r>
            <a:r>
              <a:rPr lang="en-US"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打造科普公众号品牌，</a:t>
            </a:r>
            <a:r>
              <a:rPr lang="en-US" sz="2300" b="1" smtClean="0">
                <a:latin typeface="Times New Roman" panose="02020603050405020304" pitchFamily="18" charset="0"/>
                <a:cs typeface="Times New Roman" panose="02020603050405020304" pitchFamily="18" charset="0"/>
              </a:rPr>
              <a:t>扩大宣传和影响力</a:t>
            </a:r>
            <a:endParaRPr 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rPr>
              <a:t>加强</a:t>
            </a:r>
            <a:r>
              <a:rPr lang="en-US" sz="2300" b="1" smtClean="0">
                <a:latin typeface="Times New Roman" panose="02020603050405020304" pitchFamily="18" charset="0"/>
                <a:cs typeface="Times New Roman" panose="02020603050405020304" pitchFamily="18" charset="0"/>
              </a:rPr>
              <a:t>与医疗机构（中山大学附属第七医院</a:t>
            </a:r>
            <a:r>
              <a:rPr lang="zh-CN" altLang="en-US" sz="2300" b="1" smtClean="0">
                <a:latin typeface="Times New Roman" panose="02020603050405020304" pitchFamily="18" charset="0"/>
                <a:cs typeface="Times New Roman" panose="02020603050405020304" pitchFamily="18" charset="0"/>
              </a:rPr>
              <a:t>、分会成员单位</a:t>
            </a:r>
            <a:r>
              <a:rPr lang="en-US" sz="2300" b="1" smtClean="0">
                <a:latin typeface="Times New Roman" panose="02020603050405020304" pitchFamily="18" charset="0"/>
                <a:cs typeface="Times New Roman" panose="02020603050405020304" pitchFamily="18" charset="0"/>
              </a:rPr>
              <a:t>）、学校（中山大学）合作，开展</a:t>
            </a:r>
            <a:r>
              <a:rPr lang="zh-CN" altLang="en-US" sz="2300" b="1" smtClean="0">
                <a:latin typeface="Times New Roman" panose="02020603050405020304" pitchFamily="18" charset="0"/>
                <a:cs typeface="Times New Roman" panose="02020603050405020304" pitchFamily="18" charset="0"/>
              </a:rPr>
              <a:t>更具有针对性</a:t>
            </a:r>
            <a:r>
              <a:rPr lang="en-US" sz="2300" b="1" smtClean="0">
                <a:latin typeface="Times New Roman" panose="02020603050405020304" pitchFamily="18" charset="0"/>
                <a:cs typeface="Times New Roman" panose="02020603050405020304" pitchFamily="18" charset="0"/>
              </a:rPr>
              <a:t>的科普宣传和培训</a:t>
            </a:r>
            <a:endParaRPr 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en-US" sz="2300" b="1" smtClean="0">
                <a:latin typeface="Times New Roman" panose="02020603050405020304" pitchFamily="18" charset="0"/>
                <a:cs typeface="Times New Roman" panose="02020603050405020304" pitchFamily="18" charset="0"/>
                <a:sym typeface="+mn-ea"/>
              </a:rPr>
              <a:t>定期举办科普讲座、</a:t>
            </a:r>
            <a:r>
              <a:rPr lang="zh-CN" altLang="en-US" sz="2300" b="1" smtClean="0">
                <a:latin typeface="Times New Roman" panose="02020603050405020304" pitchFamily="18" charset="0"/>
                <a:cs typeface="Times New Roman" panose="02020603050405020304" pitchFamily="18" charset="0"/>
                <a:sym typeface="+mn-ea"/>
              </a:rPr>
              <a:t>社区义诊</a:t>
            </a:r>
            <a:r>
              <a:rPr lang="en-US" sz="2300" b="1" smtClean="0">
                <a:latin typeface="Times New Roman" panose="02020603050405020304" pitchFamily="18" charset="0"/>
                <a:cs typeface="Times New Roman" panose="02020603050405020304" pitchFamily="18" charset="0"/>
                <a:sym typeface="+mn-ea"/>
              </a:rPr>
              <a:t>等活动，提高公众对儿童急救与重症的认知和意识</a:t>
            </a:r>
            <a:endParaRPr 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en-US" sz="2300" b="1" smtClean="0">
                <a:latin typeface="Times New Roman" panose="02020603050405020304" pitchFamily="18" charset="0"/>
                <a:cs typeface="Times New Roman" panose="02020603050405020304" pitchFamily="18" charset="0"/>
              </a:rPr>
              <a:t>跟踪国内外儿童急救与重症领域的最新研究进展，及时向公众传递相关</a:t>
            </a:r>
            <a:endParaRPr lang="en-US" sz="2300" b="1" smtClean="0">
              <a:latin typeface="Times New Roman" panose="02020603050405020304" pitchFamily="18" charset="0"/>
              <a:cs typeface="Times New Roman" panose="02020603050405020304" pitchFamily="18" charset="0"/>
            </a:endParaRPr>
          </a:p>
          <a:p>
            <a:pPr indent="0" fontAlgn="auto">
              <a:lnSpc>
                <a:spcPct val="150000"/>
              </a:lnSpc>
              <a:buClr>
                <a:srgbClr val="C00000"/>
              </a:buClr>
              <a:buFont typeface="Wingdings" panose="05000000000000000000" charset="0"/>
              <a:buNone/>
            </a:pPr>
            <a:r>
              <a:rPr lang="en-US" sz="2300" b="1" smtClean="0">
                <a:latin typeface="Times New Roman" panose="02020603050405020304" pitchFamily="18" charset="0"/>
                <a:cs typeface="Times New Roman" panose="02020603050405020304" pitchFamily="18" charset="0"/>
              </a:rPr>
              <a:t>    信息</a:t>
            </a:r>
            <a:endParaRPr lang="en-US" sz="23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35730" y="188595"/>
            <a:ext cx="5247640" cy="645160"/>
          </a:xfrm>
          <a:prstGeom prst="rect">
            <a:avLst/>
          </a:prstGeom>
          <a:noFill/>
        </p:spPr>
        <p:txBody>
          <a:bodyPr wrap="square" rtlCol="0">
            <a:spAutoFit/>
          </a:bodyPr>
          <a:lstStyle/>
          <a:p>
            <a:r>
              <a:rPr lang="zh-CN" altLang="en-US" sz="3600" b="1" dirty="0" smtClean="0">
                <a:solidFill>
                  <a:schemeClr val="bg1"/>
                </a:solidFill>
                <a:latin typeface="微软雅黑" panose="020B0503020204020204" charset="-122"/>
                <a:ea typeface="微软雅黑" panose="020B0503020204020204" charset="-122"/>
                <a:sym typeface="+mn-ea"/>
              </a:rPr>
              <a:t>二零二五，扬帆起航</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767080" y="1556385"/>
            <a:ext cx="8962390" cy="2745740"/>
          </a:xfrm>
          <a:prstGeom prst="rect">
            <a:avLst/>
          </a:prstGeom>
          <a:noFill/>
        </p:spPr>
        <p:txBody>
          <a:bodyPr wrap="square" rtlCol="0">
            <a:spAutoFit/>
          </a:bodyPr>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sym typeface="+mn-ea"/>
              </a:rPr>
              <a:t>积极参与健康科普比赛，在行动中不断改进，优化科普策略</a:t>
            </a:r>
            <a:endParaRPr lang="zh-CN" altLang="en-US" sz="2300" b="1" smtClean="0">
              <a:latin typeface="Times New Roman" panose="02020603050405020304" pitchFamily="18" charset="0"/>
              <a:cs typeface="Times New Roman" panose="02020603050405020304" pitchFamily="18" charset="0"/>
              <a:sym typeface="+mn-ea"/>
            </a:endParaRPr>
          </a:p>
          <a:p>
            <a:pPr marL="285750" indent="-285750" fontAlgn="auto">
              <a:lnSpc>
                <a:spcPct val="150000"/>
              </a:lnSpc>
              <a:buClr>
                <a:srgbClr val="C00000"/>
              </a:buClr>
              <a:buFont typeface="Wingdings" panose="05000000000000000000" charset="0"/>
              <a:buChar char="Ø"/>
            </a:pPr>
            <a:r>
              <a:rPr lang="en-US" sz="2300" b="1" smtClean="0">
                <a:latin typeface="Times New Roman" panose="02020603050405020304" pitchFamily="18" charset="0"/>
                <a:cs typeface="Times New Roman" panose="02020603050405020304" pitchFamily="18" charset="0"/>
                <a:sym typeface="+mn-ea"/>
              </a:rPr>
              <a:t>加强志愿者团队建设，吸引更多的人加入到分会的活动中来</a:t>
            </a:r>
            <a:endParaRPr lang="zh-CN" alt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en-US" sz="2300" b="1" smtClean="0">
                <a:latin typeface="Times New Roman" panose="02020603050405020304" pitchFamily="18" charset="0"/>
                <a:cs typeface="Times New Roman" panose="02020603050405020304" pitchFamily="18" charset="0"/>
              </a:rPr>
              <a:t>定期</a:t>
            </a:r>
            <a:r>
              <a:rPr lang="zh-CN" altLang="en-US" sz="2300" b="1" smtClean="0">
                <a:latin typeface="Times New Roman" panose="02020603050405020304" pitchFamily="18" charset="0"/>
                <a:cs typeface="Times New Roman" panose="02020603050405020304" pitchFamily="18" charset="0"/>
              </a:rPr>
              <a:t>召开会议，</a:t>
            </a:r>
            <a:r>
              <a:rPr lang="en-US" sz="2300" b="1" smtClean="0">
                <a:latin typeface="Times New Roman" panose="02020603050405020304" pitchFamily="18" charset="0"/>
                <a:cs typeface="Times New Roman" panose="02020603050405020304" pitchFamily="18" charset="0"/>
              </a:rPr>
              <a:t>对分会的工作进行评估和总结，</a:t>
            </a:r>
            <a:r>
              <a:rPr lang="zh-CN" altLang="en-US" sz="2300" b="1" smtClean="0">
                <a:latin typeface="Times New Roman" panose="02020603050405020304" pitchFamily="18" charset="0"/>
                <a:cs typeface="Times New Roman" panose="02020603050405020304" pitchFamily="18" charset="0"/>
              </a:rPr>
              <a:t>加强与成员单位的联系，</a:t>
            </a:r>
            <a:r>
              <a:rPr lang="en-US" sz="2300" b="1" smtClean="0">
                <a:latin typeface="Times New Roman" panose="02020603050405020304" pitchFamily="18" charset="0"/>
                <a:cs typeface="Times New Roman" panose="02020603050405020304" pitchFamily="18" charset="0"/>
              </a:rPr>
              <a:t>不断优化和提高分会的工作质量和影响力</a:t>
            </a:r>
            <a:endParaRPr 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rPr>
              <a:t>加强科普和科研联系，科学科普</a:t>
            </a:r>
            <a:endParaRPr lang="zh-CN" altLang="en-US" sz="23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99740" y="1772285"/>
            <a:ext cx="6324600" cy="3322955"/>
          </a:xfrm>
          <a:prstGeom prst="rect">
            <a:avLst/>
          </a:prstGeom>
          <a:noFill/>
        </p:spPr>
        <p:txBody>
          <a:bodyPr wrap="square" rtlCol="0">
            <a:spAutoFit/>
          </a:bodyPr>
          <a:lstStyle/>
          <a:p>
            <a:pPr indent="0">
              <a:lnSpc>
                <a:spcPct val="150000"/>
              </a:lnSpc>
              <a:spcBef>
                <a:spcPts val="600"/>
              </a:spcBef>
              <a:spcAft>
                <a:spcPts val="600"/>
              </a:spcAft>
              <a:buClr>
                <a:srgbClr val="923944"/>
              </a:buClr>
              <a:buNone/>
            </a:pPr>
            <a:r>
              <a:rPr lang="zh-CN" altLang="en-US" sz="3000" b="1" dirty="0" smtClean="0">
                <a:latin typeface="微软雅黑" panose="020B0503020204020204" charset="-122"/>
                <a:ea typeface="微软雅黑" panose="020B0503020204020204" charset="-122"/>
              </a:rPr>
              <a:t>一、分会成立，吸纳人才</a:t>
            </a:r>
            <a:endParaRPr lang="zh-CN" altLang="en-US" sz="3000" b="1" dirty="0" smtClean="0">
              <a:latin typeface="微软雅黑" panose="020B0503020204020204" charset="-122"/>
              <a:ea typeface="微软雅黑" panose="020B0503020204020204" charset="-122"/>
            </a:endParaRPr>
          </a:p>
          <a:p>
            <a:pPr indent="0">
              <a:lnSpc>
                <a:spcPct val="150000"/>
              </a:lnSpc>
              <a:spcBef>
                <a:spcPts val="600"/>
              </a:spcBef>
              <a:spcAft>
                <a:spcPts val="600"/>
              </a:spcAft>
              <a:buClr>
                <a:srgbClr val="923944"/>
              </a:buClr>
              <a:buNone/>
            </a:pPr>
            <a:r>
              <a:rPr lang="zh-CN" altLang="en-US" sz="3000" b="1" dirty="0" smtClean="0">
                <a:latin typeface="微软雅黑" panose="020B0503020204020204" charset="-122"/>
                <a:ea typeface="微软雅黑" panose="020B0503020204020204" charset="-122"/>
              </a:rPr>
              <a:t>二、科普工作，双线开花</a:t>
            </a:r>
            <a:endParaRPr lang="en-US" altLang="zh-CN" sz="3000" b="1" dirty="0" smtClean="0">
              <a:latin typeface="微软雅黑" panose="020B0503020204020204" charset="-122"/>
              <a:ea typeface="微软雅黑" panose="020B0503020204020204" charset="-122"/>
            </a:endParaRPr>
          </a:p>
          <a:p>
            <a:pPr indent="0">
              <a:lnSpc>
                <a:spcPct val="150000"/>
              </a:lnSpc>
              <a:spcBef>
                <a:spcPts val="600"/>
              </a:spcBef>
              <a:spcAft>
                <a:spcPts val="600"/>
              </a:spcAft>
              <a:buClr>
                <a:srgbClr val="923944"/>
              </a:buClr>
              <a:buNone/>
            </a:pPr>
            <a:r>
              <a:rPr lang="zh-CN" altLang="en-US" sz="3000" b="1" dirty="0" smtClean="0">
                <a:latin typeface="微软雅黑" panose="020B0503020204020204" charset="-122"/>
                <a:ea typeface="微软雅黑" panose="020B0503020204020204" charset="-122"/>
              </a:rPr>
              <a:t>三、</a:t>
            </a:r>
            <a:r>
              <a:rPr lang="zh-CN" altLang="en-US" sz="3000" b="1" dirty="0" smtClean="0">
                <a:solidFill>
                  <a:schemeClr val="tx1"/>
                </a:solidFill>
                <a:latin typeface="微软雅黑" panose="020B0503020204020204" charset="-122"/>
                <a:ea typeface="微软雅黑" panose="020B0503020204020204" charset="-122"/>
              </a:rPr>
              <a:t>科研学术，齐头迸发</a:t>
            </a:r>
            <a:endParaRPr lang="en-US" altLang="zh-CN" sz="3000" b="1" dirty="0" smtClean="0">
              <a:latin typeface="微软雅黑" panose="020B0503020204020204" charset="-122"/>
              <a:ea typeface="微软雅黑" panose="020B0503020204020204" charset="-122"/>
            </a:endParaRPr>
          </a:p>
          <a:p>
            <a:pPr indent="0">
              <a:lnSpc>
                <a:spcPct val="150000"/>
              </a:lnSpc>
              <a:spcBef>
                <a:spcPts val="600"/>
              </a:spcBef>
              <a:spcAft>
                <a:spcPts val="600"/>
              </a:spcAft>
              <a:buClr>
                <a:srgbClr val="923944"/>
              </a:buClr>
              <a:buNone/>
            </a:pPr>
            <a:r>
              <a:rPr lang="zh-CN" altLang="en-US" sz="3000" b="1" dirty="0" smtClean="0">
                <a:latin typeface="微软雅黑" panose="020B0503020204020204" charset="-122"/>
                <a:ea typeface="微软雅黑" panose="020B0503020204020204" charset="-122"/>
              </a:rPr>
              <a:t>四、二零二五，扬帆起航</a:t>
            </a:r>
            <a:endParaRPr lang="zh-CN" altLang="en-US" sz="3000" b="1" dirty="0" smtClean="0">
              <a:latin typeface="微软雅黑" panose="020B0503020204020204" charset="-122"/>
              <a:ea typeface="微软雅黑" panose="020B0503020204020204" charset="-122"/>
            </a:endParaRPr>
          </a:p>
        </p:txBody>
      </p:sp>
      <p:sp>
        <p:nvSpPr>
          <p:cNvPr id="9" name="矩形 8"/>
          <p:cNvSpPr/>
          <p:nvPr/>
        </p:nvSpPr>
        <p:spPr>
          <a:xfrm>
            <a:off x="4079875" y="260350"/>
            <a:ext cx="2543810" cy="504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主要内容</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47811" y="2780645"/>
            <a:ext cx="3682365" cy="11684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7000" b="1" spc="50" dirty="0">
                <a:ln w="11430"/>
                <a:solidFill>
                  <a:schemeClr val="accent2">
                    <a:lumMod val="75000"/>
                  </a:schemeClr>
                </a:solidFill>
                <a:latin typeface="微软雅黑" panose="020B0503020204020204" charset="-122"/>
                <a:ea typeface="微软雅黑" panose="020B0503020204020204" charset="-122"/>
              </a:rPr>
              <a:t>谢</a:t>
            </a:r>
            <a:r>
              <a:rPr lang="en-US" altLang="zh-CN" sz="7000" b="1" spc="50" dirty="0">
                <a:ln w="11430"/>
                <a:solidFill>
                  <a:schemeClr val="accent2">
                    <a:lumMod val="75000"/>
                  </a:schemeClr>
                </a:solidFill>
                <a:latin typeface="微软雅黑" panose="020B0503020204020204" charset="-122"/>
                <a:ea typeface="微软雅黑" panose="020B0503020204020204" charset="-122"/>
              </a:rPr>
              <a:t>   </a:t>
            </a:r>
            <a:r>
              <a:rPr lang="zh-CN" altLang="en-US" sz="7000" b="1" spc="50" dirty="0">
                <a:ln w="11430"/>
                <a:solidFill>
                  <a:schemeClr val="accent2">
                    <a:lumMod val="75000"/>
                  </a:schemeClr>
                </a:solidFill>
                <a:latin typeface="微软雅黑" panose="020B0503020204020204" charset="-122"/>
                <a:ea typeface="微软雅黑" panose="020B0503020204020204" charset="-122"/>
              </a:rPr>
              <a:t>谢！</a:t>
            </a:r>
            <a:endParaRPr lang="zh-CN" altLang="en-US" sz="7000" b="1" spc="50" dirty="0">
              <a:ln w="11430"/>
              <a:solidFill>
                <a:schemeClr val="accent2">
                  <a:lumMod val="75000"/>
                </a:schemeClr>
              </a:solidFill>
              <a:latin typeface="微软雅黑" panose="020B0503020204020204" charset="-122"/>
              <a:ea typeface="微软雅黑" panose="020B0503020204020204" charset="-122"/>
            </a:endParaRPr>
          </a:p>
        </p:txBody>
      </p:sp>
      <p:pic>
        <p:nvPicPr>
          <p:cNvPr id="9" name="图片 8" descr="VI项目"/>
          <p:cNvPicPr>
            <a:picLocks noChangeAspect="1"/>
          </p:cNvPicPr>
          <p:nvPr/>
        </p:nvPicPr>
        <p:blipFill rotWithShape="1">
          <a:blip r:embed="rId1" cstate="print"/>
          <a:srcRect r="7062"/>
          <a:stretch>
            <a:fillRect/>
          </a:stretch>
        </p:blipFill>
        <p:spPr>
          <a:xfrm>
            <a:off x="454660" y="187325"/>
            <a:ext cx="600780" cy="665480"/>
          </a:xfrm>
          <a:prstGeom prst="rect">
            <a:avLst/>
          </a:prstGeom>
        </p:spPr>
      </p:pic>
      <p:pic>
        <p:nvPicPr>
          <p:cNvPr id="10" name="图片 9" descr="VI项目"/>
          <p:cNvPicPr>
            <a:picLocks noChangeAspect="1"/>
          </p:cNvPicPr>
          <p:nvPr/>
        </p:nvPicPr>
        <p:blipFill rotWithShape="1">
          <a:blip r:embed="rId2" cstate="print"/>
          <a:srcRect t="29990"/>
          <a:stretch>
            <a:fillRect/>
          </a:stretch>
        </p:blipFill>
        <p:spPr>
          <a:xfrm>
            <a:off x="10347960" y="620688"/>
            <a:ext cx="1259840" cy="175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27355" y="1124585"/>
            <a:ext cx="11012805" cy="1660525"/>
          </a:xfrm>
          <a:prstGeom prst="rect">
            <a:avLst/>
          </a:prstGeom>
          <a:noFill/>
        </p:spPr>
        <p:txBody>
          <a:bodyPr wrap="square" rtlCol="0" anchor="t">
            <a:noAutofit/>
          </a:bodyPr>
          <a:p>
            <a:pPr marL="342900" indent="-342900" fontAlgn="auto">
              <a:lnSpc>
                <a:spcPct val="150000"/>
              </a:lnSpc>
              <a:buFont typeface="Wingdings" panose="05000000000000000000" charset="0"/>
              <a:buChar char="n"/>
            </a:pPr>
            <a:r>
              <a:rPr sz="2300" b="1" smtClean="0">
                <a:latin typeface="Times New Roman" panose="02020603050405020304" pitchFamily="18" charset="0"/>
                <a:cs typeface="Times New Roman" panose="02020603050405020304" pitchFamily="18" charset="0"/>
                <a:sym typeface="+mn-ea"/>
              </a:rPr>
              <a:t>202</a:t>
            </a:r>
            <a:r>
              <a:rPr lang="en-US" sz="2300" b="1" smtClean="0">
                <a:latin typeface="Times New Roman" panose="02020603050405020304" pitchFamily="18" charset="0"/>
                <a:cs typeface="Times New Roman" panose="02020603050405020304" pitchFamily="18" charset="0"/>
                <a:sym typeface="+mn-ea"/>
              </a:rPr>
              <a:t>4</a:t>
            </a:r>
            <a:r>
              <a:rPr sz="2300" b="1" smtClean="0">
                <a:latin typeface="Times New Roman" panose="02020603050405020304" pitchFamily="18" charset="0"/>
                <a:cs typeface="Times New Roman" panose="02020603050405020304" pitchFamily="18" charset="0"/>
                <a:sym typeface="+mn-ea"/>
              </a:rPr>
              <a:t>年</a:t>
            </a:r>
            <a:r>
              <a:rPr lang="en-US" sz="2300" b="1" smtClean="0">
                <a:latin typeface="Times New Roman" panose="02020603050405020304" pitchFamily="18" charset="0"/>
                <a:cs typeface="Times New Roman" panose="02020603050405020304" pitchFamily="18" charset="0"/>
                <a:sym typeface="+mn-ea"/>
              </a:rPr>
              <a:t>1</a:t>
            </a:r>
            <a:r>
              <a:rPr sz="2300" b="1" smtClean="0">
                <a:latin typeface="Times New Roman" panose="02020603050405020304" pitchFamily="18" charset="0"/>
                <a:cs typeface="Times New Roman" panose="02020603050405020304" pitchFamily="18" charset="0"/>
                <a:sym typeface="+mn-ea"/>
              </a:rPr>
              <a:t>月</a:t>
            </a:r>
            <a:r>
              <a:rPr lang="en-US" sz="2300" b="1" smtClean="0">
                <a:latin typeface="Times New Roman" panose="02020603050405020304" pitchFamily="18" charset="0"/>
                <a:cs typeface="Times New Roman" panose="02020603050405020304" pitchFamily="18" charset="0"/>
                <a:sym typeface="+mn-ea"/>
              </a:rPr>
              <a:t>13</a:t>
            </a:r>
            <a:r>
              <a:rPr lang="zh-CN" altLang="en-US" sz="2300" b="1" smtClean="0">
                <a:latin typeface="Times New Roman" panose="02020603050405020304" pitchFamily="18" charset="0"/>
                <a:cs typeface="Times New Roman" panose="02020603050405020304" pitchFamily="18" charset="0"/>
                <a:sym typeface="+mn-ea"/>
              </a:rPr>
              <a:t>日成立“广东省健康科普促进会儿童急救与重症分会”，张丽丹</a:t>
            </a:r>
            <a:r>
              <a:rPr lang="zh-CN" altLang="en-US" sz="2300" b="1" smtClean="0">
                <a:latin typeface="Times New Roman" panose="02020603050405020304" pitchFamily="18" charset="0"/>
                <a:cs typeface="Times New Roman" panose="02020603050405020304" pitchFamily="18" charset="0"/>
                <a:sym typeface="+mn-ea"/>
              </a:rPr>
              <a:t>教授担任第一届主任委员，旨在结合我院“急救复苏研究所”共同推进急危重症儿童抢救成功率，并推广健康科普</a:t>
            </a:r>
            <a:endParaRPr lang="zh-CN" altLang="en-US" sz="2300" b="1" smtClean="0">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1"/>
            </p:custDataLst>
          </p:nvPr>
        </p:nvSpPr>
        <p:spPr>
          <a:xfrm>
            <a:off x="3094617" y="188640"/>
            <a:ext cx="5669280" cy="645160"/>
          </a:xfrm>
          <a:prstGeom prst="rect">
            <a:avLst/>
          </a:prstGeom>
          <a:noFill/>
        </p:spPr>
        <p:txBody>
          <a:bodyPr wrap="none" rtlCol="0">
            <a:spAutoFit/>
          </a:bodyPr>
          <a:p>
            <a:pPr algn="ctr"/>
            <a:r>
              <a:rPr lang="zh-CN" altLang="en-US" sz="36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成立分会，提升专业影响力</a:t>
            </a:r>
            <a:endParaRPr lang="zh-CN" altLang="en-US" sz="36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p:nvPr/>
        </p:nvPicPr>
        <p:blipFill>
          <a:blip r:embed="rId2"/>
          <a:stretch>
            <a:fillRect/>
          </a:stretch>
        </p:blipFill>
        <p:spPr>
          <a:xfrm>
            <a:off x="663575" y="2834005"/>
            <a:ext cx="5888355" cy="3164840"/>
          </a:xfrm>
          <a:prstGeom prst="rect">
            <a:avLst/>
          </a:prstGeom>
          <a:noFill/>
          <a:ln w="9525">
            <a:noFill/>
          </a:ln>
        </p:spPr>
      </p:pic>
      <p:pic>
        <p:nvPicPr>
          <p:cNvPr id="105" name="图片 104"/>
          <p:cNvPicPr/>
          <p:nvPr/>
        </p:nvPicPr>
        <p:blipFill>
          <a:blip r:embed="rId3"/>
          <a:stretch>
            <a:fillRect/>
          </a:stretch>
        </p:blipFill>
        <p:spPr>
          <a:xfrm>
            <a:off x="6572885" y="2830195"/>
            <a:ext cx="4572635" cy="317309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27355" y="1124585"/>
            <a:ext cx="11012805" cy="1153160"/>
          </a:xfrm>
          <a:prstGeom prst="rect">
            <a:avLst/>
          </a:prstGeom>
          <a:noFill/>
        </p:spPr>
        <p:txBody>
          <a:bodyPr wrap="square" rtlCol="0" anchor="t">
            <a:noAutofit/>
          </a:bodyPr>
          <a:p>
            <a:pPr marL="342900" indent="-342900" fontAlgn="auto">
              <a:lnSpc>
                <a:spcPct val="150000"/>
              </a:lnSpc>
              <a:buFont typeface="Wingdings" panose="05000000000000000000" charset="0"/>
              <a:buChar char="n"/>
            </a:pPr>
            <a:r>
              <a:rPr lang="zh-CN" altLang="en-US" sz="2300" b="1" smtClean="0">
                <a:latin typeface="+mn-ea"/>
                <a:cs typeface="+mn-ea"/>
                <a:sym typeface="+mn-ea"/>
              </a:rPr>
              <a:t>分会成立后，积极</a:t>
            </a:r>
            <a:r>
              <a:rPr lang="en-US" sz="2300" b="1" smtClean="0">
                <a:latin typeface="+mn-ea"/>
                <a:cs typeface="+mn-ea"/>
                <a:sym typeface="+mn-ea"/>
              </a:rPr>
              <a:t>寻求相关领域的支持和合作</a:t>
            </a:r>
            <a:r>
              <a:rPr lang="zh-CN" altLang="en-US" sz="2300" b="1" smtClean="0">
                <a:latin typeface="+mn-ea"/>
                <a:cs typeface="+mn-ea"/>
                <a:sym typeface="+mn-ea"/>
              </a:rPr>
              <a:t>，</a:t>
            </a:r>
            <a:r>
              <a:rPr lang="en-US" sz="2300" b="1" smtClean="0">
                <a:latin typeface="+mn-ea"/>
                <a:cs typeface="+mn-ea"/>
                <a:sym typeface="+mn-ea"/>
              </a:rPr>
              <a:t>积极整合医疗资源、科研资源、社会资源</a:t>
            </a:r>
            <a:r>
              <a:rPr lang="zh-CN" altLang="en-US" sz="2300" b="1" smtClean="0">
                <a:latin typeface="+mn-ea"/>
                <a:cs typeface="+mn-ea"/>
                <a:sym typeface="+mn-ea"/>
              </a:rPr>
              <a:t>，</a:t>
            </a:r>
            <a:r>
              <a:rPr lang="en-US" sz="2300" b="1" smtClean="0">
                <a:latin typeface="+mn-ea"/>
                <a:cs typeface="+mn-ea"/>
                <a:sym typeface="+mn-ea"/>
              </a:rPr>
              <a:t>合作网络</a:t>
            </a:r>
            <a:r>
              <a:rPr lang="zh-CN" altLang="en-US" sz="2300" b="1" smtClean="0">
                <a:latin typeface="+mn-ea"/>
                <a:cs typeface="+mn-ea"/>
                <a:sym typeface="+mn-ea"/>
              </a:rPr>
              <a:t>由深圳逐渐拓展至广州、惠州、中山、东莞、河源等城市，目前分会成员增加至</a:t>
            </a:r>
            <a:r>
              <a:rPr lang="en-US" altLang="zh-CN" sz="2300" b="1" smtClean="0">
                <a:latin typeface="+mn-ea"/>
                <a:cs typeface="+mn-ea"/>
                <a:sym typeface="+mn-ea"/>
              </a:rPr>
              <a:t>77</a:t>
            </a:r>
            <a:r>
              <a:rPr lang="zh-CN" altLang="en-US" sz="2300" b="1" smtClean="0">
                <a:latin typeface="+mn-ea"/>
                <a:cs typeface="+mn-ea"/>
                <a:sym typeface="+mn-ea"/>
              </a:rPr>
              <a:t>名</a:t>
            </a:r>
            <a:endParaRPr lang="zh-CN" altLang="en-US" sz="2300" b="1" smtClean="0">
              <a:latin typeface="+mn-ea"/>
              <a:cs typeface="+mn-ea"/>
              <a:sym typeface="+mn-ea"/>
            </a:endParaRPr>
          </a:p>
        </p:txBody>
      </p:sp>
      <p:sp>
        <p:nvSpPr>
          <p:cNvPr id="8" name="文本框 7"/>
          <p:cNvSpPr txBox="1"/>
          <p:nvPr>
            <p:custDataLst>
              <p:tags r:id="rId1"/>
            </p:custDataLst>
          </p:nvPr>
        </p:nvSpPr>
        <p:spPr>
          <a:xfrm>
            <a:off x="3323217" y="188640"/>
            <a:ext cx="5212080" cy="645160"/>
          </a:xfrm>
          <a:prstGeom prst="rect">
            <a:avLst/>
          </a:prstGeom>
          <a:noFill/>
        </p:spPr>
        <p:txBody>
          <a:bodyPr wrap="none" rtlCol="0">
            <a:spAutoFit/>
          </a:bodyPr>
          <a:p>
            <a:pPr algn="ctr"/>
            <a:r>
              <a:rPr lang="zh-CN" altLang="en-US" sz="36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吸纳人才，完善专业队伍</a:t>
            </a:r>
            <a:endParaRPr lang="zh-CN" altLang="en-US" sz="36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0612120" cy="236982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sym typeface="+mn-ea"/>
              </a:rPr>
              <a:t>线下、线上双线同步进行科普工作，</a:t>
            </a:r>
            <a:r>
              <a:rPr lang="en-US" sz="2300" b="1" smtClean="0">
                <a:latin typeface="Times New Roman" panose="02020603050405020304" pitchFamily="18" charset="0"/>
                <a:cs typeface="Times New Roman" panose="02020603050405020304" pitchFamily="18" charset="0"/>
                <a:sym typeface="+mn-ea"/>
              </a:rPr>
              <a:t>提高公众对儿童急救与重症的认知和意识</a:t>
            </a:r>
            <a:endParaRPr lang="en-US" sz="2300" b="1" smtClean="0">
              <a:latin typeface="Times New Roman" panose="02020603050405020304" pitchFamily="18" charset="0"/>
              <a:cs typeface="Times New Roman" panose="02020603050405020304" pitchFamily="18" charset="0"/>
            </a:endParaRPr>
          </a:p>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sym typeface="+mn-ea"/>
              </a:rPr>
              <a:t>线下定期举办面向公众的健康科普讲座、义诊活动等，</a:t>
            </a:r>
            <a:r>
              <a:rPr lang="en-US" sz="2300" b="1" smtClean="0">
                <a:latin typeface="Times New Roman" panose="02020603050405020304" pitchFamily="18" charset="0"/>
                <a:cs typeface="Times New Roman" panose="02020603050405020304" pitchFamily="18" charset="0"/>
                <a:sym typeface="+mn-ea"/>
              </a:rPr>
              <a:t>宣传儿童急救与重症的预防措施</a:t>
            </a:r>
            <a:r>
              <a:rPr lang="zh-CN" altLang="en-US" sz="2300" b="1" smtClean="0">
                <a:latin typeface="Times New Roman" panose="02020603050405020304" pitchFamily="18" charset="0"/>
                <a:cs typeface="Times New Roman" panose="02020603050405020304" pitchFamily="18" charset="0"/>
                <a:sym typeface="+mn-ea"/>
              </a:rPr>
              <a:t>，</a:t>
            </a:r>
            <a:r>
              <a:rPr lang="en-US" sz="2300" b="1" smtClean="0">
                <a:latin typeface="Times New Roman" panose="02020603050405020304" pitchFamily="18" charset="0"/>
                <a:cs typeface="Times New Roman" panose="02020603050405020304" pitchFamily="18" charset="0"/>
                <a:sym typeface="+mn-ea"/>
              </a:rPr>
              <a:t>介绍儿童急救与重症的治疗方法</a:t>
            </a:r>
            <a:endParaRPr lang="en-US" sz="2300" b="1" smtClean="0">
              <a:latin typeface="Times New Roman" panose="02020603050405020304" pitchFamily="18" charset="0"/>
              <a:cs typeface="Times New Roman" panose="02020603050405020304" pitchFamily="18" charset="0"/>
              <a:sym typeface="+mn-ea"/>
            </a:endParaRPr>
          </a:p>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sym typeface="+mn-ea"/>
              </a:rPr>
              <a:t>线上定期通过短视频、公众号推文向公众推送儿童健康科普知识</a:t>
            </a:r>
            <a:endParaRPr lang="zh-CN" altLang="en-US" sz="2300" b="1" smtClean="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6</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6</a:t>
            </a:r>
            <a:r>
              <a:rPr lang="zh-CN" altLang="en-US" sz="2300" b="1" smtClean="0">
                <a:latin typeface="Times New Roman" panose="02020603050405020304" pitchFamily="18" charset="0"/>
                <a:cs typeface="Times New Roman" panose="02020603050405020304" pitchFamily="18" charset="0"/>
              </a:rPr>
              <a:t>日促进会联合中山大学附属第七医院儿童医学中心党支部在东周小学进行</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如何预防近视</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科普讲座</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3" name="图片 2" descr="618701391266131136"/>
          <p:cNvPicPr>
            <a:picLocks noChangeAspect="1"/>
          </p:cNvPicPr>
          <p:nvPr/>
        </p:nvPicPr>
        <p:blipFill>
          <a:blip r:embed="rId2"/>
          <a:srcRect b="7262"/>
          <a:stretch>
            <a:fillRect/>
          </a:stretch>
        </p:blipFill>
        <p:spPr>
          <a:xfrm>
            <a:off x="3143250" y="2852738"/>
            <a:ext cx="5270500" cy="27489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6</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7</a:t>
            </a:r>
            <a:r>
              <a:rPr lang="zh-CN" altLang="en-US" sz="2300" b="1" smtClean="0">
                <a:latin typeface="Times New Roman" panose="02020603050405020304" pitchFamily="18" charset="0"/>
                <a:cs typeface="Times New Roman" panose="02020603050405020304" pitchFamily="18" charset="0"/>
              </a:rPr>
              <a:t>日促进会联合中山大学附属第七医院儿童医学中心党支部在光明大第幼儿园进行</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如何预防流行性感冒</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科普讲座，为</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健康中国</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贡献微薄之力</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4" name="图片 1" descr="163438253761721679"/>
          <p:cNvPicPr>
            <a:picLocks noChangeAspect="1"/>
          </p:cNvPicPr>
          <p:nvPr/>
        </p:nvPicPr>
        <p:blipFill>
          <a:blip r:embed="rId2"/>
          <a:srcRect t="24751"/>
          <a:stretch>
            <a:fillRect/>
          </a:stretch>
        </p:blipFill>
        <p:spPr>
          <a:xfrm>
            <a:off x="695008" y="2564448"/>
            <a:ext cx="5271135" cy="2158365"/>
          </a:xfrm>
          <a:prstGeom prst="rect">
            <a:avLst/>
          </a:prstGeom>
        </p:spPr>
      </p:pic>
      <p:pic>
        <p:nvPicPr>
          <p:cNvPr id="5" name="图片 3" descr="624227624615315343"/>
          <p:cNvPicPr>
            <a:picLocks noChangeAspect="1"/>
          </p:cNvPicPr>
          <p:nvPr/>
        </p:nvPicPr>
        <p:blipFill>
          <a:blip r:embed="rId3"/>
          <a:srcRect t="12468" b="11825"/>
          <a:stretch>
            <a:fillRect/>
          </a:stretch>
        </p:blipFill>
        <p:spPr>
          <a:xfrm>
            <a:off x="6023610" y="4220845"/>
            <a:ext cx="5273040" cy="22440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en-US" altLang="zh-CN" sz="2300" b="1" smtClean="0">
                <a:latin typeface="Times New Roman" panose="02020603050405020304" pitchFamily="18" charset="0"/>
                <a:cs typeface="Times New Roman" panose="02020603050405020304" pitchFamily="18" charset="0"/>
              </a:rPr>
              <a:t>2024</a:t>
            </a:r>
            <a:r>
              <a:rPr lang="zh-CN" altLang="en-US" sz="2300" b="1" smtClean="0">
                <a:latin typeface="Times New Roman" panose="02020603050405020304" pitchFamily="18" charset="0"/>
                <a:cs typeface="Times New Roman" panose="02020603050405020304" pitchFamily="18" charset="0"/>
              </a:rPr>
              <a:t>年</a:t>
            </a:r>
            <a:r>
              <a:rPr lang="en-US" altLang="zh-CN" sz="2300" b="1" smtClean="0">
                <a:latin typeface="Times New Roman" panose="02020603050405020304" pitchFamily="18" charset="0"/>
                <a:cs typeface="Times New Roman" panose="02020603050405020304" pitchFamily="18" charset="0"/>
              </a:rPr>
              <a:t>8</a:t>
            </a:r>
            <a:r>
              <a:rPr lang="zh-CN" altLang="en-US" sz="2300" b="1" smtClean="0">
                <a:latin typeface="Times New Roman" panose="02020603050405020304" pitchFamily="18" charset="0"/>
                <a:cs typeface="Times New Roman" panose="02020603050405020304" pitchFamily="18" charset="0"/>
              </a:rPr>
              <a:t>月</a:t>
            </a:r>
            <a:r>
              <a:rPr lang="en-US" altLang="zh-CN" sz="2300" b="1" smtClean="0">
                <a:latin typeface="Times New Roman" panose="02020603050405020304" pitchFamily="18" charset="0"/>
                <a:cs typeface="Times New Roman" panose="02020603050405020304" pitchFamily="18" charset="0"/>
              </a:rPr>
              <a:t>20</a:t>
            </a:r>
            <a:r>
              <a:rPr lang="zh-CN" altLang="en-US" sz="2300" b="1" smtClean="0">
                <a:latin typeface="Times New Roman" panose="02020603050405020304" pitchFamily="18" charset="0"/>
                <a:cs typeface="Times New Roman" panose="02020603050405020304" pitchFamily="18" charset="0"/>
              </a:rPr>
              <a:t>日中山大学附属第七医院</a:t>
            </a:r>
            <a:r>
              <a:rPr lang="en-US" altLang="zh-CN" sz="2300" b="1" smtClean="0">
                <a:latin typeface="Times New Roman" panose="02020603050405020304" pitchFamily="18" charset="0"/>
                <a:cs typeface="Times New Roman" panose="02020603050405020304" pitchFamily="18" charset="0"/>
              </a:rPr>
              <a:t>PICU</a:t>
            </a:r>
            <a:r>
              <a:rPr lang="zh-CN" altLang="en-US" sz="2300" b="1" smtClean="0">
                <a:latin typeface="Times New Roman" panose="02020603050405020304" pitchFamily="18" charset="0"/>
                <a:cs typeface="Times New Roman" panose="02020603050405020304" pitchFamily="18" charset="0"/>
              </a:rPr>
              <a:t>陈华保医生在我院门诊大厅进行</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如何解除成人、儿童及婴儿气道梗阻</a:t>
            </a:r>
            <a:r>
              <a:rPr lang="en-US" altLang="zh-CN" sz="2300" b="1" smtClean="0">
                <a:latin typeface="Times New Roman" panose="02020603050405020304" pitchFamily="18" charset="0"/>
                <a:cs typeface="Times New Roman" panose="02020603050405020304" pitchFamily="18" charset="0"/>
              </a:rPr>
              <a:t>”</a:t>
            </a:r>
            <a:r>
              <a:rPr lang="zh-CN" altLang="en-US" sz="2300" b="1" smtClean="0">
                <a:latin typeface="Times New Roman" panose="02020603050405020304" pitchFamily="18" charset="0"/>
                <a:cs typeface="Times New Roman" panose="02020603050405020304" pitchFamily="18" charset="0"/>
              </a:rPr>
              <a:t>的科普讲座</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5" name="图片 5" descr="1d7d29e2-f4dd-414f-8889-4caca2445513"/>
          <p:cNvPicPr>
            <a:picLocks noChangeAspect="1"/>
          </p:cNvPicPr>
          <p:nvPr/>
        </p:nvPicPr>
        <p:blipFill>
          <a:blip r:embed="rId2"/>
          <a:srcRect l="5733"/>
          <a:stretch>
            <a:fillRect/>
          </a:stretch>
        </p:blipFill>
        <p:spPr>
          <a:xfrm>
            <a:off x="3215323" y="2852738"/>
            <a:ext cx="4552315" cy="27171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4020" y="188595"/>
            <a:ext cx="4596765" cy="645160"/>
          </a:xfrm>
          <a:prstGeom prst="rect">
            <a:avLst/>
          </a:prstGeom>
          <a:noFill/>
        </p:spPr>
        <p:txBody>
          <a:bodyPr wrap="square" rtlCol="0">
            <a:spAutoFit/>
          </a:bodyPr>
          <a:p>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科普工作，双线开花</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27355" y="1124585"/>
            <a:ext cx="11012805" cy="1153160"/>
          </a:xfrm>
          <a:prstGeom prst="rect">
            <a:avLst/>
          </a:prstGeom>
          <a:noFill/>
        </p:spPr>
        <p:txBody>
          <a:bodyPr wrap="square" rtlCol="0" anchor="t">
            <a:noAutofit/>
          </a:bodyPr>
          <a:p>
            <a:pPr marL="285750" indent="-285750" fontAlgn="auto">
              <a:lnSpc>
                <a:spcPct val="150000"/>
              </a:lnSpc>
              <a:buClr>
                <a:srgbClr val="C00000"/>
              </a:buClr>
              <a:buFont typeface="Wingdings" panose="05000000000000000000" charset="0"/>
              <a:buChar char="Ø"/>
            </a:pPr>
            <a:r>
              <a:rPr lang="zh-CN" altLang="en-US" sz="2300" b="1" smtClean="0">
                <a:latin typeface="Times New Roman" panose="02020603050405020304" pitchFamily="18" charset="0"/>
                <a:cs typeface="Times New Roman" panose="02020603050405020304" pitchFamily="18" charset="0"/>
              </a:rPr>
              <a:t>深圳市中医院喻闽凤教授开展幼儿保健讲座</a:t>
            </a:r>
            <a:endParaRPr lang="zh-CN" altLang="en-US" sz="2300" b="1" smtClean="0">
              <a:latin typeface="Times New Roman" panose="02020603050405020304" pitchFamily="18" charset="0"/>
              <a:cs typeface="Times New Roman" panose="02020603050405020304" pitchFamily="18" charset="0"/>
            </a:endParaRPr>
          </a:p>
          <a:p>
            <a:pPr marL="342900" indent="-342900" fontAlgn="auto">
              <a:lnSpc>
                <a:spcPct val="150000"/>
              </a:lnSpc>
              <a:buFont typeface="Wingdings" panose="05000000000000000000" charset="0"/>
              <a:buChar char="n"/>
            </a:pPr>
            <a:endParaRPr lang="zh-CN" altLang="en-US" sz="2300" b="1" smtClean="0">
              <a:latin typeface="Times New Roman" panose="02020603050405020304" pitchFamily="18" charset="0"/>
              <a:cs typeface="Times New Roman" panose="02020603050405020304" pitchFamily="18" charset="0"/>
              <a:sym typeface="+mn-ea"/>
            </a:endParaRPr>
          </a:p>
        </p:txBody>
      </p:sp>
      <p:pic>
        <p:nvPicPr>
          <p:cNvPr id="3" name="图片 4" descr="4.png"/>
          <p:cNvPicPr>
            <a:picLocks noChangeAspect="1"/>
          </p:cNvPicPr>
          <p:nvPr/>
        </p:nvPicPr>
        <p:blipFill>
          <a:blip r:embed="rId2"/>
          <a:srcRect r="4420"/>
          <a:stretch>
            <a:fillRect/>
          </a:stretch>
        </p:blipFill>
        <p:spPr>
          <a:xfrm>
            <a:off x="839470" y="2341880"/>
            <a:ext cx="5039995" cy="3513455"/>
          </a:xfrm>
          <a:prstGeom prst="rect">
            <a:avLst/>
          </a:prstGeom>
        </p:spPr>
      </p:pic>
      <p:pic>
        <p:nvPicPr>
          <p:cNvPr id="14" name="图片 14" descr="14.png"/>
          <p:cNvPicPr>
            <a:picLocks noChangeAspect="1"/>
          </p:cNvPicPr>
          <p:nvPr/>
        </p:nvPicPr>
        <p:blipFill>
          <a:blip r:embed="rId3"/>
          <a:stretch>
            <a:fillRect/>
          </a:stretch>
        </p:blipFill>
        <p:spPr>
          <a:xfrm>
            <a:off x="6096000" y="2341563"/>
            <a:ext cx="5273040" cy="351345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b7e9be99-5f11-4520-8f4d-795dcbe605a2"/>
  <p:tag name="COMMONDATA" val="eyJoZGlkIjoiM2JhMGMzNTU3ODI1ODg2MWZiNzdmN2IzY2Y1NmM3MjIifQ=="/>
  <p:tag name="commondata" val="eyJoZGlkIjoiOTAwMGM3YzZkYzdiM2E2MDQzZmNhOTQ2MjhjMDJkYjg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WPS 演示</Application>
  <PresentationFormat>自定义</PresentationFormat>
  <Paragraphs>104</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宋体</vt:lpstr>
      <vt:lpstr>Wingdings</vt:lpstr>
      <vt:lpstr>微软雅黑</vt:lpstr>
      <vt:lpstr>方正粗黑宋简体</vt:lpstr>
      <vt:lpstr>Wingdings</vt:lpstr>
      <vt:lpstr>Times New Roman</vt:lpstr>
      <vt:lpstr>Arial Unicode MS</vt:lpstr>
      <vt:lpstr>等线</vt:lpstr>
      <vt:lpstr>Calibri</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yang</dc:creator>
  <cp:lastModifiedBy>孤</cp:lastModifiedBy>
  <cp:revision>430</cp:revision>
  <dcterms:created xsi:type="dcterms:W3CDTF">2016-10-17T12:59:00Z</dcterms:created>
  <dcterms:modified xsi:type="dcterms:W3CDTF">2025-02-27T03:54:59Z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032E06ECA7EE49BE937FFBBD434BB0AF_13</vt:lpwstr>
  </property>
</Properties>
</file>