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01" r:id="rId3"/>
    <p:sldId id="314" r:id="rId5"/>
    <p:sldId id="258" r:id="rId6"/>
    <p:sldId id="316" r:id="rId7"/>
    <p:sldId id="325" r:id="rId8"/>
    <p:sldId id="327" r:id="rId9"/>
    <p:sldId id="329" r:id="rId10"/>
    <p:sldId id="331" r:id="rId11"/>
    <p:sldId id="332" r:id="rId12"/>
    <p:sldId id="334" r:id="rId13"/>
    <p:sldId id="335" r:id="rId14"/>
    <p:sldId id="337" r:id="rId15"/>
    <p:sldId id="340" r:id="rId16"/>
    <p:sldId id="341" r:id="rId17"/>
    <p:sldId id="307" r:id="rId18"/>
  </p:sldIdLst>
  <p:sldSz cx="12190095"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A5C1"/>
    <a:srgbClr val="F5F6F7"/>
    <a:srgbClr val="0060A8"/>
    <a:srgbClr val="D9D9D9"/>
    <a:srgbClr val="FFFFFF"/>
    <a:srgbClr val="0070C0"/>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8" autoAdjust="0"/>
    <p:restoredTop sz="98373" autoAdjust="0"/>
  </p:normalViewPr>
  <p:slideViewPr>
    <p:cSldViewPr showGuides="1">
      <p:cViewPr varScale="1">
        <p:scale>
          <a:sx n="81" d="100"/>
          <a:sy n="81" d="100"/>
        </p:scale>
        <p:origin x="677" y="58"/>
      </p:cViewPr>
      <p:guideLst>
        <p:guide orient="horz" pos="2160"/>
        <p:guide pos="382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2" Type="http://schemas.openxmlformats.org/officeDocument/2006/relationships/tags" Target="tags/tag59.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87A584-C101-4D0B-AE86-DDB7A93AFB0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D7CC4D-42E9-4616-886B-F6F5E388682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43AE4B8-DA9A-4BB8-AEEC-2269BDB789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A1528B-296A-4977-9204-26D6325B951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43AE4B8-DA9A-4BB8-AEEC-2269BDB789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A1528B-296A-4977-9204-26D6325B951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639"/>
            <a:ext cx="2742843"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521" y="274639"/>
            <a:ext cx="8025355"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43AE4B8-DA9A-4BB8-AEEC-2269BDB789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A1528B-296A-4977-9204-26D6325B951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43AE4B8-DA9A-4BB8-AEEC-2269BDB789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A1528B-296A-4977-9204-26D6325B951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43AE4B8-DA9A-4BB8-AEEC-2269BDB789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A1528B-296A-4977-9204-26D6325B951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43AE4B8-DA9A-4BB8-AEEC-2269BDB789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A1528B-296A-4977-9204-26D6325B951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C43AE4B8-DA9A-4BB8-AEEC-2269BDB789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AA1528B-296A-4977-9204-26D6325B951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43AE4B8-DA9A-4BB8-AEEC-2269BDB789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AA1528B-296A-4977-9204-26D6325B951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43AE4B8-DA9A-4BB8-AEEC-2269BDB789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A1528B-296A-4977-9204-26D6325B951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43AE4B8-DA9A-4BB8-AEEC-2269BDB789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A1528B-296A-4977-9204-26D6325B951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43AE4B8-DA9A-4BB8-AEEC-2269BDB789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A1528B-296A-4977-9204-26D6325B951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6F7"/>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AE4B8-DA9A-4BB8-AEEC-2269BDB78975}" type="datetimeFigureOut">
              <a:rPr lang="zh-CN" altLang="en-US" smtClean="0"/>
            </a:fld>
            <a:endParaRPr lang="zh-CN" altLang="en-US"/>
          </a:p>
        </p:txBody>
      </p:sp>
      <p:sp>
        <p:nvSpPr>
          <p:cNvPr id="5"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A1528B-296A-4977-9204-26D6325B951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image" Target="../media/image3.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tags" Target="../tags/tag41.xml"/><Relationship Id="rId7" Type="http://schemas.openxmlformats.org/officeDocument/2006/relationships/image" Target="../media/image35.png"/><Relationship Id="rId6" Type="http://schemas.openxmlformats.org/officeDocument/2006/relationships/tags" Target="../tags/tag40.xml"/><Relationship Id="rId5" Type="http://schemas.openxmlformats.org/officeDocument/2006/relationships/image" Target="../media/image34.png"/><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image" Target="../media/image3.png"/><Relationship Id="rId15" Type="http://schemas.openxmlformats.org/officeDocument/2006/relationships/notesSlide" Target="../notesSlides/notesSlide11.xml"/><Relationship Id="rId14" Type="http://schemas.openxmlformats.org/officeDocument/2006/relationships/slideLayout" Target="../slideLayouts/slideLayout7.xml"/><Relationship Id="rId13" Type="http://schemas.openxmlformats.org/officeDocument/2006/relationships/tags" Target="../tags/tag43.xml"/><Relationship Id="rId12" Type="http://schemas.openxmlformats.org/officeDocument/2006/relationships/image" Target="../media/image38.jpeg"/><Relationship Id="rId11" Type="http://schemas.openxmlformats.org/officeDocument/2006/relationships/image" Target="../media/image37.jpeg"/><Relationship Id="rId10" Type="http://schemas.openxmlformats.org/officeDocument/2006/relationships/tags" Target="../tags/tag42.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image" Target="../media/image40.jpeg"/><Relationship Id="rId7" Type="http://schemas.openxmlformats.org/officeDocument/2006/relationships/tags" Target="../tags/tag47.xml"/><Relationship Id="rId6" Type="http://schemas.openxmlformats.org/officeDocument/2006/relationships/image" Target="../media/image39.jpeg"/><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image" Target="../media/image3.png"/><Relationship Id="rId18" Type="http://schemas.openxmlformats.org/officeDocument/2006/relationships/notesSlide" Target="../notesSlides/notesSlide12.xml"/><Relationship Id="rId17" Type="http://schemas.openxmlformats.org/officeDocument/2006/relationships/slideLayout" Target="../slideLayouts/slideLayout7.xml"/><Relationship Id="rId16" Type="http://schemas.openxmlformats.org/officeDocument/2006/relationships/tags" Target="../tags/tag52.xml"/><Relationship Id="rId15" Type="http://schemas.openxmlformats.org/officeDocument/2006/relationships/image" Target="../media/image43.jpeg"/><Relationship Id="rId14" Type="http://schemas.openxmlformats.org/officeDocument/2006/relationships/tags" Target="../tags/tag51.xml"/><Relationship Id="rId13" Type="http://schemas.openxmlformats.org/officeDocument/2006/relationships/tags" Target="../tags/tag50.xml"/><Relationship Id="rId12" Type="http://schemas.openxmlformats.org/officeDocument/2006/relationships/image" Target="../media/image42.png"/><Relationship Id="rId11" Type="http://schemas.openxmlformats.org/officeDocument/2006/relationships/tags" Target="../tags/tag49.xml"/><Relationship Id="rId10" Type="http://schemas.openxmlformats.org/officeDocument/2006/relationships/image" Target="../media/image41.jpe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image" Target="../media/image3.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7.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image" Target="../media/image3.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7.xml"/><Relationship Id="rId3" Type="http://schemas.openxmlformats.org/officeDocument/2006/relationships/tags" Target="../tags/tag58.xml"/><Relationship Id="rId2" Type="http://schemas.openxmlformats.org/officeDocument/2006/relationships/image" Target="../media/image3.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 Id="rId3" Type="http://schemas.openxmlformats.org/officeDocument/2006/relationships/tags" Target="../tags/tag2.xml"/><Relationship Id="rId2" Type="http://schemas.openxmlformats.org/officeDocument/2006/relationships/image" Target="../media/image3.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image" Target="../media/image7.jpeg"/><Relationship Id="rId6" Type="http://schemas.openxmlformats.org/officeDocument/2006/relationships/tags" Target="../tags/tag5.xml"/><Relationship Id="rId5" Type="http://schemas.openxmlformats.org/officeDocument/2006/relationships/image" Target="../media/image6.png"/><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3.png"/><Relationship Id="rId14" Type="http://schemas.openxmlformats.org/officeDocument/2006/relationships/notesSlide" Target="../notesSlides/notesSlide3.xml"/><Relationship Id="rId13" Type="http://schemas.openxmlformats.org/officeDocument/2006/relationships/slideLayout" Target="../slideLayouts/slideLayout7.xml"/><Relationship Id="rId12" Type="http://schemas.openxmlformats.org/officeDocument/2006/relationships/image" Target="../media/image9.png"/><Relationship Id="rId11" Type="http://schemas.openxmlformats.org/officeDocument/2006/relationships/tags" Target="../tags/tag8.xml"/><Relationship Id="rId10" Type="http://schemas.openxmlformats.org/officeDocument/2006/relationships/image" Target="../media/image8.jpe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image" Target="../media/image12.jpeg"/><Relationship Id="rId8" Type="http://schemas.openxmlformats.org/officeDocument/2006/relationships/image" Target="../media/image11.png"/><Relationship Id="rId7" Type="http://schemas.openxmlformats.org/officeDocument/2006/relationships/tags" Target="../tags/tag12.xml"/><Relationship Id="rId6" Type="http://schemas.openxmlformats.org/officeDocument/2006/relationships/image" Target="../media/image10.jpeg"/><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image" Target="../media/image3.png"/><Relationship Id="rId11" Type="http://schemas.openxmlformats.org/officeDocument/2006/relationships/notesSlide" Target="../notesSlides/notesSlide4.xml"/><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tags" Target="../tags/tag16.xml"/><Relationship Id="rId7" Type="http://schemas.openxmlformats.org/officeDocument/2006/relationships/image" Target="../media/image14.jpeg"/><Relationship Id="rId6" Type="http://schemas.openxmlformats.org/officeDocument/2006/relationships/tags" Target="../tags/tag15.xml"/><Relationship Id="rId5" Type="http://schemas.openxmlformats.org/officeDocument/2006/relationships/image" Target="../media/image13.jpeg"/><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image" Target="../media/image3.png"/><Relationship Id="rId19" Type="http://schemas.openxmlformats.org/officeDocument/2006/relationships/notesSlide" Target="../notesSlides/notesSlide5.xml"/><Relationship Id="rId18" Type="http://schemas.openxmlformats.org/officeDocument/2006/relationships/slideLayout" Target="../slideLayouts/slideLayout7.xml"/><Relationship Id="rId17" Type="http://schemas.openxmlformats.org/officeDocument/2006/relationships/tags" Target="../tags/tag21.xml"/><Relationship Id="rId16" Type="http://schemas.openxmlformats.org/officeDocument/2006/relationships/image" Target="../media/image18.jpeg"/><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image" Target="../media/image17.jpeg"/><Relationship Id="rId12" Type="http://schemas.openxmlformats.org/officeDocument/2006/relationships/tags" Target="../tags/tag18.xml"/><Relationship Id="rId11" Type="http://schemas.openxmlformats.org/officeDocument/2006/relationships/image" Target="../media/image16.jpeg"/><Relationship Id="rId10" Type="http://schemas.openxmlformats.org/officeDocument/2006/relationships/tags" Target="../tags/tag17.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image" Target="../media/image20.jpeg"/><Relationship Id="rId7" Type="http://schemas.openxmlformats.org/officeDocument/2006/relationships/image" Target="../media/image19.jpeg"/><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image" Target="../media/image3.png"/><Relationship Id="rId13" Type="http://schemas.openxmlformats.org/officeDocument/2006/relationships/notesSlide" Target="../notesSlides/notesSlide6.xml"/><Relationship Id="rId12" Type="http://schemas.openxmlformats.org/officeDocument/2006/relationships/slideLayout" Target="../slideLayouts/slideLayout7.xml"/><Relationship Id="rId11" Type="http://schemas.openxmlformats.org/officeDocument/2006/relationships/image" Target="../media/image22.png"/><Relationship Id="rId10" Type="http://schemas.openxmlformats.org/officeDocument/2006/relationships/image" Target="../media/image21.jpe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9" Type="http://schemas.openxmlformats.org/officeDocument/2006/relationships/image" Target="../media/image24.jpeg"/><Relationship Id="rId8" Type="http://schemas.openxmlformats.org/officeDocument/2006/relationships/tags" Target="../tags/tag31.xml"/><Relationship Id="rId7" Type="http://schemas.openxmlformats.org/officeDocument/2006/relationships/image" Target="../media/image23.png"/><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image" Target="../media/image3.png"/><Relationship Id="rId14" Type="http://schemas.openxmlformats.org/officeDocument/2006/relationships/notesSlide" Target="../notesSlides/notesSlide7.xml"/><Relationship Id="rId13" Type="http://schemas.openxmlformats.org/officeDocument/2006/relationships/slideLayout" Target="../slideLayouts/slideLayout7.xml"/><Relationship Id="rId12" Type="http://schemas.openxmlformats.org/officeDocument/2006/relationships/image" Target="../media/image26.png"/><Relationship Id="rId11" Type="http://schemas.openxmlformats.org/officeDocument/2006/relationships/image" Target="../media/image25.jpeg"/><Relationship Id="rId10" Type="http://schemas.openxmlformats.org/officeDocument/2006/relationships/tags" Target="../tags/tag32.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1.jpeg"/><Relationship Id="rId7" Type="http://schemas.openxmlformats.org/officeDocument/2006/relationships/image" Target="../media/image30.jpeg"/><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tags" Target="../tags/tag33.xml"/><Relationship Id="rId2" Type="http://schemas.openxmlformats.org/officeDocument/2006/relationships/image" Target="../media/image3.png"/><Relationship Id="rId10" Type="http://schemas.openxmlformats.org/officeDocument/2006/relationships/notesSlide" Target="../notesSlides/notesSlide8.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image" Target="../media/image3.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C:\Users\Administrator\Desktop\QQ截图20160516104337.png"/>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1" y="-27383"/>
            <a:ext cx="12190413" cy="688538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270" y="1630045"/>
            <a:ext cx="12231370" cy="4246245"/>
          </a:xfrm>
          <a:prstGeom prst="rect">
            <a:avLst/>
          </a:prstGeom>
          <a:noFill/>
        </p:spPr>
        <p:txBody>
          <a:bodyPr wrap="square" rtlCol="0">
            <a:spAutoFit/>
          </a:bodyPr>
          <a:lstStyle/>
          <a:p>
            <a:pPr algn="ctr" fontAlgn="auto">
              <a:lnSpc>
                <a:spcPct val="150000"/>
              </a:lnSpc>
            </a:pPr>
            <a:r>
              <a:rPr lang="zh-CN" altLang="en-US" sz="4400" b="1" spc="300" dirty="0">
                <a:gradFill>
                  <a:gsLst>
                    <a:gs pos="0">
                      <a:srgbClr val="326698"/>
                    </a:gs>
                    <a:gs pos="100000">
                      <a:srgbClr val="66CDCC"/>
                    </a:gs>
                  </a:gsLst>
                  <a:lin ang="7200000" scaled="0"/>
                </a:gradFill>
                <a:latin typeface="AvantGarde Md BT" pitchFamily="34" charset="0"/>
                <a:ea typeface="微软雅黑" panose="020B0503020204020204" pitchFamily="34" charset="-122"/>
              </a:rPr>
              <a:t>广东省健康科普促进会儿科分会</a:t>
            </a:r>
            <a:endParaRPr lang="zh-CN" altLang="en-US" sz="5400" b="1" spc="300" dirty="0">
              <a:gradFill>
                <a:gsLst>
                  <a:gs pos="0">
                    <a:srgbClr val="326698"/>
                  </a:gs>
                  <a:gs pos="100000">
                    <a:srgbClr val="66CDCC"/>
                  </a:gs>
                </a:gsLst>
                <a:lin ang="7200000" scaled="0"/>
              </a:gradFill>
              <a:latin typeface="AvantGarde Md BT" pitchFamily="34" charset="0"/>
              <a:ea typeface="微软雅黑" panose="020B0503020204020204" pitchFamily="34" charset="-122"/>
            </a:endParaRPr>
          </a:p>
          <a:p>
            <a:pPr algn="ctr" fontAlgn="auto">
              <a:lnSpc>
                <a:spcPct val="150000"/>
              </a:lnSpc>
            </a:pPr>
            <a:r>
              <a:rPr lang="zh-CN" altLang="en-US" sz="4400" b="1" spc="300" dirty="0">
                <a:gradFill>
                  <a:gsLst>
                    <a:gs pos="0">
                      <a:srgbClr val="326698"/>
                    </a:gs>
                    <a:gs pos="100000">
                      <a:srgbClr val="66CDCC"/>
                    </a:gs>
                  </a:gsLst>
                  <a:lin ang="7200000" scaled="0"/>
                </a:gradFill>
                <a:latin typeface="AvantGarde Md BT" pitchFamily="34" charset="0"/>
                <a:ea typeface="微软雅黑" panose="020B0503020204020204" pitchFamily="34" charset="-122"/>
              </a:rPr>
              <a:t>2024年工作总结</a:t>
            </a:r>
            <a:endParaRPr lang="zh-CN" altLang="en-US" sz="4400" b="1" spc="300" dirty="0">
              <a:gradFill>
                <a:gsLst>
                  <a:gs pos="0">
                    <a:srgbClr val="326698"/>
                  </a:gs>
                  <a:gs pos="100000">
                    <a:srgbClr val="66CDCC"/>
                  </a:gs>
                </a:gsLst>
                <a:lin ang="7200000" scaled="0"/>
              </a:gradFill>
              <a:latin typeface="AvantGarde Md BT" pitchFamily="34" charset="0"/>
              <a:ea typeface="微软雅黑" panose="020B0503020204020204" pitchFamily="34" charset="-122"/>
            </a:endParaRPr>
          </a:p>
          <a:p>
            <a:pPr algn="ctr"/>
            <a:endParaRPr lang="zh-CN" altLang="en-US" sz="3200" b="1" spc="300" dirty="0">
              <a:gradFill>
                <a:gsLst>
                  <a:gs pos="0">
                    <a:srgbClr val="326698"/>
                  </a:gs>
                  <a:gs pos="100000">
                    <a:srgbClr val="66CDCC"/>
                  </a:gs>
                </a:gsLst>
                <a:lin ang="7200000" scaled="0"/>
              </a:gradFill>
              <a:latin typeface="AvantGarde Md BT" pitchFamily="34" charset="0"/>
              <a:ea typeface="微软雅黑" panose="020B0503020204020204" pitchFamily="34" charset="-122"/>
            </a:endParaRPr>
          </a:p>
          <a:p>
            <a:pPr algn="ctr"/>
            <a:endParaRPr lang="zh-CN" altLang="en-US" sz="1000" b="1" spc="300" dirty="0">
              <a:gradFill>
                <a:gsLst>
                  <a:gs pos="0">
                    <a:srgbClr val="326698"/>
                  </a:gs>
                  <a:gs pos="100000">
                    <a:srgbClr val="66CDCC"/>
                  </a:gs>
                </a:gsLst>
                <a:lin ang="7200000" scaled="0"/>
              </a:gradFill>
              <a:latin typeface="AvantGarde Md BT" pitchFamily="34" charset="0"/>
              <a:ea typeface="微软雅黑" panose="020B0503020204020204" pitchFamily="34" charset="-122"/>
            </a:endParaRPr>
          </a:p>
          <a:p>
            <a:pPr algn="ctr" fontAlgn="auto">
              <a:lnSpc>
                <a:spcPct val="150000"/>
              </a:lnSpc>
            </a:pPr>
            <a:r>
              <a:rPr lang="zh-CN" altLang="en-US" sz="3200" b="1" spc="300" dirty="0">
                <a:gradFill>
                  <a:gsLst>
                    <a:gs pos="0">
                      <a:srgbClr val="326698"/>
                    </a:gs>
                    <a:gs pos="100000">
                      <a:srgbClr val="66CDCC"/>
                    </a:gs>
                  </a:gsLst>
                  <a:lin ang="7200000" scaled="0"/>
                </a:gradFill>
                <a:latin typeface="AvantGarde Md BT" pitchFamily="34" charset="0"/>
                <a:ea typeface="微软雅黑" panose="020B0503020204020204" pitchFamily="34" charset="-122"/>
              </a:rPr>
              <a:t>张萍萍</a:t>
            </a:r>
            <a:endParaRPr lang="zh-CN" altLang="en-US" sz="3200" b="1" spc="300" dirty="0">
              <a:gradFill>
                <a:gsLst>
                  <a:gs pos="0">
                    <a:srgbClr val="326698"/>
                  </a:gs>
                  <a:gs pos="100000">
                    <a:srgbClr val="66CDCC"/>
                  </a:gs>
                </a:gsLst>
                <a:lin ang="7200000" scaled="0"/>
              </a:gradFill>
              <a:latin typeface="AvantGarde Md BT" pitchFamily="34" charset="0"/>
              <a:ea typeface="微软雅黑" panose="020B0503020204020204" pitchFamily="34" charset="-122"/>
            </a:endParaRPr>
          </a:p>
          <a:p>
            <a:pPr algn="ctr" fontAlgn="auto">
              <a:lnSpc>
                <a:spcPct val="150000"/>
              </a:lnSpc>
            </a:pPr>
            <a:r>
              <a:rPr lang="en-US" altLang="zh-CN" sz="3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rPr>
              <a:t>2025</a:t>
            </a:r>
            <a:r>
              <a:rPr lang="zh-CN" altLang="en-US" sz="3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rPr>
              <a:t>年</a:t>
            </a:r>
            <a:r>
              <a:rPr lang="en-US" altLang="zh-CN" sz="3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rPr>
              <a:t>1</a:t>
            </a:r>
            <a:r>
              <a:rPr lang="zh-CN" altLang="en-US" sz="3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rPr>
              <a:t>月</a:t>
            </a:r>
            <a:r>
              <a:rPr lang="en-US" altLang="zh-CN" sz="3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rPr>
              <a:t>18</a:t>
            </a:r>
            <a:r>
              <a:rPr lang="zh-CN" altLang="en-US" sz="3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rPr>
              <a:t>日</a:t>
            </a:r>
            <a:endParaRPr lang="zh-CN" altLang="en-US" sz="3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endParaRPr>
          </a:p>
        </p:txBody>
      </p:sp>
      <p:pic>
        <p:nvPicPr>
          <p:cNvPr id="2" name="图片 1" descr="广东省健康科普促进会logo标准制图-20220824-LSQ_01"/>
          <p:cNvPicPr>
            <a:picLocks noChangeAspect="1"/>
          </p:cNvPicPr>
          <p:nvPr/>
        </p:nvPicPr>
        <p:blipFill>
          <a:blip r:embed="rId3"/>
          <a:stretch>
            <a:fillRect/>
          </a:stretch>
        </p:blipFill>
        <p:spPr>
          <a:xfrm>
            <a:off x="5160010" y="116840"/>
            <a:ext cx="1871980" cy="1871980"/>
          </a:xfrm>
          <a:prstGeom prst="rect">
            <a:avLst/>
          </a:prstGeom>
        </p:spPr>
      </p:pic>
      <p:sp>
        <p:nvSpPr>
          <p:cNvPr id="233"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6"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descr="C:\Users\Administrator\Desktop\QQ截图2016051610433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69"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1"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4"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6"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0" name="TextBox 29"/>
          <p:cNvSpPr txBox="1"/>
          <p:nvPr/>
        </p:nvSpPr>
        <p:spPr>
          <a:xfrm>
            <a:off x="143698" y="188595"/>
            <a:ext cx="11943338" cy="1014730"/>
          </a:xfrm>
          <a:prstGeom prst="rect">
            <a:avLst/>
          </a:prstGeom>
          <a:noFill/>
        </p:spPr>
        <p:txBody>
          <a:bodyPr wrap="square" rtlCol="0">
            <a:spAutoFit/>
          </a:bodyPr>
          <a:lstStyle/>
          <a:p>
            <a:pPr algn="ctr">
              <a:lnSpc>
                <a:spcPct val="150000"/>
              </a:lnSpc>
            </a:pPr>
            <a:r>
              <a:rPr lang="zh-CN" altLang="en-US" sz="4000" b="1" spc="300" dirty="0">
                <a:solidFill>
                  <a:schemeClr val="tx1"/>
                </a:solidFill>
                <a:latin typeface="AvantGarde Md BT" pitchFamily="34" charset="0"/>
                <a:ea typeface="微软雅黑" panose="020B0503020204020204" pitchFamily="34" charset="-122"/>
              </a:rPr>
              <a:t>基层培训教材</a:t>
            </a:r>
            <a:endParaRPr lang="zh-CN" altLang="en-US" sz="4000" b="1" spc="300" dirty="0">
              <a:solidFill>
                <a:schemeClr val="tx1"/>
              </a:solidFill>
              <a:latin typeface="AvantGarde Md BT" pitchFamily="34" charset="0"/>
              <a:ea typeface="微软雅黑" panose="020B0503020204020204" pitchFamily="34" charset="-122"/>
            </a:endParaRPr>
          </a:p>
        </p:txBody>
      </p:sp>
      <p:sp>
        <p:nvSpPr>
          <p:cNvPr id="2" name="TextBox 59"/>
          <p:cNvSpPr>
            <a:spLocks noChangeArrowheads="1"/>
          </p:cNvSpPr>
          <p:nvPr>
            <p:custDataLst>
              <p:tags r:id="rId3"/>
            </p:custDataLst>
          </p:nvPr>
        </p:nvSpPr>
        <p:spPr bwMode="auto">
          <a:xfrm flipH="1">
            <a:off x="-5080" y="116840"/>
            <a:ext cx="121951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广东省健康科普促进会儿科分会</a:t>
            </a:r>
            <a:endPar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3" name="TextBox 29"/>
          <p:cNvSpPr txBox="1"/>
          <p:nvPr/>
        </p:nvSpPr>
        <p:spPr>
          <a:xfrm>
            <a:off x="622935" y="2277110"/>
            <a:ext cx="3693160" cy="2791460"/>
          </a:xfrm>
          <a:prstGeom prst="rect">
            <a:avLst/>
          </a:prstGeom>
          <a:noFill/>
        </p:spPr>
        <p:txBody>
          <a:bodyPr wrap="square" rtlCol="0">
            <a:noAutofit/>
          </a:bodyPr>
          <a:lstStyle/>
          <a:p>
            <a:pPr indent="0" algn="l" fontAlgn="auto">
              <a:lnSpc>
                <a:spcPct val="150000"/>
              </a:lnSpc>
              <a:buFont typeface="Wingdings" panose="05000000000000000000" pitchFamily="2" charset="2"/>
              <a:buNone/>
            </a:pPr>
            <a:r>
              <a:rPr lang="zh-CN"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培训教材筹备情况：目前《儿童呼吸与过敏核心能力病例剖析》培训教材已基本完成初稿，接下来将对接出版社进行初步审核及校对工作。</a:t>
            </a:r>
            <a:endParaRPr lang="zh-CN"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p:cNvPicPr>
            <a:picLocks noChangeAspect="1"/>
          </p:cNvPicPr>
          <p:nvPr>
            <p:custDataLst>
              <p:tags r:id="rId4"/>
            </p:custDataLst>
          </p:nvPr>
        </p:nvPicPr>
        <p:blipFill>
          <a:blip r:embed="rId5">
            <a:clrChange>
              <a:clrFrom>
                <a:srgbClr val="191919">
                  <a:alpha val="100000"/>
                </a:srgbClr>
              </a:clrFrom>
              <a:clrTo>
                <a:srgbClr val="191919">
                  <a:alpha val="100000"/>
                  <a:alpha val="0"/>
                </a:srgbClr>
              </a:clrTo>
            </a:clrChange>
          </a:blip>
          <a:srcRect r="3365"/>
          <a:stretch>
            <a:fillRect/>
          </a:stretch>
        </p:blipFill>
        <p:spPr>
          <a:xfrm>
            <a:off x="4078605" y="2034540"/>
            <a:ext cx="7312025" cy="3501390"/>
          </a:xfrm>
          <a:prstGeom prst="rect">
            <a:avLst/>
          </a:prstGeom>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descr="C:\Users\Administrator\Desktop\QQ截图2016051610433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684"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1"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4"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6"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0" name="TextBox 29"/>
          <p:cNvSpPr txBox="1"/>
          <p:nvPr/>
        </p:nvSpPr>
        <p:spPr>
          <a:xfrm>
            <a:off x="118933" y="188595"/>
            <a:ext cx="11943338" cy="1014730"/>
          </a:xfrm>
          <a:prstGeom prst="rect">
            <a:avLst/>
          </a:prstGeom>
          <a:noFill/>
        </p:spPr>
        <p:txBody>
          <a:bodyPr wrap="square" rtlCol="0">
            <a:spAutoFit/>
          </a:bodyPr>
          <a:lstStyle/>
          <a:p>
            <a:pPr algn="ctr">
              <a:lnSpc>
                <a:spcPct val="150000"/>
              </a:lnSpc>
            </a:pPr>
            <a:r>
              <a:rPr lang="zh-CN" altLang="en-US" sz="4000" b="1" spc="300" dirty="0">
                <a:solidFill>
                  <a:schemeClr val="tx1"/>
                </a:solidFill>
                <a:latin typeface="AvantGarde Md BT" pitchFamily="34" charset="0"/>
                <a:ea typeface="微软雅黑" panose="020B0503020204020204" pitchFamily="34" charset="-122"/>
              </a:rPr>
              <a:t>获奖情况</a:t>
            </a:r>
            <a:endParaRPr lang="zh-CN" altLang="en-US" sz="4000" b="1" spc="300" dirty="0">
              <a:solidFill>
                <a:schemeClr val="tx1"/>
              </a:solidFill>
              <a:latin typeface="AvantGarde Md BT" pitchFamily="34" charset="0"/>
              <a:ea typeface="微软雅黑" panose="020B0503020204020204" pitchFamily="34" charset="-122"/>
            </a:endParaRPr>
          </a:p>
        </p:txBody>
      </p:sp>
      <p:sp>
        <p:nvSpPr>
          <p:cNvPr id="2" name="TextBox 59"/>
          <p:cNvSpPr>
            <a:spLocks noChangeArrowheads="1"/>
          </p:cNvSpPr>
          <p:nvPr>
            <p:custDataLst>
              <p:tags r:id="rId3"/>
            </p:custDataLst>
          </p:nvPr>
        </p:nvSpPr>
        <p:spPr bwMode="auto">
          <a:xfrm flipH="1">
            <a:off x="-25400" y="116840"/>
            <a:ext cx="121951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广东省健康科普促进会儿科分会</a:t>
            </a:r>
            <a:endPar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grpSp>
        <p:nvGrpSpPr>
          <p:cNvPr id="1073742871" name="组合 37"/>
          <p:cNvGrpSpPr/>
          <p:nvPr/>
        </p:nvGrpSpPr>
        <p:grpSpPr>
          <a:xfrm>
            <a:off x="1359535" y="1802130"/>
            <a:ext cx="6606540" cy="3068320"/>
            <a:chOff x="6072" y="92360"/>
            <a:chExt cx="8897" cy="3523"/>
          </a:xfrm>
        </p:grpSpPr>
        <p:pic>
          <p:nvPicPr>
            <p:cNvPr id="1073742868" name="图片 34" descr="21e43deab381887429097596819a50c"/>
            <p:cNvPicPr>
              <a:picLocks noChangeAspect="1"/>
            </p:cNvPicPr>
            <p:nvPr>
              <p:custDataLst>
                <p:tags r:id="rId4"/>
              </p:custDataLst>
            </p:nvPr>
          </p:nvPicPr>
          <p:blipFill>
            <a:blip r:embed="rId5"/>
            <a:stretch>
              <a:fillRect/>
            </a:stretch>
          </p:blipFill>
          <p:spPr>
            <a:xfrm>
              <a:off x="8581" y="92360"/>
              <a:ext cx="2205" cy="3416"/>
            </a:xfrm>
            <a:prstGeom prst="rect">
              <a:avLst/>
            </a:prstGeom>
            <a:noFill/>
            <a:ln w="9525">
              <a:noFill/>
            </a:ln>
          </p:spPr>
        </p:pic>
        <p:pic>
          <p:nvPicPr>
            <p:cNvPr id="1073742869" name="图片 35" descr="1726587659035"/>
            <p:cNvPicPr>
              <a:picLocks noChangeAspect="1"/>
            </p:cNvPicPr>
            <p:nvPr>
              <p:custDataLst>
                <p:tags r:id="rId6"/>
              </p:custDataLst>
            </p:nvPr>
          </p:nvPicPr>
          <p:blipFill>
            <a:blip r:embed="rId7"/>
            <a:stretch>
              <a:fillRect/>
            </a:stretch>
          </p:blipFill>
          <p:spPr>
            <a:xfrm>
              <a:off x="6072" y="92365"/>
              <a:ext cx="2452" cy="3466"/>
            </a:xfrm>
            <a:prstGeom prst="rect">
              <a:avLst/>
            </a:prstGeom>
            <a:noFill/>
            <a:ln w="9525">
              <a:noFill/>
            </a:ln>
          </p:spPr>
        </p:pic>
        <p:pic>
          <p:nvPicPr>
            <p:cNvPr id="1073742870" name="图片 36" descr="c551cd9e1d8597fa4c578f8d63cafdc"/>
            <p:cNvPicPr>
              <a:picLocks noChangeAspect="1"/>
            </p:cNvPicPr>
            <p:nvPr>
              <p:custDataLst>
                <p:tags r:id="rId8"/>
              </p:custDataLst>
            </p:nvPr>
          </p:nvPicPr>
          <p:blipFill>
            <a:blip r:embed="rId9"/>
            <a:stretch>
              <a:fillRect/>
            </a:stretch>
          </p:blipFill>
          <p:spPr>
            <a:xfrm>
              <a:off x="10801" y="92423"/>
              <a:ext cx="4169" cy="3460"/>
            </a:xfrm>
            <a:prstGeom prst="rect">
              <a:avLst/>
            </a:prstGeom>
            <a:noFill/>
            <a:ln w="9525">
              <a:noFill/>
            </a:ln>
          </p:spPr>
        </p:pic>
      </p:grpSp>
      <p:sp>
        <p:nvSpPr>
          <p:cNvPr id="7" name="TextBox 29"/>
          <p:cNvSpPr txBox="1"/>
          <p:nvPr>
            <p:custDataLst>
              <p:tags r:id="rId10"/>
            </p:custDataLst>
          </p:nvPr>
        </p:nvSpPr>
        <p:spPr>
          <a:xfrm>
            <a:off x="1270635" y="4940935"/>
            <a:ext cx="6207125" cy="377190"/>
          </a:xfrm>
          <a:prstGeom prst="rect">
            <a:avLst/>
          </a:prstGeom>
          <a:noFill/>
        </p:spPr>
        <p:txBody>
          <a:bodyPr wrap="square" rtlCol="0">
            <a:noAutofit/>
          </a:bodyPr>
          <a:p>
            <a:pPr indent="0" algn="ctr" fontAlgn="auto">
              <a:lnSpc>
                <a:spcPct val="150000"/>
              </a:lnSpc>
              <a:buFont typeface="Wingdings" panose="05000000000000000000" pitchFamily="2" charset="2"/>
              <a:buNone/>
            </a:pPr>
            <a:r>
              <a:rPr lang="zh-CN" sz="14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全国科普大赛一等奖、二等奖及广东省一流课程殊荣</a:t>
            </a:r>
            <a:endParaRPr lang="zh-CN" sz="14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ct val="150000"/>
              </a:lnSpc>
              <a:buFont typeface="Wingdings" panose="05000000000000000000" pitchFamily="2" charset="2"/>
              <a:buNone/>
            </a:pPr>
            <a:r>
              <a:rPr lang="zh-CN" sz="14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主委张萍萍</a:t>
            </a:r>
            <a:endParaRPr lang="zh-CN" sz="14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1" name="图片 10" descr="4fb0490a6ccda50cb773e9aa3d74bc1"/>
          <p:cNvPicPr>
            <a:picLocks noChangeAspect="1"/>
          </p:cNvPicPr>
          <p:nvPr/>
        </p:nvPicPr>
        <p:blipFill>
          <a:blip r:embed="rId11"/>
          <a:stretch>
            <a:fillRect/>
          </a:stretch>
        </p:blipFill>
        <p:spPr>
          <a:xfrm>
            <a:off x="8111490" y="3359150"/>
            <a:ext cx="2103755" cy="1511300"/>
          </a:xfrm>
          <a:prstGeom prst="rect">
            <a:avLst/>
          </a:prstGeom>
        </p:spPr>
      </p:pic>
      <p:pic>
        <p:nvPicPr>
          <p:cNvPr id="12" name="图片 11" descr="a6baaacd52ee397815cd6697d3bfd0e"/>
          <p:cNvPicPr>
            <a:picLocks noChangeAspect="1"/>
          </p:cNvPicPr>
          <p:nvPr/>
        </p:nvPicPr>
        <p:blipFill>
          <a:blip r:embed="rId12"/>
          <a:stretch>
            <a:fillRect/>
          </a:stretch>
        </p:blipFill>
        <p:spPr>
          <a:xfrm>
            <a:off x="8039735" y="1712595"/>
            <a:ext cx="2112645" cy="1591310"/>
          </a:xfrm>
          <a:prstGeom prst="rect">
            <a:avLst/>
          </a:prstGeom>
        </p:spPr>
      </p:pic>
      <p:sp>
        <p:nvSpPr>
          <p:cNvPr id="10" name="TextBox 29"/>
          <p:cNvSpPr txBox="1"/>
          <p:nvPr>
            <p:custDataLst>
              <p:tags r:id="rId13"/>
            </p:custDataLst>
          </p:nvPr>
        </p:nvSpPr>
        <p:spPr>
          <a:xfrm>
            <a:off x="6598920" y="4940935"/>
            <a:ext cx="6207125" cy="377190"/>
          </a:xfrm>
          <a:prstGeom prst="rect">
            <a:avLst/>
          </a:prstGeom>
          <a:noFill/>
        </p:spPr>
        <p:txBody>
          <a:bodyPr wrap="square" rtlCol="0">
            <a:noAutofit/>
          </a:bodyPr>
          <a:p>
            <a:pPr indent="0" algn="ctr" fontAlgn="auto">
              <a:lnSpc>
                <a:spcPct val="150000"/>
              </a:lnSpc>
              <a:buFont typeface="Wingdings" panose="05000000000000000000" pitchFamily="2" charset="2"/>
              <a:buNone/>
            </a:pPr>
            <a:r>
              <a:rPr lang="en-US" altLang="zh-CN" sz="14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2024</a:t>
            </a:r>
            <a:r>
              <a:rPr lang="zh-CN" altLang="en-US" sz="14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年广州市科普作品大赛网络人气科普号</a:t>
            </a:r>
            <a:endParaRPr lang="zh-CN" altLang="en-US" sz="14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descr="C:\Users\Administrator\Desktop\QQ截图2016051610433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69"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1"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4"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6"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0" name="TextBox 29"/>
          <p:cNvSpPr txBox="1"/>
          <p:nvPr/>
        </p:nvSpPr>
        <p:spPr>
          <a:xfrm>
            <a:off x="-97602" y="116840"/>
            <a:ext cx="11943338" cy="1014730"/>
          </a:xfrm>
          <a:prstGeom prst="rect">
            <a:avLst/>
          </a:prstGeom>
          <a:noFill/>
        </p:spPr>
        <p:txBody>
          <a:bodyPr wrap="square" rtlCol="0">
            <a:spAutoFit/>
          </a:bodyPr>
          <a:lstStyle/>
          <a:p>
            <a:pPr algn="ctr">
              <a:lnSpc>
                <a:spcPct val="150000"/>
              </a:lnSpc>
            </a:pPr>
            <a:r>
              <a:rPr lang="zh-CN" altLang="en-US" sz="4000" b="1" spc="300" dirty="0">
                <a:solidFill>
                  <a:schemeClr val="tx1"/>
                </a:solidFill>
                <a:latin typeface="AvantGarde Md BT" pitchFamily="34" charset="0"/>
                <a:ea typeface="微软雅黑" panose="020B0503020204020204" pitchFamily="34" charset="-122"/>
              </a:rPr>
              <a:t>获奖情况</a:t>
            </a:r>
            <a:endParaRPr lang="zh-CN" altLang="en-US" sz="4000" b="1" spc="300" dirty="0">
              <a:solidFill>
                <a:schemeClr val="tx1"/>
              </a:solidFill>
              <a:latin typeface="AvantGarde Md BT" pitchFamily="34" charset="0"/>
              <a:ea typeface="微软雅黑" panose="020B0503020204020204" pitchFamily="34" charset="-122"/>
            </a:endParaRPr>
          </a:p>
        </p:txBody>
      </p:sp>
      <p:sp>
        <p:nvSpPr>
          <p:cNvPr id="2" name="TextBox 59"/>
          <p:cNvSpPr>
            <a:spLocks noChangeArrowheads="1"/>
          </p:cNvSpPr>
          <p:nvPr>
            <p:custDataLst>
              <p:tags r:id="rId3"/>
            </p:custDataLst>
          </p:nvPr>
        </p:nvSpPr>
        <p:spPr bwMode="auto">
          <a:xfrm flipH="1">
            <a:off x="34925" y="116840"/>
            <a:ext cx="121951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广东省健康科普促进会儿科分会</a:t>
            </a:r>
            <a:endPar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7" name="TextBox 29"/>
          <p:cNvSpPr txBox="1"/>
          <p:nvPr>
            <p:custDataLst>
              <p:tags r:id="rId4"/>
            </p:custDataLst>
          </p:nvPr>
        </p:nvSpPr>
        <p:spPr>
          <a:xfrm>
            <a:off x="-169545" y="3717290"/>
            <a:ext cx="5319395" cy="377190"/>
          </a:xfrm>
          <a:prstGeom prst="rect">
            <a:avLst/>
          </a:prstGeom>
          <a:noFill/>
        </p:spPr>
        <p:txBody>
          <a:bodyPr wrap="square" rtlCol="0">
            <a:noAutofit/>
          </a:bodyPr>
          <a:p>
            <a:pPr indent="0" algn="ctr" fontAlgn="auto">
              <a:lnSpc>
                <a:spcPct val="150000"/>
              </a:lnSpc>
              <a:buFont typeface="Wingdings" panose="05000000000000000000" pitchFamily="2" charset="2"/>
              <a:buNone/>
            </a:pPr>
            <a:r>
              <a:rPr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深圳市罗湖区人民医院获中华护理协会</a:t>
            </a:r>
            <a:endParaRPr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ct val="150000"/>
              </a:lnSpc>
              <a:buFont typeface="Wingdings" panose="05000000000000000000" pitchFamily="2" charset="2"/>
              <a:buNone/>
            </a:pPr>
            <a:r>
              <a:rPr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健康科普教育基地</a:t>
            </a: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2024年广东省护士协会儿童会</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呼吸病护理分会举办科普比赛</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中荣获三等奖及个案比赛优胜奖（常务委员：林惠玲）</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0" name="图片 8" descr="ef0a9143c4f8e51d5b32815e47703a9"/>
          <p:cNvPicPr>
            <a:picLocks noChangeAspect="1"/>
          </p:cNvPicPr>
          <p:nvPr>
            <p:custDataLst>
              <p:tags r:id="rId5"/>
            </p:custDataLst>
          </p:nvPr>
        </p:nvPicPr>
        <p:blipFill>
          <a:blip r:embed="rId6"/>
          <a:stretch>
            <a:fillRect/>
          </a:stretch>
        </p:blipFill>
        <p:spPr>
          <a:xfrm>
            <a:off x="2278380" y="1409065"/>
            <a:ext cx="2415540" cy="2072005"/>
          </a:xfrm>
          <a:prstGeom prst="rect">
            <a:avLst/>
          </a:prstGeom>
          <a:noFill/>
          <a:ln>
            <a:noFill/>
          </a:ln>
          <a:effectLst>
            <a:outerShdw dist="107763" dir="18900000" algn="ctr" rotWithShape="0">
              <a:srgbClr val="808080">
                <a:alpha val="50000"/>
              </a:srgbClr>
            </a:outerShdw>
          </a:effectLst>
        </p:spPr>
      </p:pic>
      <p:pic>
        <p:nvPicPr>
          <p:cNvPr id="23" name="图片 7" descr="8aa32ac651720d9d06cf83991d10d74"/>
          <p:cNvPicPr>
            <a:picLocks noChangeAspect="1"/>
          </p:cNvPicPr>
          <p:nvPr>
            <p:custDataLst>
              <p:tags r:id="rId7"/>
            </p:custDataLst>
          </p:nvPr>
        </p:nvPicPr>
        <p:blipFill>
          <a:blip r:embed="rId8"/>
          <a:stretch>
            <a:fillRect/>
          </a:stretch>
        </p:blipFill>
        <p:spPr>
          <a:xfrm>
            <a:off x="190500" y="1336675"/>
            <a:ext cx="2072640" cy="2093595"/>
          </a:xfrm>
          <a:prstGeom prst="rect">
            <a:avLst/>
          </a:prstGeom>
          <a:noFill/>
          <a:ln>
            <a:noFill/>
          </a:ln>
          <a:effectLst>
            <a:outerShdw dist="107763" dir="8100000" algn="ctr" rotWithShape="0">
              <a:srgbClr val="808080">
                <a:alpha val="50000"/>
              </a:srgbClr>
            </a:outerShdw>
          </a:effectLst>
        </p:spPr>
      </p:pic>
      <p:pic>
        <p:nvPicPr>
          <p:cNvPr id="3" name="图片 13" descr="ddfffc7032168def7d6acf3f3101be4"/>
          <p:cNvPicPr>
            <a:picLocks noChangeAspect="1"/>
          </p:cNvPicPr>
          <p:nvPr>
            <p:custDataLst>
              <p:tags r:id="rId9"/>
            </p:custDataLst>
          </p:nvPr>
        </p:nvPicPr>
        <p:blipFill>
          <a:blip r:embed="rId10"/>
          <a:srcRect t="4910" b="10365"/>
          <a:stretch>
            <a:fillRect/>
          </a:stretch>
        </p:blipFill>
        <p:spPr>
          <a:xfrm>
            <a:off x="5086985" y="1346200"/>
            <a:ext cx="2136775" cy="2252345"/>
          </a:xfrm>
          <a:prstGeom prst="rect">
            <a:avLst/>
          </a:prstGeom>
          <a:noFill/>
          <a:ln>
            <a:noFill/>
          </a:ln>
        </p:spPr>
      </p:pic>
      <p:pic>
        <p:nvPicPr>
          <p:cNvPr id="5" name="图片 14" descr="29d8aaa624a88627eac1623c42fa264"/>
          <p:cNvPicPr>
            <a:picLocks noChangeAspect="1"/>
          </p:cNvPicPr>
          <p:nvPr>
            <p:custDataLst>
              <p:tags r:id="rId11"/>
            </p:custDataLst>
          </p:nvPr>
        </p:nvPicPr>
        <p:blipFill>
          <a:blip r:embed="rId12"/>
          <a:stretch>
            <a:fillRect/>
          </a:stretch>
        </p:blipFill>
        <p:spPr>
          <a:xfrm>
            <a:off x="7175500" y="1340485"/>
            <a:ext cx="2224405" cy="2305050"/>
          </a:xfrm>
          <a:prstGeom prst="rect">
            <a:avLst/>
          </a:prstGeom>
          <a:noFill/>
          <a:ln>
            <a:noFill/>
          </a:ln>
        </p:spPr>
      </p:pic>
      <p:sp>
        <p:nvSpPr>
          <p:cNvPr id="12" name="TextBox 29"/>
          <p:cNvSpPr txBox="1"/>
          <p:nvPr>
            <p:custDataLst>
              <p:tags r:id="rId13"/>
            </p:custDataLst>
          </p:nvPr>
        </p:nvSpPr>
        <p:spPr>
          <a:xfrm>
            <a:off x="5375275" y="3782695"/>
            <a:ext cx="3204845" cy="377190"/>
          </a:xfrm>
          <a:prstGeom prst="rect">
            <a:avLst/>
          </a:prstGeom>
          <a:noFill/>
        </p:spPr>
        <p:txBody>
          <a:bodyPr wrap="square" rtlCol="0">
            <a:noAutofit/>
          </a:bodyPr>
          <a:p>
            <a:pPr indent="0" algn="ctr" fontAlgn="auto">
              <a:lnSpc>
                <a:spcPct val="150000"/>
              </a:lnSpc>
              <a:buFont typeface="Wingdings" panose="05000000000000000000" pitchFamily="2" charset="2"/>
              <a:buNone/>
            </a:pPr>
            <a:r>
              <a:rPr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2024年深圳市优秀健康科普作品</a:t>
            </a:r>
            <a:endParaRPr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ct val="150000"/>
              </a:lnSpc>
              <a:buFont typeface="Wingdings" panose="05000000000000000000" pitchFamily="2" charset="2"/>
              <a:buNone/>
            </a:pPr>
            <a:r>
              <a:rPr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入围：呼吸专科《哮喘急性发作，居家该如何处理呢？》及</a:t>
            </a:r>
            <a:endParaRPr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ct val="150000"/>
              </a:lnSpc>
              <a:buFont typeface="Wingdings" panose="05000000000000000000" pitchFamily="2" charset="2"/>
              <a:buNone/>
            </a:pPr>
            <a:r>
              <a:rPr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《享受生活》（常务委员：林惠玲）</a:t>
            </a:r>
            <a:endParaRPr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4" name="图片 15" descr="8b97df721745edf70f6fa778afe77e0"/>
          <p:cNvPicPr>
            <a:picLocks noChangeAspect="1"/>
          </p:cNvPicPr>
          <p:nvPr>
            <p:custDataLst>
              <p:tags r:id="rId14"/>
            </p:custDataLst>
          </p:nvPr>
        </p:nvPicPr>
        <p:blipFill>
          <a:blip r:embed="rId15"/>
          <a:srcRect l="3630" t="4298" r="4784" b="8824"/>
          <a:stretch>
            <a:fillRect/>
          </a:stretch>
        </p:blipFill>
        <p:spPr>
          <a:xfrm>
            <a:off x="9839325" y="1343660"/>
            <a:ext cx="2190750" cy="2301875"/>
          </a:xfrm>
          <a:prstGeom prst="rect">
            <a:avLst/>
          </a:prstGeom>
          <a:noFill/>
          <a:ln>
            <a:noFill/>
          </a:ln>
          <a:effectLst>
            <a:outerShdw dist="107763" dir="13499999" algn="ctr" rotWithShape="0">
              <a:srgbClr val="808080">
                <a:alpha val="50000"/>
              </a:srgbClr>
            </a:outerShdw>
          </a:effectLst>
        </p:spPr>
      </p:pic>
      <p:sp>
        <p:nvSpPr>
          <p:cNvPr id="13" name="TextBox 29"/>
          <p:cNvSpPr txBox="1"/>
          <p:nvPr>
            <p:custDataLst>
              <p:tags r:id="rId16"/>
            </p:custDataLst>
          </p:nvPr>
        </p:nvSpPr>
        <p:spPr>
          <a:xfrm>
            <a:off x="7607300" y="3860800"/>
            <a:ext cx="6428105" cy="377190"/>
          </a:xfrm>
          <a:prstGeom prst="rect">
            <a:avLst/>
          </a:prstGeom>
          <a:noFill/>
        </p:spPr>
        <p:txBody>
          <a:bodyPr wrap="square" rtlCol="0">
            <a:noAutofit/>
          </a:bodyPr>
          <a:p>
            <a:pPr indent="0" algn="ctr" fontAlgn="auto">
              <a:lnSpc>
                <a:spcPct val="150000"/>
              </a:lnSpc>
              <a:buFont typeface="Wingdings" panose="05000000000000000000" pitchFamily="2" charset="2"/>
              <a:buNone/>
            </a:pPr>
            <a:r>
              <a:rPr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2024年罗湖区人民医院</a:t>
            </a:r>
            <a:endParaRPr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ct val="150000"/>
              </a:lnSpc>
              <a:buFont typeface="Wingdings" panose="05000000000000000000" pitchFamily="2" charset="2"/>
              <a:buNone/>
            </a:pPr>
            <a:r>
              <a:rPr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第四届健康教育技能竞赛，</a:t>
            </a:r>
            <a:endParaRPr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ct val="150000"/>
              </a:lnSpc>
              <a:buFont typeface="Wingdings" panose="05000000000000000000" pitchFamily="2" charset="2"/>
              <a:buNone/>
            </a:pPr>
            <a:r>
              <a:rPr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荣获三等奖。（常务委员：李雪）</a:t>
            </a:r>
            <a:endParaRPr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descr="C:\Users\Administrator\Desktop\QQ截图2016051610433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69"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1"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4"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6"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0" name="TextBox 29"/>
          <p:cNvSpPr txBox="1"/>
          <p:nvPr/>
        </p:nvSpPr>
        <p:spPr>
          <a:xfrm>
            <a:off x="-25847" y="116840"/>
            <a:ext cx="11943338" cy="1014730"/>
          </a:xfrm>
          <a:prstGeom prst="rect">
            <a:avLst/>
          </a:prstGeom>
          <a:noFill/>
        </p:spPr>
        <p:txBody>
          <a:bodyPr wrap="square" rtlCol="0">
            <a:spAutoFit/>
          </a:bodyPr>
          <a:lstStyle/>
          <a:p>
            <a:pPr algn="ctr">
              <a:lnSpc>
                <a:spcPct val="150000"/>
              </a:lnSpc>
            </a:pPr>
            <a:r>
              <a:rPr lang="zh-CN" altLang="en-US" sz="4000" b="1" spc="300" dirty="0">
                <a:solidFill>
                  <a:schemeClr val="tx1"/>
                </a:solidFill>
                <a:latin typeface="AvantGarde Md BT" pitchFamily="34" charset="0"/>
                <a:ea typeface="微软雅黑" panose="020B0503020204020204" pitchFamily="34" charset="-122"/>
              </a:rPr>
              <a:t>工作计划</a:t>
            </a:r>
            <a:endParaRPr lang="zh-CN" altLang="en-US" sz="4000" b="1" spc="300" dirty="0">
              <a:solidFill>
                <a:schemeClr val="tx1"/>
              </a:solidFill>
              <a:latin typeface="AvantGarde Md BT" pitchFamily="34" charset="0"/>
              <a:ea typeface="微软雅黑" panose="020B0503020204020204" pitchFamily="34" charset="-122"/>
            </a:endParaRPr>
          </a:p>
        </p:txBody>
      </p:sp>
      <p:sp>
        <p:nvSpPr>
          <p:cNvPr id="2" name="TextBox 59"/>
          <p:cNvSpPr>
            <a:spLocks noChangeArrowheads="1"/>
          </p:cNvSpPr>
          <p:nvPr>
            <p:custDataLst>
              <p:tags r:id="rId3"/>
            </p:custDataLst>
          </p:nvPr>
        </p:nvSpPr>
        <p:spPr bwMode="auto">
          <a:xfrm flipH="1">
            <a:off x="-26035" y="44450"/>
            <a:ext cx="121951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广东省健康科普促进会儿科分会</a:t>
            </a:r>
            <a:endPar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3" name="TextBox 29"/>
          <p:cNvSpPr txBox="1"/>
          <p:nvPr>
            <p:custDataLst>
              <p:tags r:id="rId4"/>
            </p:custDataLst>
          </p:nvPr>
        </p:nvSpPr>
        <p:spPr>
          <a:xfrm>
            <a:off x="262255" y="1419225"/>
            <a:ext cx="12007215" cy="3784600"/>
          </a:xfrm>
          <a:prstGeom prst="rect">
            <a:avLst/>
          </a:prstGeom>
          <a:noFill/>
        </p:spPr>
        <p:txBody>
          <a:bodyPr wrap="square" rtlCol="0">
            <a:spAutoFit/>
          </a:bodyPr>
          <a:p>
            <a:pPr>
              <a:lnSpc>
                <a:spcPct val="150000"/>
              </a:lnSpc>
            </a:pPr>
            <a:r>
              <a:rPr sz="2000" b="1" spc="300" dirty="0">
                <a:gradFill>
                  <a:gsLst>
                    <a:gs pos="0">
                      <a:srgbClr val="326698"/>
                    </a:gs>
                    <a:gs pos="100000">
                      <a:srgbClr val="66CDCC"/>
                    </a:gs>
                  </a:gsLst>
                  <a:lin ang="7200000" scaled="0"/>
                </a:gradFill>
                <a:ea typeface="微软雅黑" panose="020B0503020204020204" pitchFamily="34" charset="-122"/>
              </a:rPr>
              <a:t>（一）丰富科普形式</a:t>
            </a:r>
            <a:r>
              <a:rPr lang="zh-CN" sz="2000" b="1" spc="300" dirty="0">
                <a:gradFill>
                  <a:gsLst>
                    <a:gs pos="0">
                      <a:srgbClr val="326698"/>
                    </a:gs>
                    <a:gs pos="100000">
                      <a:srgbClr val="66CDCC"/>
                    </a:gs>
                  </a:gsLst>
                  <a:lin ang="7200000" scaled="0"/>
                </a:gradFill>
                <a:ea typeface="微软雅黑" panose="020B0503020204020204" pitchFamily="34" charset="-122"/>
              </a:rPr>
              <a:t>：</a:t>
            </a:r>
            <a:endParaRPr sz="2000" b="1" spc="300" dirty="0">
              <a:gradFill>
                <a:gsLst>
                  <a:gs pos="0">
                    <a:srgbClr val="326698"/>
                  </a:gs>
                  <a:gs pos="100000">
                    <a:srgbClr val="66CDCC"/>
                  </a:gs>
                </a:gsLst>
                <a:lin ang="7200000" scaled="0"/>
              </a:gradFill>
              <a:ea typeface="微软雅黑" panose="020B0503020204020204" pitchFamily="34" charset="-122"/>
            </a:endParaRPr>
          </a:p>
          <a:p>
            <a:pPr marL="342900" indent="-342900">
              <a:lnSpc>
                <a:spcPct val="150000"/>
              </a:lnSpc>
              <a:buFont typeface="Wingdings" panose="05000000000000000000" charset="0"/>
              <a:buChar char="Ø"/>
            </a:pPr>
            <a:r>
              <a:rPr sz="2000" b="1" spc="300" dirty="0">
                <a:gradFill>
                  <a:gsLst>
                    <a:gs pos="0">
                      <a:srgbClr val="326698"/>
                    </a:gs>
                    <a:gs pos="100000">
                      <a:srgbClr val="66CDCC"/>
                    </a:gs>
                  </a:gsLst>
                  <a:lin ang="7200000" scaled="0"/>
                </a:gradFill>
                <a:ea typeface="微软雅黑" panose="020B0503020204020204" pitchFamily="34" charset="-122"/>
              </a:rPr>
              <a:t>举办专题讲座和研讨会：</a:t>
            </a:r>
            <a:r>
              <a:rPr sz="2000" spc="300" dirty="0">
                <a:gradFill>
                  <a:gsLst>
                    <a:gs pos="0">
                      <a:srgbClr val="326698"/>
                    </a:gs>
                    <a:gs pos="100000">
                      <a:srgbClr val="66CDCC"/>
                    </a:gs>
                  </a:gsLst>
                  <a:lin ang="7200000" scaled="0"/>
                </a:gradFill>
                <a:ea typeface="微软雅黑" panose="020B0503020204020204" pitchFamily="34" charset="-122"/>
              </a:rPr>
              <a:t>组织专家学者就儿童健康热点话题进行讲座，提高公众对儿童健康的关注度；</a:t>
            </a:r>
            <a:endParaRPr sz="2000" b="1" spc="300" dirty="0">
              <a:gradFill>
                <a:gsLst>
                  <a:gs pos="0">
                    <a:srgbClr val="326698"/>
                  </a:gs>
                  <a:gs pos="100000">
                    <a:srgbClr val="66CDCC"/>
                  </a:gs>
                </a:gsLst>
                <a:lin ang="7200000" scaled="0"/>
              </a:gradFill>
              <a:ea typeface="微软雅黑" panose="020B0503020204020204" pitchFamily="34" charset="-122"/>
            </a:endParaRPr>
          </a:p>
          <a:p>
            <a:pPr marL="342900" indent="-342900">
              <a:lnSpc>
                <a:spcPct val="150000"/>
              </a:lnSpc>
              <a:buFont typeface="Wingdings" panose="05000000000000000000" charset="0"/>
              <a:buChar char="Ø"/>
            </a:pPr>
            <a:r>
              <a:rPr sz="2000" b="1" spc="300" dirty="0">
                <a:gradFill>
                  <a:gsLst>
                    <a:gs pos="0">
                      <a:srgbClr val="326698"/>
                    </a:gs>
                    <a:gs pos="100000">
                      <a:srgbClr val="66CDCC"/>
                    </a:gs>
                  </a:gsLst>
                  <a:lin ang="7200000" scaled="0"/>
                </a:gradFill>
                <a:ea typeface="微软雅黑" panose="020B0503020204020204" pitchFamily="34" charset="-122"/>
              </a:rPr>
              <a:t>开展科普宣传活动：</a:t>
            </a:r>
            <a:r>
              <a:rPr sz="2000" spc="300" dirty="0">
                <a:gradFill>
                  <a:gsLst>
                    <a:gs pos="0">
                      <a:srgbClr val="326698"/>
                    </a:gs>
                    <a:gs pos="100000">
                      <a:srgbClr val="66CDCC"/>
                    </a:gs>
                  </a:gsLst>
                  <a:lin ang="7200000" scaled="0"/>
                </a:gradFill>
                <a:ea typeface="微软雅黑" panose="020B0503020204020204" pitchFamily="34" charset="-122"/>
              </a:rPr>
              <a:t>制作科普海报、动画、宣传册等，传播儿童健康知识，提高家长和公众的科学素养；</a:t>
            </a:r>
            <a:endParaRPr sz="2000" b="1" spc="300" dirty="0">
              <a:gradFill>
                <a:gsLst>
                  <a:gs pos="0">
                    <a:srgbClr val="326698"/>
                  </a:gs>
                  <a:gs pos="100000">
                    <a:srgbClr val="66CDCC"/>
                  </a:gs>
                </a:gsLst>
                <a:lin ang="7200000" scaled="0"/>
              </a:gradFill>
              <a:ea typeface="微软雅黑" panose="020B0503020204020204" pitchFamily="34" charset="-122"/>
            </a:endParaRPr>
          </a:p>
          <a:p>
            <a:pPr marL="342900" indent="-342900">
              <a:lnSpc>
                <a:spcPct val="150000"/>
              </a:lnSpc>
              <a:buFont typeface="Wingdings" panose="05000000000000000000" charset="0"/>
              <a:buChar char="Ø"/>
            </a:pPr>
            <a:r>
              <a:rPr sz="2000" b="1" spc="300" dirty="0">
                <a:gradFill>
                  <a:gsLst>
                    <a:gs pos="0">
                      <a:srgbClr val="326698"/>
                    </a:gs>
                    <a:gs pos="100000">
                      <a:srgbClr val="66CDCC"/>
                    </a:gs>
                  </a:gsLst>
                  <a:lin ang="7200000" scaled="0"/>
                </a:gradFill>
                <a:ea typeface="微软雅黑" panose="020B0503020204020204" pitchFamily="34" charset="-122"/>
              </a:rPr>
              <a:t>加强社交媒体宣传：</a:t>
            </a:r>
            <a:r>
              <a:rPr sz="2000" spc="300" dirty="0">
                <a:gradFill>
                  <a:gsLst>
                    <a:gs pos="0">
                      <a:srgbClr val="326698"/>
                    </a:gs>
                    <a:gs pos="100000">
                      <a:srgbClr val="66CDCC"/>
                    </a:gs>
                  </a:gsLst>
                  <a:lin ang="7200000" scaled="0"/>
                </a:gradFill>
                <a:ea typeface="微软雅黑" panose="020B0503020204020204" pitchFamily="34" charset="-122"/>
              </a:rPr>
              <a:t>通过互联网进行儿童健康科普知识，提高社会公众对儿童健康的认知；</a:t>
            </a:r>
            <a:endParaRPr sz="2000" spc="300" dirty="0">
              <a:gradFill>
                <a:gsLst>
                  <a:gs pos="0">
                    <a:srgbClr val="326698"/>
                  </a:gs>
                  <a:gs pos="100000">
                    <a:srgbClr val="66CDCC"/>
                  </a:gs>
                </a:gsLst>
                <a:lin ang="7200000" scaled="0"/>
              </a:gradFill>
              <a:ea typeface="微软雅黑" panose="020B0503020204020204" pitchFamily="34" charset="-122"/>
            </a:endParaRPr>
          </a:p>
          <a:p>
            <a:pPr marL="342900" indent="-342900">
              <a:lnSpc>
                <a:spcPct val="150000"/>
              </a:lnSpc>
              <a:buFont typeface="Wingdings" panose="05000000000000000000" charset="0"/>
              <a:buChar char="Ø"/>
            </a:pPr>
            <a:r>
              <a:rPr sz="2000" b="1" spc="300" dirty="0">
                <a:gradFill>
                  <a:gsLst>
                    <a:gs pos="0">
                      <a:srgbClr val="326698"/>
                    </a:gs>
                    <a:gs pos="100000">
                      <a:srgbClr val="66CDCC"/>
                    </a:gs>
                  </a:gsLst>
                  <a:lin ang="7200000" scaled="0"/>
                </a:gradFill>
                <a:ea typeface="微软雅黑" panose="020B0503020204020204" pitchFamily="34" charset="-122"/>
              </a:rPr>
              <a:t>开展校园科普活动：</a:t>
            </a:r>
            <a:r>
              <a:rPr sz="2000" spc="300" dirty="0">
                <a:gradFill>
                  <a:gsLst>
                    <a:gs pos="0">
                      <a:srgbClr val="326698"/>
                    </a:gs>
                    <a:gs pos="100000">
                      <a:srgbClr val="66CDCC"/>
                    </a:gs>
                  </a:gsLst>
                  <a:lin ang="7200000" scaled="0"/>
                </a:gradFill>
                <a:ea typeface="微软雅黑" panose="020B0503020204020204" pitchFamily="34" charset="-122"/>
              </a:rPr>
              <a:t>走进学校，开展儿童健康科普讲座和互动，培养学生科学兴趣</a:t>
            </a:r>
            <a:r>
              <a:rPr lang="zh-CN" sz="2000" spc="300" dirty="0">
                <a:gradFill>
                  <a:gsLst>
                    <a:gs pos="0">
                      <a:srgbClr val="326698"/>
                    </a:gs>
                    <a:gs pos="100000">
                      <a:srgbClr val="66CDCC"/>
                    </a:gs>
                  </a:gsLst>
                  <a:lin ang="7200000" scaled="0"/>
                </a:gradFill>
                <a:ea typeface="微软雅黑" panose="020B0503020204020204" pitchFamily="34" charset="-122"/>
              </a:rPr>
              <a:t>；</a:t>
            </a:r>
            <a:endParaRPr sz="2000" b="1" spc="300" dirty="0">
              <a:gradFill>
                <a:gsLst>
                  <a:gs pos="0">
                    <a:srgbClr val="326698"/>
                  </a:gs>
                  <a:gs pos="100000">
                    <a:srgbClr val="66CDCC"/>
                  </a:gs>
                </a:gsLst>
                <a:lin ang="7200000" scaled="0"/>
              </a:gradFill>
              <a:ea typeface="微软雅黑" panose="020B0503020204020204" pitchFamily="34" charset="-122"/>
            </a:endParaRPr>
          </a:p>
          <a:p>
            <a:pPr marL="342900" indent="-342900">
              <a:lnSpc>
                <a:spcPct val="150000"/>
              </a:lnSpc>
              <a:buFont typeface="Wingdings" panose="05000000000000000000" charset="0"/>
              <a:buChar char="Ø"/>
            </a:pPr>
            <a:r>
              <a:rPr sz="2000" b="1" spc="300" dirty="0">
                <a:gradFill>
                  <a:gsLst>
                    <a:gs pos="0">
                      <a:srgbClr val="326698"/>
                    </a:gs>
                    <a:gs pos="100000">
                      <a:srgbClr val="66CDCC"/>
                    </a:gs>
                  </a:gsLst>
                  <a:lin ang="7200000" scaled="0"/>
                </a:gradFill>
                <a:ea typeface="微软雅黑" panose="020B0503020204020204" pitchFamily="34" charset="-122"/>
              </a:rPr>
              <a:t>制作专家科普数字人</a:t>
            </a:r>
            <a:r>
              <a:rPr lang="en-US" sz="2000" b="1" spc="300" dirty="0">
                <a:gradFill>
                  <a:gsLst>
                    <a:gs pos="0">
                      <a:srgbClr val="326698"/>
                    </a:gs>
                    <a:gs pos="100000">
                      <a:srgbClr val="66CDCC"/>
                    </a:gs>
                  </a:gsLst>
                  <a:lin ang="7200000" scaled="0"/>
                </a:gradFill>
                <a:ea typeface="微软雅黑" panose="020B0503020204020204" pitchFamily="34" charset="-122"/>
              </a:rPr>
              <a:t>IP</a:t>
            </a:r>
            <a:r>
              <a:rPr lang="zh-CN" altLang="en-US" sz="2000" b="1" spc="300" dirty="0">
                <a:gradFill>
                  <a:gsLst>
                    <a:gs pos="0">
                      <a:srgbClr val="326698"/>
                    </a:gs>
                    <a:gs pos="100000">
                      <a:srgbClr val="66CDCC"/>
                    </a:gs>
                  </a:gsLst>
                  <a:lin ang="7200000" scaled="0"/>
                </a:gradFill>
                <a:ea typeface="微软雅黑" panose="020B0503020204020204" pitchFamily="34" charset="-122"/>
              </a:rPr>
              <a:t>：</a:t>
            </a:r>
            <a:r>
              <a:rPr lang="en-US" altLang="zh-CN" sz="2000" spc="300" dirty="0">
                <a:gradFill>
                  <a:gsLst>
                    <a:gs pos="0">
                      <a:srgbClr val="326698"/>
                    </a:gs>
                    <a:gs pos="100000">
                      <a:srgbClr val="66CDCC"/>
                    </a:gs>
                  </a:gsLst>
                  <a:lin ang="7200000" scaled="0"/>
                </a:gradFill>
                <a:ea typeface="微软雅黑" panose="020B0503020204020204" pitchFamily="34" charset="-122"/>
              </a:rPr>
              <a:t>AI</a:t>
            </a:r>
            <a:r>
              <a:rPr lang="zh-CN" altLang="en-US" sz="2000" spc="300" dirty="0">
                <a:gradFill>
                  <a:gsLst>
                    <a:gs pos="0">
                      <a:srgbClr val="326698"/>
                    </a:gs>
                    <a:gs pos="100000">
                      <a:srgbClr val="66CDCC"/>
                    </a:gs>
                  </a:gsLst>
                  <a:lin ang="7200000" scaled="0"/>
                </a:gradFill>
                <a:ea typeface="微软雅黑" panose="020B0503020204020204" pitchFamily="34" charset="-122"/>
              </a:rPr>
              <a:t>赋能科普，</a:t>
            </a:r>
            <a:r>
              <a:rPr sz="2000" spc="300" dirty="0">
                <a:gradFill>
                  <a:gsLst>
                    <a:gs pos="0">
                      <a:srgbClr val="326698"/>
                    </a:gs>
                    <a:gs pos="100000">
                      <a:srgbClr val="66CDCC"/>
                    </a:gs>
                  </a:gsLst>
                  <a:lin ang="7200000" scaled="0"/>
                </a:gradFill>
                <a:ea typeface="微软雅黑" panose="020B0503020204020204" pitchFamily="34" charset="-122"/>
              </a:rPr>
              <a:t>让科普深入人心。</a:t>
            </a:r>
            <a:endParaRPr sz="2000" spc="300" dirty="0">
              <a:gradFill>
                <a:gsLst>
                  <a:gs pos="0">
                    <a:srgbClr val="326698"/>
                  </a:gs>
                  <a:gs pos="100000">
                    <a:srgbClr val="66CDCC"/>
                  </a:gs>
                </a:gsLst>
                <a:lin ang="7200000" scaled="0"/>
              </a:gradFill>
              <a:ea typeface="微软雅黑" panose="020B0503020204020204" pitchFamily="34" charset="-122"/>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descr="C:\Users\Administrator\Desktop\QQ截图2016051610433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684"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1"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4"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6" name="直角三角形 199"/>
          <p:cNvSpPr>
            <a:spLocks noChangeArrowheads="1"/>
          </p:cNvSpPr>
          <p:nvPr/>
        </p:nvSpPr>
        <p:spPr bwMode="auto">
          <a:xfrm>
            <a:off x="121920" y="5516880"/>
            <a:ext cx="12230100" cy="1334770"/>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0" name="TextBox 29"/>
          <p:cNvSpPr txBox="1"/>
          <p:nvPr/>
        </p:nvSpPr>
        <p:spPr>
          <a:xfrm>
            <a:off x="46543" y="215265"/>
            <a:ext cx="11943338" cy="1014730"/>
          </a:xfrm>
          <a:prstGeom prst="rect">
            <a:avLst/>
          </a:prstGeom>
          <a:noFill/>
        </p:spPr>
        <p:txBody>
          <a:bodyPr wrap="square" rtlCol="0">
            <a:spAutoFit/>
          </a:bodyPr>
          <a:lstStyle/>
          <a:p>
            <a:pPr algn="ctr">
              <a:lnSpc>
                <a:spcPct val="150000"/>
              </a:lnSpc>
            </a:pPr>
            <a:r>
              <a:rPr lang="zh-CN" altLang="en-US" sz="4000" b="1" spc="300" dirty="0">
                <a:solidFill>
                  <a:schemeClr val="tx1"/>
                </a:solidFill>
                <a:latin typeface="AvantGarde Md BT" pitchFamily="34" charset="0"/>
                <a:ea typeface="微软雅黑" panose="020B0503020204020204" pitchFamily="34" charset="-122"/>
              </a:rPr>
              <a:t>工作计划</a:t>
            </a:r>
            <a:endParaRPr lang="zh-CN" altLang="en-US" sz="4000" b="1" spc="300" dirty="0">
              <a:solidFill>
                <a:schemeClr val="tx1"/>
              </a:solidFill>
              <a:latin typeface="AvantGarde Md BT" pitchFamily="34" charset="0"/>
              <a:ea typeface="微软雅黑" panose="020B0503020204020204" pitchFamily="34" charset="-122"/>
            </a:endParaRPr>
          </a:p>
        </p:txBody>
      </p:sp>
      <p:sp>
        <p:nvSpPr>
          <p:cNvPr id="2" name="TextBox 59"/>
          <p:cNvSpPr>
            <a:spLocks noChangeArrowheads="1"/>
          </p:cNvSpPr>
          <p:nvPr>
            <p:custDataLst>
              <p:tags r:id="rId3"/>
            </p:custDataLst>
          </p:nvPr>
        </p:nvSpPr>
        <p:spPr bwMode="auto">
          <a:xfrm flipH="1">
            <a:off x="1270" y="116840"/>
            <a:ext cx="121951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广东省健康科普促进会儿科分会</a:t>
            </a:r>
            <a:endPar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3" name="TextBox 29"/>
          <p:cNvSpPr txBox="1"/>
          <p:nvPr>
            <p:custDataLst>
              <p:tags r:id="rId4"/>
            </p:custDataLst>
          </p:nvPr>
        </p:nvSpPr>
        <p:spPr>
          <a:xfrm>
            <a:off x="406400" y="1196975"/>
            <a:ext cx="11945620" cy="1938020"/>
          </a:xfrm>
          <a:prstGeom prst="rect">
            <a:avLst/>
          </a:prstGeom>
          <a:noFill/>
        </p:spPr>
        <p:txBody>
          <a:bodyPr wrap="square" rtlCol="0">
            <a:spAutoFit/>
          </a:bodyPr>
          <a:p>
            <a:pPr>
              <a:lnSpc>
                <a:spcPct val="150000"/>
              </a:lnSpc>
            </a:pPr>
            <a:r>
              <a:rPr sz="2000" b="1" spc="300" dirty="0">
                <a:gradFill>
                  <a:gsLst>
                    <a:gs pos="0">
                      <a:srgbClr val="326698"/>
                    </a:gs>
                    <a:gs pos="100000">
                      <a:srgbClr val="66CDCC"/>
                    </a:gs>
                  </a:gsLst>
                  <a:lin ang="7200000" scaled="0"/>
                </a:gradFill>
                <a:ea typeface="微软雅黑" panose="020B0503020204020204" pitchFamily="34" charset="-122"/>
              </a:rPr>
              <a:t>（二）科学研究与调研</a:t>
            </a:r>
            <a:endParaRPr sz="2000" b="1" spc="300" dirty="0">
              <a:gradFill>
                <a:gsLst>
                  <a:gs pos="0">
                    <a:srgbClr val="326698"/>
                  </a:gs>
                  <a:gs pos="100000">
                    <a:srgbClr val="66CDCC"/>
                  </a:gs>
                </a:gsLst>
                <a:lin ang="7200000" scaled="0"/>
              </a:gradFill>
              <a:ea typeface="微软雅黑" panose="020B0503020204020204" pitchFamily="34" charset="-122"/>
            </a:endParaRPr>
          </a:p>
          <a:p>
            <a:pPr marL="342900" indent="-342900">
              <a:lnSpc>
                <a:spcPct val="150000"/>
              </a:lnSpc>
              <a:buFont typeface="Wingdings" panose="05000000000000000000" charset="0"/>
              <a:buChar char="Ø"/>
            </a:pPr>
            <a:r>
              <a:rPr sz="2000" b="1" spc="300" dirty="0">
                <a:gradFill>
                  <a:gsLst>
                    <a:gs pos="0">
                      <a:srgbClr val="326698"/>
                    </a:gs>
                    <a:gs pos="100000">
                      <a:srgbClr val="66CDCC"/>
                    </a:gs>
                  </a:gsLst>
                  <a:lin ang="7200000" scaled="0"/>
                </a:gradFill>
                <a:ea typeface="微软雅黑" panose="020B0503020204020204" pitchFamily="34" charset="-122"/>
              </a:rPr>
              <a:t>开展儿童健康领域调研：</a:t>
            </a:r>
            <a:r>
              <a:rPr sz="2000" spc="300" dirty="0">
                <a:gradFill>
                  <a:gsLst>
                    <a:gs pos="0">
                      <a:srgbClr val="326698"/>
                    </a:gs>
                    <a:gs pos="100000">
                      <a:srgbClr val="66CDCC"/>
                    </a:gs>
                  </a:gsLst>
                  <a:lin ang="7200000" scaled="0"/>
                </a:gradFill>
                <a:ea typeface="微软雅黑" panose="020B0503020204020204" pitchFamily="34" charset="-122"/>
              </a:rPr>
              <a:t>深入了解儿童健康现状、热点问题，为科普活动提供科学依据；</a:t>
            </a:r>
            <a:endParaRPr sz="2000" spc="300" dirty="0">
              <a:gradFill>
                <a:gsLst>
                  <a:gs pos="0">
                    <a:srgbClr val="326698"/>
                  </a:gs>
                  <a:gs pos="100000">
                    <a:srgbClr val="66CDCC"/>
                  </a:gs>
                </a:gsLst>
                <a:lin ang="7200000" scaled="0"/>
              </a:gradFill>
              <a:ea typeface="微软雅黑" panose="020B0503020204020204" pitchFamily="34" charset="-122"/>
            </a:endParaRPr>
          </a:p>
          <a:p>
            <a:pPr marL="342900" indent="-342900">
              <a:lnSpc>
                <a:spcPct val="150000"/>
              </a:lnSpc>
              <a:buFont typeface="Wingdings" panose="05000000000000000000" charset="0"/>
              <a:buChar char="Ø"/>
            </a:pPr>
            <a:r>
              <a:rPr sz="2000" b="1" spc="300" dirty="0">
                <a:gradFill>
                  <a:gsLst>
                    <a:gs pos="0">
                      <a:srgbClr val="326698"/>
                    </a:gs>
                    <a:gs pos="100000">
                      <a:srgbClr val="66CDCC"/>
                    </a:gs>
                  </a:gsLst>
                  <a:lin ang="7200000" scaled="0"/>
                </a:gradFill>
                <a:ea typeface="微软雅黑" panose="020B0503020204020204" pitchFamily="34" charset="-122"/>
              </a:rPr>
              <a:t>推动科研项目合作：</a:t>
            </a:r>
            <a:r>
              <a:rPr sz="2000" spc="300" dirty="0">
                <a:gradFill>
                  <a:gsLst>
                    <a:gs pos="0">
                      <a:srgbClr val="326698"/>
                    </a:gs>
                    <a:gs pos="100000">
                      <a:srgbClr val="66CDCC"/>
                    </a:gs>
                  </a:gsLst>
                  <a:lin ang="7200000" scaled="0"/>
                </a:gradFill>
                <a:ea typeface="微软雅黑" panose="020B0503020204020204" pitchFamily="34" charset="-122"/>
              </a:rPr>
              <a:t>与相关机构合作开展儿童健康领域科研项目，探索新的科学发现。</a:t>
            </a:r>
            <a:endParaRPr sz="2000" spc="300" dirty="0">
              <a:gradFill>
                <a:gsLst>
                  <a:gs pos="0">
                    <a:srgbClr val="326698"/>
                  </a:gs>
                  <a:gs pos="100000">
                    <a:srgbClr val="66CDCC"/>
                  </a:gs>
                </a:gsLst>
                <a:lin ang="7200000" scaled="0"/>
              </a:gradFill>
              <a:ea typeface="微软雅黑" panose="020B0503020204020204" pitchFamily="34" charset="-122"/>
            </a:endParaRPr>
          </a:p>
          <a:p>
            <a:pPr marL="342900" indent="-342900">
              <a:lnSpc>
                <a:spcPct val="150000"/>
              </a:lnSpc>
              <a:buFont typeface="Wingdings" panose="05000000000000000000" charset="0"/>
              <a:buChar char="Ø"/>
            </a:pPr>
            <a:endParaRPr sz="2000" spc="300" dirty="0">
              <a:gradFill>
                <a:gsLst>
                  <a:gs pos="0">
                    <a:srgbClr val="326698"/>
                  </a:gs>
                  <a:gs pos="100000">
                    <a:srgbClr val="66CDCC"/>
                  </a:gs>
                </a:gsLst>
                <a:lin ang="7200000" scaled="0"/>
              </a:gradFill>
              <a:ea typeface="微软雅黑" panose="020B0503020204020204" pitchFamily="34" charset="-122"/>
            </a:endParaRPr>
          </a:p>
        </p:txBody>
      </p:sp>
      <p:sp>
        <p:nvSpPr>
          <p:cNvPr id="5" name="TextBox 29"/>
          <p:cNvSpPr txBox="1"/>
          <p:nvPr>
            <p:custDataLst>
              <p:tags r:id="rId5"/>
            </p:custDataLst>
          </p:nvPr>
        </p:nvSpPr>
        <p:spPr>
          <a:xfrm>
            <a:off x="334010" y="2853055"/>
            <a:ext cx="13270230" cy="2861310"/>
          </a:xfrm>
          <a:prstGeom prst="rect">
            <a:avLst/>
          </a:prstGeom>
          <a:noFill/>
        </p:spPr>
        <p:txBody>
          <a:bodyPr wrap="square" rtlCol="0">
            <a:spAutoFit/>
          </a:bodyPr>
          <a:p>
            <a:pPr>
              <a:lnSpc>
                <a:spcPct val="150000"/>
              </a:lnSpc>
            </a:pPr>
            <a:r>
              <a:rPr sz="2000" b="1" spc="300" dirty="0">
                <a:gradFill>
                  <a:gsLst>
                    <a:gs pos="0">
                      <a:srgbClr val="326698"/>
                    </a:gs>
                    <a:gs pos="100000">
                      <a:srgbClr val="66CDCC"/>
                    </a:gs>
                  </a:gsLst>
                  <a:lin ang="7200000" scaled="0"/>
                </a:gradFill>
                <a:ea typeface="微软雅黑" panose="020B0503020204020204" pitchFamily="34" charset="-122"/>
              </a:rPr>
              <a:t>（三）专家交流与合作</a:t>
            </a:r>
            <a:endParaRPr sz="2000" b="1" spc="300" dirty="0">
              <a:gradFill>
                <a:gsLst>
                  <a:gs pos="0">
                    <a:srgbClr val="326698"/>
                  </a:gs>
                  <a:gs pos="100000">
                    <a:srgbClr val="66CDCC"/>
                  </a:gs>
                </a:gsLst>
                <a:lin ang="7200000" scaled="0"/>
              </a:gradFill>
              <a:ea typeface="微软雅黑" panose="020B0503020204020204" pitchFamily="34" charset="-122"/>
            </a:endParaRPr>
          </a:p>
          <a:p>
            <a:pPr marL="342900" indent="-342900">
              <a:lnSpc>
                <a:spcPct val="150000"/>
              </a:lnSpc>
              <a:buFont typeface="Wingdings" panose="05000000000000000000" charset="0"/>
              <a:buChar char="Ø"/>
            </a:pPr>
            <a:r>
              <a:rPr sz="2000" b="1" spc="300" dirty="0">
                <a:gradFill>
                  <a:gsLst>
                    <a:gs pos="0">
                      <a:srgbClr val="326698"/>
                    </a:gs>
                    <a:gs pos="100000">
                      <a:srgbClr val="66CDCC"/>
                    </a:gs>
                  </a:gsLst>
                  <a:lin ang="7200000" scaled="0"/>
                </a:gradFill>
                <a:ea typeface="微软雅黑" panose="020B0503020204020204" pitchFamily="34" charset="-122"/>
              </a:rPr>
              <a:t>举办学术交流会议：</a:t>
            </a:r>
            <a:r>
              <a:rPr sz="2000" spc="300" dirty="0">
                <a:gradFill>
                  <a:gsLst>
                    <a:gs pos="0">
                      <a:srgbClr val="326698"/>
                    </a:gs>
                    <a:gs pos="100000">
                      <a:srgbClr val="66CDCC"/>
                    </a:gs>
                  </a:gsLst>
                  <a:lin ang="7200000" scaled="0"/>
                </a:gradFill>
                <a:ea typeface="微软雅黑" panose="020B0503020204020204" pitchFamily="34" charset="-122"/>
              </a:rPr>
              <a:t>邀请儿童健康领域专家学者，分享最新研究成果，促进学术交流</a:t>
            </a:r>
            <a:r>
              <a:rPr lang="zh-CN" sz="2000" spc="300" dirty="0">
                <a:gradFill>
                  <a:gsLst>
                    <a:gs pos="0">
                      <a:srgbClr val="326698"/>
                    </a:gs>
                    <a:gs pos="100000">
                      <a:srgbClr val="66CDCC"/>
                    </a:gs>
                  </a:gsLst>
                  <a:lin ang="7200000" scaled="0"/>
                </a:gradFill>
                <a:ea typeface="微软雅黑" panose="020B0503020204020204" pitchFamily="34" charset="-122"/>
              </a:rPr>
              <a:t>；</a:t>
            </a:r>
            <a:endParaRPr sz="2000" spc="300" dirty="0">
              <a:gradFill>
                <a:gsLst>
                  <a:gs pos="0">
                    <a:srgbClr val="326698"/>
                  </a:gs>
                  <a:gs pos="100000">
                    <a:srgbClr val="66CDCC"/>
                  </a:gs>
                </a:gsLst>
                <a:lin ang="7200000" scaled="0"/>
              </a:gradFill>
              <a:ea typeface="微软雅黑" panose="020B0503020204020204" pitchFamily="34" charset="-122"/>
            </a:endParaRPr>
          </a:p>
          <a:p>
            <a:pPr marL="342900" indent="-342900">
              <a:lnSpc>
                <a:spcPct val="150000"/>
              </a:lnSpc>
              <a:buFont typeface="Wingdings" panose="05000000000000000000" charset="0"/>
              <a:buChar char="Ø"/>
            </a:pPr>
            <a:r>
              <a:rPr sz="2000" b="1" spc="300" dirty="0">
                <a:gradFill>
                  <a:gsLst>
                    <a:gs pos="0">
                      <a:srgbClr val="326698"/>
                    </a:gs>
                    <a:gs pos="100000">
                      <a:srgbClr val="66CDCC"/>
                    </a:gs>
                  </a:gsLst>
                  <a:lin ang="7200000" scaled="0"/>
                </a:gradFill>
                <a:ea typeface="微软雅黑" panose="020B0503020204020204" pitchFamily="34" charset="-122"/>
              </a:rPr>
              <a:t>加强与相关机构合作：</a:t>
            </a:r>
            <a:r>
              <a:rPr sz="2000" spc="300" dirty="0">
                <a:gradFill>
                  <a:gsLst>
                    <a:gs pos="0">
                      <a:srgbClr val="326698"/>
                    </a:gs>
                    <a:gs pos="100000">
                      <a:srgbClr val="66CDCC"/>
                    </a:gs>
                  </a:gsLst>
                  <a:lin ang="7200000" scaled="0"/>
                </a:gradFill>
                <a:ea typeface="微软雅黑" panose="020B0503020204020204" pitchFamily="34" charset="-122"/>
              </a:rPr>
              <a:t>与医疗机构、科研机构等建立合作，共同推动儿童健康科普发展。</a:t>
            </a:r>
            <a:endParaRPr sz="2000" spc="300" dirty="0">
              <a:gradFill>
                <a:gsLst>
                  <a:gs pos="0">
                    <a:srgbClr val="326698"/>
                  </a:gs>
                  <a:gs pos="100000">
                    <a:srgbClr val="66CDCC"/>
                  </a:gs>
                </a:gsLst>
                <a:lin ang="7200000" scaled="0"/>
              </a:gradFill>
              <a:ea typeface="微软雅黑" panose="020B0503020204020204" pitchFamily="34" charset="-122"/>
            </a:endParaRPr>
          </a:p>
          <a:p>
            <a:pPr indent="0">
              <a:lnSpc>
                <a:spcPct val="150000"/>
              </a:lnSpc>
              <a:buFont typeface="Wingdings" panose="05000000000000000000" charset="0"/>
              <a:buNone/>
            </a:pPr>
            <a:endParaRPr sz="2000" spc="300" dirty="0">
              <a:gradFill>
                <a:gsLst>
                  <a:gs pos="0">
                    <a:srgbClr val="326698"/>
                  </a:gs>
                  <a:gs pos="100000">
                    <a:srgbClr val="66CDCC"/>
                  </a:gs>
                </a:gsLst>
                <a:lin ang="7200000" scaled="0"/>
              </a:gradFill>
              <a:ea typeface="微软雅黑" panose="020B0503020204020204" pitchFamily="34" charset="-122"/>
            </a:endParaRPr>
          </a:p>
          <a:p>
            <a:pPr>
              <a:lnSpc>
                <a:spcPct val="150000"/>
              </a:lnSpc>
            </a:pPr>
            <a:r>
              <a:rPr sz="2000" b="1" spc="300" dirty="0">
                <a:gradFill>
                  <a:gsLst>
                    <a:gs pos="0">
                      <a:srgbClr val="326698"/>
                    </a:gs>
                    <a:gs pos="100000">
                      <a:srgbClr val="66CDCC"/>
                    </a:gs>
                  </a:gsLst>
                  <a:lin ang="7200000" scaled="0"/>
                </a:gradFill>
                <a:ea typeface="微软雅黑" panose="020B0503020204020204" pitchFamily="34" charset="-122"/>
              </a:rPr>
              <a:t>（四）推动基层医师教育工作</a:t>
            </a:r>
            <a:endParaRPr sz="2000" b="1" spc="300" dirty="0">
              <a:gradFill>
                <a:gsLst>
                  <a:gs pos="0">
                    <a:srgbClr val="326698"/>
                  </a:gs>
                  <a:gs pos="100000">
                    <a:srgbClr val="66CDCC"/>
                  </a:gs>
                </a:gsLst>
                <a:lin ang="7200000" scaled="0"/>
              </a:gradFill>
              <a:ea typeface="微软雅黑" panose="020B0503020204020204" pitchFamily="34" charset="-122"/>
            </a:endParaRPr>
          </a:p>
          <a:p>
            <a:pPr marL="342900" indent="-342900">
              <a:lnSpc>
                <a:spcPct val="150000"/>
              </a:lnSpc>
              <a:buFont typeface="Wingdings" panose="05000000000000000000" charset="0"/>
              <a:buChar char="Ø"/>
            </a:pPr>
            <a:r>
              <a:rPr sz="2000" spc="300" dirty="0">
                <a:gradFill>
                  <a:gsLst>
                    <a:gs pos="0">
                      <a:srgbClr val="326698"/>
                    </a:gs>
                    <a:gs pos="100000">
                      <a:srgbClr val="66CDCC"/>
                    </a:gs>
                  </a:gsLst>
                  <a:lin ang="7200000" scaled="0"/>
                </a:gradFill>
                <a:ea typeface="微软雅黑" panose="020B0503020204020204" pitchFamily="34" charset="-122"/>
              </a:rPr>
              <a:t>完成教材的编写出版及线下培训。</a:t>
            </a:r>
            <a:endParaRPr sz="2000" spc="300" dirty="0">
              <a:gradFill>
                <a:gsLst>
                  <a:gs pos="0">
                    <a:srgbClr val="326698"/>
                  </a:gs>
                  <a:gs pos="100000">
                    <a:srgbClr val="66CDCC"/>
                  </a:gs>
                </a:gsLst>
                <a:lin ang="7200000" scaled="0"/>
              </a:gradFill>
              <a:ea typeface="微软雅黑" panose="020B0503020204020204" pitchFamily="34" charset="-122"/>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descr="C:\Users\Administrator\Desktop\QQ截图2016051610433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1"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4"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6"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0" name="TextBox 29"/>
          <p:cNvSpPr txBox="1"/>
          <p:nvPr/>
        </p:nvSpPr>
        <p:spPr>
          <a:xfrm>
            <a:off x="143381" y="2776318"/>
            <a:ext cx="11943338" cy="1329916"/>
          </a:xfrm>
          <a:prstGeom prst="rect">
            <a:avLst/>
          </a:prstGeom>
          <a:noFill/>
        </p:spPr>
        <p:txBody>
          <a:bodyPr wrap="square" rtlCol="0">
            <a:spAutoFit/>
          </a:bodyPr>
          <a:lstStyle/>
          <a:p>
            <a:pPr algn="ctr">
              <a:lnSpc>
                <a:spcPct val="150000"/>
              </a:lnSpc>
            </a:pPr>
            <a:r>
              <a:rPr lang="zh-CN" altLang="en-US" sz="6000" b="1" spc="300" dirty="0">
                <a:gradFill>
                  <a:gsLst>
                    <a:gs pos="0">
                      <a:srgbClr val="326698"/>
                    </a:gs>
                    <a:gs pos="100000">
                      <a:srgbClr val="66CDCC"/>
                    </a:gs>
                  </a:gsLst>
                  <a:lin ang="7200000" scaled="0"/>
                </a:gradFill>
                <a:latin typeface="AvantGarde Md BT" pitchFamily="34" charset="0"/>
                <a:ea typeface="微软雅黑" panose="020B0503020204020204" pitchFamily="34" charset="-122"/>
              </a:rPr>
              <a:t>谢谢！</a:t>
            </a:r>
            <a:endParaRPr lang="zh-CN" altLang="en-US" sz="7200" b="1" spc="300" dirty="0">
              <a:gradFill>
                <a:gsLst>
                  <a:gs pos="0">
                    <a:srgbClr val="326698"/>
                  </a:gs>
                  <a:gs pos="100000">
                    <a:srgbClr val="66CDCC"/>
                  </a:gs>
                </a:gsLst>
                <a:lin ang="7200000" scaled="0"/>
              </a:gradFill>
              <a:latin typeface="AvantGarde Md BT" pitchFamily="34" charset="0"/>
              <a:ea typeface="微软雅黑" panose="020B0503020204020204" pitchFamily="34" charset="-122"/>
            </a:endParaRPr>
          </a:p>
        </p:txBody>
      </p:sp>
      <p:sp>
        <p:nvSpPr>
          <p:cNvPr id="2" name="TextBox 59"/>
          <p:cNvSpPr>
            <a:spLocks noChangeArrowheads="1"/>
          </p:cNvSpPr>
          <p:nvPr>
            <p:custDataLst>
              <p:tags r:id="rId3"/>
            </p:custDataLst>
          </p:nvPr>
        </p:nvSpPr>
        <p:spPr bwMode="auto">
          <a:xfrm flipH="1">
            <a:off x="-26035" y="350520"/>
            <a:ext cx="121951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广东省健康科普促进会儿科分会</a:t>
            </a:r>
            <a:endPar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descr="C:\Users\Administrator\Desktop\QQ截图2016051610433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6"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1"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4"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6"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0" name="TextBox 29"/>
          <p:cNvSpPr txBox="1"/>
          <p:nvPr/>
        </p:nvSpPr>
        <p:spPr>
          <a:xfrm>
            <a:off x="249108" y="116840"/>
            <a:ext cx="11943338" cy="1014730"/>
          </a:xfrm>
          <a:prstGeom prst="rect">
            <a:avLst/>
          </a:prstGeom>
          <a:noFill/>
        </p:spPr>
        <p:txBody>
          <a:bodyPr wrap="square" rtlCol="0">
            <a:spAutoFit/>
          </a:bodyPr>
          <a:lstStyle/>
          <a:p>
            <a:pPr algn="ctr">
              <a:lnSpc>
                <a:spcPct val="150000"/>
              </a:lnSpc>
            </a:pPr>
            <a:r>
              <a:rPr lang="zh-CN" altLang="en-US" sz="4000" b="1" spc="300" dirty="0">
                <a:solidFill>
                  <a:schemeClr val="tx1"/>
                </a:solidFill>
                <a:latin typeface="AvantGarde Md BT" pitchFamily="34" charset="0"/>
                <a:ea typeface="微软雅黑" panose="020B0503020204020204" pitchFamily="34" charset="-122"/>
              </a:rPr>
              <a:t>人员架构</a:t>
            </a:r>
            <a:endParaRPr lang="zh-CN" altLang="en-US" sz="4000" b="1" spc="300" dirty="0">
              <a:solidFill>
                <a:schemeClr val="tx1"/>
              </a:solidFill>
              <a:latin typeface="AvantGarde Md BT" pitchFamily="34" charset="0"/>
              <a:ea typeface="微软雅黑" panose="020B0503020204020204" pitchFamily="34" charset="-122"/>
            </a:endParaRPr>
          </a:p>
        </p:txBody>
      </p:sp>
      <p:sp>
        <p:nvSpPr>
          <p:cNvPr id="2" name="TextBox 59"/>
          <p:cNvSpPr>
            <a:spLocks noChangeArrowheads="1"/>
          </p:cNvSpPr>
          <p:nvPr>
            <p:custDataLst>
              <p:tags r:id="rId3"/>
            </p:custDataLst>
          </p:nvPr>
        </p:nvSpPr>
        <p:spPr bwMode="auto">
          <a:xfrm flipH="1">
            <a:off x="-26035" y="350520"/>
            <a:ext cx="121951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广东省健康科普促进会儿科分会</a:t>
            </a:r>
            <a:endPar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3" name="TextBox 29"/>
          <p:cNvSpPr txBox="1"/>
          <p:nvPr/>
        </p:nvSpPr>
        <p:spPr>
          <a:xfrm>
            <a:off x="694690" y="1485265"/>
            <a:ext cx="11150600" cy="4523105"/>
          </a:xfrm>
          <a:prstGeom prst="rect">
            <a:avLst/>
          </a:prstGeom>
          <a:noFill/>
        </p:spPr>
        <p:txBody>
          <a:bodyPr wrap="square" rtlCol="0">
            <a:spAutoFit/>
          </a:bodyPr>
          <a:lstStyle/>
          <a:p>
            <a:pPr indent="0" fontAlgn="auto">
              <a:lnSpc>
                <a:spcPct val="150000"/>
              </a:lnSpc>
              <a:buFont typeface="Wingdings" panose="05000000000000000000" pitchFamily="2" charset="2"/>
              <a:buNone/>
            </a:pPr>
            <a:r>
              <a:rPr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主任委员1名</a:t>
            </a:r>
            <a:endParaRPr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buFont typeface="Wingdings" panose="05000000000000000000" pitchFamily="2" charset="2"/>
              <a:buNone/>
            </a:pPr>
            <a:r>
              <a:rPr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秘书长1名</a:t>
            </a:r>
            <a:endParaRPr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buFont typeface="Wingdings" panose="05000000000000000000" pitchFamily="2" charset="2"/>
              <a:buNone/>
            </a:pPr>
            <a:r>
              <a:rPr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副主任委员23名</a:t>
            </a:r>
            <a:endParaRPr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buFont typeface="Wingdings" panose="05000000000000000000" pitchFamily="2" charset="2"/>
              <a:buNone/>
            </a:pPr>
            <a:r>
              <a:rPr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常务委员110名</a:t>
            </a:r>
            <a:endParaRPr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buFont typeface="Wingdings" panose="05000000000000000000" pitchFamily="2" charset="2"/>
              <a:buNone/>
            </a:pPr>
            <a:r>
              <a:rPr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委员130名</a:t>
            </a:r>
            <a:endParaRPr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buFont typeface="Wingdings" panose="05000000000000000000" pitchFamily="2" charset="2"/>
              <a:buNone/>
            </a:pPr>
            <a:r>
              <a:rPr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会员32名</a:t>
            </a:r>
            <a:endParaRPr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buFont typeface="Wingdings" panose="05000000000000000000" pitchFamily="2" charset="2"/>
              <a:buNone/>
            </a:pPr>
            <a:r>
              <a:rPr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较成立以来，新增57名（其中新增常委11名，委员32名，会员14名）</a:t>
            </a:r>
            <a:endParaRPr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buFont typeface="Wingdings" panose="05000000000000000000" pitchFamily="2" charset="2"/>
              <a:buNone/>
            </a:pPr>
            <a:r>
              <a:rPr lang="zh-CN"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目前总共</a:t>
            </a:r>
            <a:r>
              <a:rPr lang="en-US" altLang="zh-CN"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297</a:t>
            </a:r>
            <a:r>
              <a:rPr lang="zh-CN" altLang="en-US"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人</a:t>
            </a:r>
            <a:endParaRPr lang="zh-CN" altLang="en-US"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195" y="1988820"/>
            <a:ext cx="3223895" cy="2153920"/>
          </a:xfrm>
          <a:prstGeom prst="rect">
            <a:avLst/>
          </a:prstGeom>
        </p:spPr>
      </p:pic>
      <p:pic>
        <p:nvPicPr>
          <p:cNvPr id="5" name="图片 4"/>
          <p:cNvPicPr>
            <a:picLocks noChangeAspect="1"/>
          </p:cNvPicPr>
          <p:nvPr/>
        </p:nvPicPr>
        <p:blipFill>
          <a:blip r:embed="rId5"/>
          <a:stretch>
            <a:fillRect/>
          </a:stretch>
        </p:blipFill>
        <p:spPr>
          <a:xfrm>
            <a:off x="7175500" y="1988820"/>
            <a:ext cx="3679825" cy="2153920"/>
          </a:xfrm>
          <a:prstGeom prst="rect">
            <a:avLst/>
          </a:prstGeo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descr="C:\Users\Administrator\Desktop\QQ截图2016051610433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684" y="-27305"/>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1"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4"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6"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0" name="TextBox 29"/>
          <p:cNvSpPr txBox="1"/>
          <p:nvPr/>
        </p:nvSpPr>
        <p:spPr>
          <a:xfrm>
            <a:off x="99883" y="116840"/>
            <a:ext cx="11943338" cy="829945"/>
          </a:xfrm>
          <a:prstGeom prst="rect">
            <a:avLst/>
          </a:prstGeom>
          <a:noFill/>
        </p:spPr>
        <p:txBody>
          <a:bodyPr wrap="square" rtlCol="0">
            <a:spAutoFit/>
          </a:bodyPr>
          <a:lstStyle/>
          <a:p>
            <a:pPr algn="ctr">
              <a:lnSpc>
                <a:spcPct val="150000"/>
              </a:lnSpc>
            </a:pPr>
            <a:r>
              <a:rPr lang="zh-CN" altLang="en-US" sz="3200" b="1" spc="300" dirty="0">
                <a:solidFill>
                  <a:schemeClr val="tx1"/>
                </a:solidFill>
                <a:latin typeface="AvantGarde Md BT" pitchFamily="34" charset="0"/>
                <a:ea typeface="微软雅黑" panose="020B0503020204020204" pitchFamily="34" charset="-122"/>
              </a:rPr>
              <a:t>分会特色活动</a:t>
            </a:r>
            <a:endParaRPr lang="zh-CN" altLang="en-US" sz="3200" b="1" spc="300" dirty="0">
              <a:solidFill>
                <a:schemeClr val="tx1"/>
              </a:solidFill>
              <a:latin typeface="AvantGarde Md BT" pitchFamily="34" charset="0"/>
              <a:ea typeface="微软雅黑" panose="020B0503020204020204" pitchFamily="34" charset="-122"/>
            </a:endParaRPr>
          </a:p>
        </p:txBody>
      </p:sp>
      <p:sp>
        <p:nvSpPr>
          <p:cNvPr id="2" name="TextBox 59"/>
          <p:cNvSpPr>
            <a:spLocks noChangeArrowheads="1"/>
          </p:cNvSpPr>
          <p:nvPr>
            <p:custDataLst>
              <p:tags r:id="rId3"/>
            </p:custDataLst>
          </p:nvPr>
        </p:nvSpPr>
        <p:spPr bwMode="auto">
          <a:xfrm flipH="1">
            <a:off x="-39370" y="116840"/>
            <a:ext cx="121951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广东省健康科普促进会儿科分会</a:t>
            </a:r>
            <a:endPar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3" name="TextBox 29"/>
          <p:cNvSpPr txBox="1"/>
          <p:nvPr/>
        </p:nvSpPr>
        <p:spPr>
          <a:xfrm>
            <a:off x="478790" y="3326765"/>
            <a:ext cx="3162300" cy="377190"/>
          </a:xfrm>
          <a:prstGeom prst="rect">
            <a:avLst/>
          </a:prstGeom>
          <a:noFill/>
        </p:spPr>
        <p:txBody>
          <a:bodyPr wrap="square" rtlCol="0">
            <a:noAutofit/>
          </a:bodyPr>
          <a:lstStyle/>
          <a:p>
            <a:pPr indent="0" algn="ctr" fontAlgn="auto">
              <a:lnSpc>
                <a:spcPct val="150000"/>
              </a:lnSpc>
              <a:buFont typeface="Wingdings" panose="05000000000000000000" pitchFamily="2" charset="2"/>
              <a:buNone/>
            </a:pPr>
            <a:r>
              <a:rPr lang="zh-CN" altLang="en-US"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张萍萍主委团队</a:t>
            </a:r>
            <a:endParaRPr lang="zh-CN" altLang="en-US"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a:p>
            <a:pPr indent="0" algn="ctr" fontAlgn="auto">
              <a:lnSpc>
                <a:spcPct val="150000"/>
              </a:lnSpc>
              <a:buFont typeface="Wingdings" panose="05000000000000000000" pitchFamily="2" charset="2"/>
              <a:buNone/>
            </a:pPr>
            <a:r>
              <a:rPr lang="zh-CN" altLang="en-US"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中山大学附属第三医院脱</a:t>
            </a: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敏夏令营</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1" descr="1ea6254c411abc1c2ca459d81a7324c"/>
          <p:cNvPicPr>
            <a:picLocks noChangeAspect="1"/>
          </p:cNvPicPr>
          <p:nvPr>
            <p:custDataLst>
              <p:tags r:id="rId4"/>
            </p:custDataLst>
          </p:nvPr>
        </p:nvPicPr>
        <p:blipFill>
          <a:blip r:embed="rId5"/>
          <a:srcRect l="5231" r="7538"/>
          <a:stretch>
            <a:fillRect/>
          </a:stretch>
        </p:blipFill>
        <p:spPr>
          <a:xfrm>
            <a:off x="593090" y="1172845"/>
            <a:ext cx="3221990" cy="2040890"/>
          </a:xfrm>
          <a:prstGeom prst="rect">
            <a:avLst/>
          </a:prstGeom>
        </p:spPr>
      </p:pic>
      <p:pic>
        <p:nvPicPr>
          <p:cNvPr id="8" name="图片 3" descr="af70592e430023351f21088b510675c"/>
          <p:cNvPicPr>
            <a:picLocks noChangeAspect="1"/>
          </p:cNvPicPr>
          <p:nvPr>
            <p:custDataLst>
              <p:tags r:id="rId6"/>
            </p:custDataLst>
          </p:nvPr>
        </p:nvPicPr>
        <p:blipFill>
          <a:blip r:embed="rId7"/>
          <a:stretch>
            <a:fillRect/>
          </a:stretch>
        </p:blipFill>
        <p:spPr>
          <a:xfrm>
            <a:off x="4439285" y="1190625"/>
            <a:ext cx="3221990" cy="2025650"/>
          </a:xfrm>
          <a:prstGeom prst="rect">
            <a:avLst/>
          </a:prstGeom>
        </p:spPr>
      </p:pic>
      <p:sp>
        <p:nvSpPr>
          <p:cNvPr id="9" name="TextBox 29"/>
          <p:cNvSpPr txBox="1"/>
          <p:nvPr>
            <p:custDataLst>
              <p:tags r:id="rId8"/>
            </p:custDataLst>
          </p:nvPr>
        </p:nvSpPr>
        <p:spPr>
          <a:xfrm>
            <a:off x="4150995" y="3347720"/>
            <a:ext cx="3813810" cy="335280"/>
          </a:xfrm>
          <a:prstGeom prst="rect">
            <a:avLst/>
          </a:prstGeom>
          <a:noFill/>
        </p:spPr>
        <p:txBody>
          <a:bodyPr wrap="square" rtlCol="0">
            <a:noAutofit/>
          </a:bodyPr>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张萍萍主委团队</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广州市乡村地区“千名女童”健康关爱计划</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5" descr="bf5f79100d7468dd735efb2bc67236a"/>
          <p:cNvPicPr>
            <a:picLocks noChangeAspect="1"/>
          </p:cNvPicPr>
          <p:nvPr>
            <p:custDataLst>
              <p:tags r:id="rId9"/>
            </p:custDataLst>
          </p:nvPr>
        </p:nvPicPr>
        <p:blipFill>
          <a:blip r:embed="rId10"/>
          <a:stretch>
            <a:fillRect/>
          </a:stretch>
        </p:blipFill>
        <p:spPr>
          <a:xfrm>
            <a:off x="8183245" y="1172845"/>
            <a:ext cx="3267075" cy="2102485"/>
          </a:xfrm>
          <a:prstGeom prst="rect">
            <a:avLst/>
          </a:prstGeom>
        </p:spPr>
      </p:pic>
      <p:sp>
        <p:nvSpPr>
          <p:cNvPr id="11" name="TextBox 29"/>
          <p:cNvSpPr txBox="1"/>
          <p:nvPr>
            <p:custDataLst>
              <p:tags r:id="rId11"/>
            </p:custDataLst>
          </p:nvPr>
        </p:nvSpPr>
        <p:spPr>
          <a:xfrm>
            <a:off x="8255635" y="3429000"/>
            <a:ext cx="3504565" cy="335280"/>
          </a:xfrm>
          <a:prstGeom prst="rect">
            <a:avLst/>
          </a:prstGeom>
          <a:noFill/>
        </p:spPr>
        <p:txBody>
          <a:bodyPr wrap="square" rtlCol="0">
            <a:noAutofit/>
          </a:bodyPr>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龙岗区中心医院吴伟副主委团队</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深圳市幼儿健康讲座</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图片 11"/>
          <p:cNvPicPr>
            <a:picLocks noChangeAspect="1"/>
          </p:cNvPicPr>
          <p:nvPr/>
        </p:nvPicPr>
        <p:blipFill>
          <a:blip r:embed="rId12"/>
          <a:stretch>
            <a:fillRect/>
          </a:stretch>
        </p:blipFill>
        <p:spPr>
          <a:xfrm>
            <a:off x="1270635" y="4005580"/>
            <a:ext cx="9130030" cy="2662555"/>
          </a:xfrm>
          <a:prstGeom prst="rect">
            <a:avLst/>
          </a:prstGeom>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descr="C:\Users\Administrator\Desktop\QQ截图2016051610433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69"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1"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4"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6"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0" name="TextBox 29"/>
          <p:cNvSpPr txBox="1"/>
          <p:nvPr/>
        </p:nvSpPr>
        <p:spPr>
          <a:xfrm>
            <a:off x="46543" y="130175"/>
            <a:ext cx="11943338" cy="1014730"/>
          </a:xfrm>
          <a:prstGeom prst="rect">
            <a:avLst/>
          </a:prstGeom>
          <a:noFill/>
        </p:spPr>
        <p:txBody>
          <a:bodyPr wrap="square" rtlCol="0">
            <a:spAutoFit/>
          </a:bodyPr>
          <a:lstStyle/>
          <a:p>
            <a:pPr algn="ctr">
              <a:lnSpc>
                <a:spcPct val="150000"/>
              </a:lnSpc>
            </a:pPr>
            <a:r>
              <a:rPr lang="zh-CN" altLang="en-US" sz="4000" b="1" spc="300" dirty="0">
                <a:solidFill>
                  <a:schemeClr val="tx1"/>
                </a:solidFill>
                <a:latin typeface="AvantGarde Md BT" pitchFamily="34" charset="0"/>
                <a:ea typeface="微软雅黑" panose="020B0503020204020204" pitchFamily="34" charset="-122"/>
              </a:rPr>
              <a:t>医疗支援/帮扶</a:t>
            </a:r>
            <a:endParaRPr lang="zh-CN" altLang="en-US" sz="4000" b="1" spc="300" dirty="0">
              <a:solidFill>
                <a:schemeClr val="tx1"/>
              </a:solidFill>
              <a:latin typeface="AvantGarde Md BT" pitchFamily="34" charset="0"/>
              <a:ea typeface="微软雅黑" panose="020B0503020204020204" pitchFamily="34" charset="-122"/>
            </a:endParaRPr>
          </a:p>
        </p:txBody>
      </p:sp>
      <p:sp>
        <p:nvSpPr>
          <p:cNvPr id="2" name="TextBox 59"/>
          <p:cNvSpPr>
            <a:spLocks noChangeArrowheads="1"/>
          </p:cNvSpPr>
          <p:nvPr>
            <p:custDataLst>
              <p:tags r:id="rId3"/>
            </p:custDataLst>
          </p:nvPr>
        </p:nvSpPr>
        <p:spPr bwMode="auto">
          <a:xfrm flipH="1">
            <a:off x="1270" y="130175"/>
            <a:ext cx="121951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广东省健康科普促进会儿科分会</a:t>
            </a:r>
            <a:endPar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3" name="TextBox 29"/>
          <p:cNvSpPr txBox="1"/>
          <p:nvPr/>
        </p:nvSpPr>
        <p:spPr>
          <a:xfrm>
            <a:off x="532765" y="4522470"/>
            <a:ext cx="3188970" cy="377190"/>
          </a:xfrm>
          <a:prstGeom prst="rect">
            <a:avLst/>
          </a:prstGeom>
          <a:noFill/>
        </p:spPr>
        <p:txBody>
          <a:bodyPr wrap="square" rtlCol="0">
            <a:noAutofit/>
          </a:bodyPr>
          <a:lstStyle/>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中山三院潘莉常委响应国家号召</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2024年作为国家巡回医疗队成员前往西藏察雅县中心医院支援</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TextBox 29"/>
          <p:cNvSpPr txBox="1"/>
          <p:nvPr>
            <p:custDataLst>
              <p:tags r:id="rId4"/>
            </p:custDataLst>
          </p:nvPr>
        </p:nvSpPr>
        <p:spPr>
          <a:xfrm>
            <a:off x="4127500" y="4550410"/>
            <a:ext cx="3504565" cy="335280"/>
          </a:xfrm>
          <a:prstGeom prst="rect">
            <a:avLst/>
          </a:prstGeom>
          <a:noFill/>
        </p:spPr>
        <p:txBody>
          <a:bodyPr wrap="square" rtlCol="0">
            <a:noAutofit/>
          </a:bodyPr>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中山三院张萍萍主委</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潮州中心医院帮扶</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TextBox 29"/>
          <p:cNvSpPr txBox="1"/>
          <p:nvPr>
            <p:custDataLst>
              <p:tags r:id="rId5"/>
            </p:custDataLst>
          </p:nvPr>
        </p:nvSpPr>
        <p:spPr>
          <a:xfrm>
            <a:off x="8111490" y="4580890"/>
            <a:ext cx="3655060" cy="335280"/>
          </a:xfrm>
          <a:prstGeom prst="rect">
            <a:avLst/>
          </a:prstGeom>
          <a:noFill/>
        </p:spPr>
        <p:txBody>
          <a:bodyPr wrap="square" rtlCol="0">
            <a:noAutofit/>
          </a:bodyPr>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中山三院潘莉常委</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梅州丰顺县人民医院帮扶</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descr="d97b711c73042101b6e39d1a4c562d8"/>
          <p:cNvPicPr>
            <a:picLocks noChangeAspect="1"/>
          </p:cNvPicPr>
          <p:nvPr/>
        </p:nvPicPr>
        <p:blipFill>
          <a:blip r:embed="rId6"/>
          <a:stretch>
            <a:fillRect/>
          </a:stretch>
        </p:blipFill>
        <p:spPr>
          <a:xfrm>
            <a:off x="706755" y="2190115"/>
            <a:ext cx="3014980" cy="2300605"/>
          </a:xfrm>
          <a:prstGeom prst="rect">
            <a:avLst/>
          </a:prstGeom>
        </p:spPr>
      </p:pic>
      <p:pic>
        <p:nvPicPr>
          <p:cNvPr id="8" name="图片 2" descr="db79b36fe66c5982b31e66666c1d76f"/>
          <p:cNvPicPr>
            <a:picLocks noChangeAspect="1"/>
          </p:cNvPicPr>
          <p:nvPr>
            <p:custDataLst>
              <p:tags r:id="rId7"/>
            </p:custDataLst>
          </p:nvPr>
        </p:nvPicPr>
        <p:blipFill>
          <a:blip r:embed="rId8"/>
          <a:stretch>
            <a:fillRect/>
          </a:stretch>
        </p:blipFill>
        <p:spPr>
          <a:xfrm>
            <a:off x="4150995" y="2190115"/>
            <a:ext cx="3303905" cy="2324100"/>
          </a:xfrm>
          <a:prstGeom prst="rect">
            <a:avLst/>
          </a:prstGeom>
        </p:spPr>
      </p:pic>
      <p:pic>
        <p:nvPicPr>
          <p:cNvPr id="10" name="图片 9" descr="fe5aa998b1cbc28c2532d7f922cd5fc"/>
          <p:cNvPicPr>
            <a:picLocks noChangeAspect="1"/>
          </p:cNvPicPr>
          <p:nvPr/>
        </p:nvPicPr>
        <p:blipFill>
          <a:blip r:embed="rId9"/>
          <a:stretch>
            <a:fillRect/>
          </a:stretch>
        </p:blipFill>
        <p:spPr>
          <a:xfrm>
            <a:off x="8509635" y="2190115"/>
            <a:ext cx="3161665" cy="2371725"/>
          </a:xfrm>
          <a:prstGeom prst="rect">
            <a:avLst/>
          </a:prstGeom>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descr="C:\Users\Administrator\Desktop\QQ截图2016051610433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69"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1"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4"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6"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0" name="TextBox 29"/>
          <p:cNvSpPr txBox="1"/>
          <p:nvPr/>
        </p:nvSpPr>
        <p:spPr>
          <a:xfrm>
            <a:off x="46543" y="144145"/>
            <a:ext cx="11943338" cy="1014730"/>
          </a:xfrm>
          <a:prstGeom prst="rect">
            <a:avLst/>
          </a:prstGeom>
          <a:noFill/>
        </p:spPr>
        <p:txBody>
          <a:bodyPr wrap="square" rtlCol="0">
            <a:spAutoFit/>
          </a:bodyPr>
          <a:lstStyle/>
          <a:p>
            <a:pPr algn="ctr">
              <a:lnSpc>
                <a:spcPct val="150000"/>
              </a:lnSpc>
            </a:pPr>
            <a:r>
              <a:rPr lang="zh-CN" altLang="en-US" sz="4000" b="1" spc="300" dirty="0">
                <a:solidFill>
                  <a:schemeClr val="tx1"/>
                </a:solidFill>
                <a:latin typeface="AvantGarde Md BT" pitchFamily="34" charset="0"/>
                <a:ea typeface="微软雅黑" panose="020B0503020204020204" pitchFamily="34" charset="-122"/>
              </a:rPr>
              <a:t>义诊</a:t>
            </a:r>
            <a:endParaRPr lang="zh-CN" altLang="en-US" sz="4000" b="1" spc="300" dirty="0">
              <a:solidFill>
                <a:schemeClr val="tx1"/>
              </a:solidFill>
              <a:latin typeface="AvantGarde Md BT" pitchFamily="34" charset="0"/>
              <a:ea typeface="微软雅黑" panose="020B0503020204020204" pitchFamily="34" charset="-122"/>
            </a:endParaRPr>
          </a:p>
        </p:txBody>
      </p:sp>
      <p:sp>
        <p:nvSpPr>
          <p:cNvPr id="2" name="TextBox 59"/>
          <p:cNvSpPr>
            <a:spLocks noChangeArrowheads="1"/>
          </p:cNvSpPr>
          <p:nvPr>
            <p:custDataLst>
              <p:tags r:id="rId3"/>
            </p:custDataLst>
          </p:nvPr>
        </p:nvSpPr>
        <p:spPr bwMode="auto">
          <a:xfrm flipH="1">
            <a:off x="-5080" y="116840"/>
            <a:ext cx="121951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广东省健康科普促进会儿科分会</a:t>
            </a:r>
            <a:endPar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3" name="TextBox 29"/>
          <p:cNvSpPr txBox="1"/>
          <p:nvPr/>
        </p:nvSpPr>
        <p:spPr>
          <a:xfrm>
            <a:off x="532765" y="4522470"/>
            <a:ext cx="3188970" cy="377190"/>
          </a:xfrm>
          <a:prstGeom prst="rect">
            <a:avLst/>
          </a:prstGeom>
          <a:noFill/>
        </p:spPr>
        <p:txBody>
          <a:bodyPr wrap="square" rtlCol="0">
            <a:noAutofit/>
          </a:bodyPr>
          <a:lstStyle/>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韶关乳源、福建龙岩、清远连州等地区义诊</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秘书长兼副主委：戴振源</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73742856" name="组合 66"/>
          <p:cNvGrpSpPr/>
          <p:nvPr/>
        </p:nvGrpSpPr>
        <p:grpSpPr>
          <a:xfrm>
            <a:off x="539115" y="2242820"/>
            <a:ext cx="3469640" cy="2353945"/>
            <a:chOff x="3781" y="61812"/>
            <a:chExt cx="6391" cy="4475"/>
          </a:xfrm>
        </p:grpSpPr>
        <p:pic>
          <p:nvPicPr>
            <p:cNvPr id="1073742852" name="图片 3" descr="63d58c482659b2b3d1f882fc375cfe9"/>
            <p:cNvPicPr>
              <a:picLocks noChangeAspect="1"/>
            </p:cNvPicPr>
            <p:nvPr>
              <p:custDataLst>
                <p:tags r:id="rId4"/>
              </p:custDataLst>
            </p:nvPr>
          </p:nvPicPr>
          <p:blipFill>
            <a:blip r:embed="rId5"/>
            <a:stretch>
              <a:fillRect/>
            </a:stretch>
          </p:blipFill>
          <p:spPr>
            <a:xfrm>
              <a:off x="7146" y="61813"/>
              <a:ext cx="3027" cy="2271"/>
            </a:xfrm>
            <a:prstGeom prst="rect">
              <a:avLst/>
            </a:prstGeom>
            <a:noFill/>
            <a:ln w="9525">
              <a:noFill/>
            </a:ln>
          </p:spPr>
        </p:pic>
        <p:pic>
          <p:nvPicPr>
            <p:cNvPr id="1073742853" name="图片 4" descr="6fc64cc7f27812084e5420a14d458c9"/>
            <p:cNvPicPr>
              <a:picLocks noChangeAspect="1"/>
            </p:cNvPicPr>
            <p:nvPr>
              <p:custDataLst>
                <p:tags r:id="rId6"/>
              </p:custDataLst>
            </p:nvPr>
          </p:nvPicPr>
          <p:blipFill>
            <a:blip r:embed="rId7"/>
            <a:stretch>
              <a:fillRect/>
            </a:stretch>
          </p:blipFill>
          <p:spPr>
            <a:xfrm>
              <a:off x="7160" y="64033"/>
              <a:ext cx="3004" cy="2251"/>
            </a:xfrm>
            <a:prstGeom prst="rect">
              <a:avLst/>
            </a:prstGeom>
            <a:noFill/>
            <a:ln w="9525">
              <a:noFill/>
            </a:ln>
          </p:spPr>
        </p:pic>
        <p:pic>
          <p:nvPicPr>
            <p:cNvPr id="1073742854" name="图片 5" descr="bc06c4757465a63cfb48dbec7df374c"/>
            <p:cNvPicPr>
              <a:picLocks noChangeAspect="1"/>
            </p:cNvPicPr>
            <p:nvPr>
              <p:custDataLst>
                <p:tags r:id="rId8"/>
              </p:custDataLst>
            </p:nvPr>
          </p:nvPicPr>
          <p:blipFill>
            <a:blip r:embed="rId9"/>
            <a:stretch>
              <a:fillRect/>
            </a:stretch>
          </p:blipFill>
          <p:spPr>
            <a:xfrm>
              <a:off x="3781" y="61812"/>
              <a:ext cx="3366" cy="2224"/>
            </a:xfrm>
            <a:prstGeom prst="rect">
              <a:avLst/>
            </a:prstGeom>
            <a:noFill/>
            <a:ln w="9525">
              <a:noFill/>
            </a:ln>
          </p:spPr>
        </p:pic>
        <p:pic>
          <p:nvPicPr>
            <p:cNvPr id="1073742855" name="图片 6" descr="398e87084432c024cf5cfc354079dc1"/>
            <p:cNvPicPr>
              <a:picLocks noChangeAspect="1"/>
            </p:cNvPicPr>
            <p:nvPr>
              <p:custDataLst>
                <p:tags r:id="rId10"/>
              </p:custDataLst>
            </p:nvPr>
          </p:nvPicPr>
          <p:blipFill>
            <a:blip r:embed="rId11"/>
            <a:stretch>
              <a:fillRect/>
            </a:stretch>
          </p:blipFill>
          <p:spPr>
            <a:xfrm>
              <a:off x="3781" y="64025"/>
              <a:ext cx="3393" cy="2262"/>
            </a:xfrm>
            <a:prstGeom prst="rect">
              <a:avLst/>
            </a:prstGeom>
            <a:noFill/>
            <a:ln w="9525">
              <a:noFill/>
            </a:ln>
          </p:spPr>
        </p:pic>
      </p:grpSp>
      <p:pic>
        <p:nvPicPr>
          <p:cNvPr id="19" name="图片 4"/>
          <p:cNvPicPr>
            <a:picLocks noChangeAspect="1"/>
          </p:cNvPicPr>
          <p:nvPr>
            <p:custDataLst>
              <p:tags r:id="rId12"/>
            </p:custDataLst>
          </p:nvPr>
        </p:nvPicPr>
        <p:blipFill>
          <a:blip r:embed="rId13"/>
          <a:stretch>
            <a:fillRect/>
          </a:stretch>
        </p:blipFill>
        <p:spPr>
          <a:xfrm>
            <a:off x="4186555" y="2245360"/>
            <a:ext cx="3571875" cy="2381885"/>
          </a:xfrm>
          <a:prstGeom prst="rect">
            <a:avLst/>
          </a:prstGeom>
        </p:spPr>
      </p:pic>
      <p:sp>
        <p:nvSpPr>
          <p:cNvPr id="7" name="TextBox 29"/>
          <p:cNvSpPr txBox="1"/>
          <p:nvPr>
            <p:custDataLst>
              <p:tags r:id="rId14"/>
            </p:custDataLst>
          </p:nvPr>
        </p:nvSpPr>
        <p:spPr>
          <a:xfrm>
            <a:off x="4187190" y="4550410"/>
            <a:ext cx="3660140" cy="335280"/>
          </a:xfrm>
          <a:prstGeom prst="rect">
            <a:avLst/>
          </a:prstGeom>
          <a:noFill/>
        </p:spPr>
        <p:txBody>
          <a:bodyPr wrap="square" rtlCol="0">
            <a:noAutofit/>
          </a:bodyPr>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广州市乡村地区“千名女童”健康关爱计划义诊</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主委：张萍萍团队</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1" name="图片 21" descr="a6501257546ba43abea6984997c4c70"/>
          <p:cNvPicPr>
            <a:picLocks noChangeAspect="1"/>
          </p:cNvPicPr>
          <p:nvPr>
            <p:custDataLst>
              <p:tags r:id="rId15"/>
            </p:custDataLst>
          </p:nvPr>
        </p:nvPicPr>
        <p:blipFill>
          <a:blip r:embed="rId16"/>
          <a:stretch>
            <a:fillRect/>
          </a:stretch>
        </p:blipFill>
        <p:spPr>
          <a:xfrm>
            <a:off x="8183245" y="2214880"/>
            <a:ext cx="3216275" cy="2412365"/>
          </a:xfrm>
          <a:prstGeom prst="rect">
            <a:avLst/>
          </a:prstGeom>
        </p:spPr>
      </p:pic>
      <p:sp>
        <p:nvSpPr>
          <p:cNvPr id="12" name="TextBox 29"/>
          <p:cNvSpPr txBox="1"/>
          <p:nvPr>
            <p:custDataLst>
              <p:tags r:id="rId17"/>
            </p:custDataLst>
          </p:nvPr>
        </p:nvSpPr>
        <p:spPr>
          <a:xfrm>
            <a:off x="8183245" y="4596765"/>
            <a:ext cx="3660140" cy="335280"/>
          </a:xfrm>
          <a:prstGeom prst="rect">
            <a:avLst/>
          </a:prstGeom>
          <a:noFill/>
        </p:spPr>
        <p:txBody>
          <a:bodyPr wrap="square" rtlCol="0">
            <a:noAutofit/>
          </a:bodyPr>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广东省健康科普嘉年华义诊</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张萍萍主委、岳智慧副主委、张碧红副主委等</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a:p>
            <a:pPr indent="0" algn="ctr" fontAlgn="auto">
              <a:lnSpc>
                <a:spcPct val="150000"/>
              </a:lnSpc>
              <a:buFont typeface="Wingdings" panose="05000000000000000000" pitchFamily="2" charset="2"/>
              <a:buNone/>
            </a:pP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descr="C:\Users\Administrator\Desktop\QQ截图2016051610433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369"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1"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4"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6"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0" name="TextBox 29"/>
          <p:cNvSpPr txBox="1"/>
          <p:nvPr/>
        </p:nvSpPr>
        <p:spPr>
          <a:xfrm>
            <a:off x="143698" y="116840"/>
            <a:ext cx="11943338" cy="1014730"/>
          </a:xfrm>
          <a:prstGeom prst="rect">
            <a:avLst/>
          </a:prstGeom>
          <a:noFill/>
        </p:spPr>
        <p:txBody>
          <a:bodyPr wrap="square" rtlCol="0">
            <a:spAutoFit/>
          </a:bodyPr>
          <a:lstStyle/>
          <a:p>
            <a:pPr algn="ctr">
              <a:lnSpc>
                <a:spcPct val="150000"/>
              </a:lnSpc>
            </a:pPr>
            <a:r>
              <a:rPr lang="zh-CN" altLang="en-US" sz="4000" b="1" spc="300" dirty="0">
                <a:solidFill>
                  <a:schemeClr val="tx1"/>
                </a:solidFill>
                <a:latin typeface="AvantGarde Md BT" pitchFamily="34" charset="0"/>
                <a:ea typeface="微软雅黑" panose="020B0503020204020204" pitchFamily="34" charset="-122"/>
              </a:rPr>
              <a:t>健康科普教育</a:t>
            </a:r>
            <a:endParaRPr lang="zh-CN" altLang="en-US" sz="4000" b="1" spc="300" dirty="0">
              <a:solidFill>
                <a:schemeClr val="tx1"/>
              </a:solidFill>
              <a:latin typeface="AvantGarde Md BT" pitchFamily="34" charset="0"/>
              <a:ea typeface="微软雅黑" panose="020B0503020204020204" pitchFamily="34" charset="-122"/>
            </a:endParaRPr>
          </a:p>
        </p:txBody>
      </p:sp>
      <p:sp>
        <p:nvSpPr>
          <p:cNvPr id="2" name="TextBox 59"/>
          <p:cNvSpPr>
            <a:spLocks noChangeArrowheads="1"/>
          </p:cNvSpPr>
          <p:nvPr>
            <p:custDataLst>
              <p:tags r:id="rId3"/>
            </p:custDataLst>
          </p:nvPr>
        </p:nvSpPr>
        <p:spPr bwMode="auto">
          <a:xfrm flipH="1">
            <a:off x="-25400" y="118745"/>
            <a:ext cx="121951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广东省健康科普促进会儿科分会</a:t>
            </a:r>
            <a:endPar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3" name="TextBox 29"/>
          <p:cNvSpPr txBox="1"/>
          <p:nvPr/>
        </p:nvSpPr>
        <p:spPr>
          <a:xfrm>
            <a:off x="190500" y="3074035"/>
            <a:ext cx="3485515" cy="377190"/>
          </a:xfrm>
          <a:prstGeom prst="rect">
            <a:avLst/>
          </a:prstGeom>
          <a:noFill/>
        </p:spPr>
        <p:txBody>
          <a:bodyPr wrap="square" rtlCol="0">
            <a:noAutofit/>
          </a:bodyPr>
          <a:lstStyle/>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组织参加广东省健康科普嘉年华</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主委张萍萍 秘书长戴振源 副主委张碧红、岳智慧 常委：梁英 委员：杨可鑫</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extBox 29"/>
          <p:cNvSpPr txBox="1"/>
          <p:nvPr>
            <p:custDataLst>
              <p:tags r:id="rId4"/>
            </p:custDataLst>
          </p:nvPr>
        </p:nvSpPr>
        <p:spPr>
          <a:xfrm>
            <a:off x="3718560" y="3166110"/>
            <a:ext cx="3660140" cy="335280"/>
          </a:xfrm>
          <a:prstGeom prst="rect">
            <a:avLst/>
          </a:prstGeom>
          <a:noFill/>
        </p:spPr>
        <p:txBody>
          <a:bodyPr wrap="square" rtlCol="0">
            <a:noAutofit/>
          </a:bodyPr>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脱敏健康科普讲座</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主委：张萍萍</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TextBox 29"/>
          <p:cNvSpPr txBox="1"/>
          <p:nvPr>
            <p:custDataLst>
              <p:tags r:id="rId5"/>
            </p:custDataLst>
          </p:nvPr>
        </p:nvSpPr>
        <p:spPr>
          <a:xfrm>
            <a:off x="7175500" y="3284855"/>
            <a:ext cx="4222750" cy="335280"/>
          </a:xfrm>
          <a:prstGeom prst="rect">
            <a:avLst/>
          </a:prstGeom>
          <a:noFill/>
        </p:spPr>
        <p:txBody>
          <a:bodyPr wrap="square" rtlCol="0">
            <a:noAutofit/>
          </a:bodyPr>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受聘黄埔区少年科学院科普导师并进行校园科普</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常委：梁英</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4" name="图片 14" descr="71444cc397aee80a5586a24eadb077c"/>
          <p:cNvPicPr>
            <a:picLocks noChangeAspect="1"/>
          </p:cNvPicPr>
          <p:nvPr>
            <p:custDataLst>
              <p:tags r:id="rId6"/>
            </p:custDataLst>
          </p:nvPr>
        </p:nvPicPr>
        <p:blipFill>
          <a:blip r:embed="rId7"/>
          <a:stretch>
            <a:fillRect/>
          </a:stretch>
        </p:blipFill>
        <p:spPr>
          <a:xfrm>
            <a:off x="766445" y="1438275"/>
            <a:ext cx="2084070" cy="1563370"/>
          </a:xfrm>
          <a:prstGeom prst="rect">
            <a:avLst/>
          </a:prstGeom>
        </p:spPr>
      </p:pic>
      <p:pic>
        <p:nvPicPr>
          <p:cNvPr id="9" name="图片 8" descr="e53c48cdd62f9c1f49a172692cc0068"/>
          <p:cNvPicPr>
            <a:picLocks noChangeAspect="1"/>
          </p:cNvPicPr>
          <p:nvPr/>
        </p:nvPicPr>
        <p:blipFill>
          <a:blip r:embed="rId8"/>
          <a:stretch>
            <a:fillRect/>
          </a:stretch>
        </p:blipFill>
        <p:spPr>
          <a:xfrm rot="10800000">
            <a:off x="7895590" y="1412875"/>
            <a:ext cx="2668905" cy="1661160"/>
          </a:xfrm>
          <a:prstGeom prst="rect">
            <a:avLst/>
          </a:prstGeom>
        </p:spPr>
      </p:pic>
      <p:pic>
        <p:nvPicPr>
          <p:cNvPr id="40" name="图片 1" descr="6cd7abea5dc3a8ea95385817e74f090"/>
          <p:cNvPicPr>
            <a:picLocks noChangeAspect="1"/>
          </p:cNvPicPr>
          <p:nvPr>
            <p:custDataLst>
              <p:tags r:id="rId9"/>
            </p:custDataLst>
          </p:nvPr>
        </p:nvPicPr>
        <p:blipFill>
          <a:blip r:embed="rId10"/>
          <a:stretch>
            <a:fillRect/>
          </a:stretch>
        </p:blipFill>
        <p:spPr>
          <a:xfrm>
            <a:off x="4021455" y="1484630"/>
            <a:ext cx="2439035" cy="1505585"/>
          </a:xfrm>
          <a:prstGeom prst="rect">
            <a:avLst/>
          </a:prstGeom>
        </p:spPr>
      </p:pic>
      <p:pic>
        <p:nvPicPr>
          <p:cNvPr id="8" name="图片 7"/>
          <p:cNvPicPr>
            <a:picLocks noChangeAspect="1"/>
          </p:cNvPicPr>
          <p:nvPr/>
        </p:nvPicPr>
        <p:blipFill>
          <a:blip r:embed="rId11"/>
          <a:stretch>
            <a:fillRect/>
          </a:stretch>
        </p:blipFill>
        <p:spPr>
          <a:xfrm>
            <a:off x="766445" y="4004945"/>
            <a:ext cx="10146030" cy="2540000"/>
          </a:xfrm>
          <a:prstGeom prst="rect">
            <a:avLst/>
          </a:prstGeom>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descr="C:\Users\Administrator\Desktop\QQ截图2016051610433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69"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1"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4"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6"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0" name="TextBox 29"/>
          <p:cNvSpPr txBox="1"/>
          <p:nvPr/>
        </p:nvSpPr>
        <p:spPr>
          <a:xfrm>
            <a:off x="-240477" y="71755"/>
            <a:ext cx="11943338" cy="1014730"/>
          </a:xfrm>
          <a:prstGeom prst="rect">
            <a:avLst/>
          </a:prstGeom>
          <a:noFill/>
        </p:spPr>
        <p:txBody>
          <a:bodyPr wrap="square" rtlCol="0">
            <a:spAutoFit/>
          </a:bodyPr>
          <a:lstStyle/>
          <a:p>
            <a:pPr algn="ctr">
              <a:lnSpc>
                <a:spcPct val="150000"/>
              </a:lnSpc>
            </a:pPr>
            <a:r>
              <a:rPr lang="zh-CN" altLang="en-US" sz="4000" b="1" spc="300" dirty="0">
                <a:solidFill>
                  <a:schemeClr val="tx1"/>
                </a:solidFill>
                <a:latin typeface="AvantGarde Md BT" pitchFamily="34" charset="0"/>
                <a:ea typeface="微软雅黑" panose="020B0503020204020204" pitchFamily="34" charset="-122"/>
              </a:rPr>
              <a:t>健康科普教育</a:t>
            </a:r>
            <a:endParaRPr lang="zh-CN" altLang="en-US" sz="4000" b="1" spc="300" dirty="0">
              <a:solidFill>
                <a:schemeClr val="tx1"/>
              </a:solidFill>
              <a:latin typeface="AvantGarde Md BT" pitchFamily="34" charset="0"/>
              <a:ea typeface="微软雅黑" panose="020B0503020204020204" pitchFamily="34" charset="-122"/>
            </a:endParaRPr>
          </a:p>
        </p:txBody>
      </p:sp>
      <p:sp>
        <p:nvSpPr>
          <p:cNvPr id="2" name="TextBox 59"/>
          <p:cNvSpPr>
            <a:spLocks noChangeArrowheads="1"/>
          </p:cNvSpPr>
          <p:nvPr>
            <p:custDataLst>
              <p:tags r:id="rId3"/>
            </p:custDataLst>
          </p:nvPr>
        </p:nvSpPr>
        <p:spPr bwMode="auto">
          <a:xfrm flipH="1">
            <a:off x="-26035" y="188595"/>
            <a:ext cx="121951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广东省健康科普促进会儿科分会</a:t>
            </a:r>
            <a:endPar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3" name="TextBox 29"/>
          <p:cNvSpPr txBox="1"/>
          <p:nvPr/>
        </p:nvSpPr>
        <p:spPr>
          <a:xfrm>
            <a:off x="262255" y="2924810"/>
            <a:ext cx="3682365" cy="377190"/>
          </a:xfrm>
          <a:prstGeom prst="rect">
            <a:avLst/>
          </a:prstGeom>
          <a:noFill/>
        </p:spPr>
        <p:txBody>
          <a:bodyPr wrap="square" rtlCol="0">
            <a:noAutofit/>
          </a:bodyPr>
          <a:lstStyle/>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1.儿童发热护理知多少？</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2.过敏患儿如何做好居家照顾</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ct val="150000"/>
              </a:lnSpc>
              <a:buFont typeface="Wingdings" panose="05000000000000000000" pitchFamily="2" charset="2"/>
              <a:buNone/>
            </a:pPr>
            <a:r>
              <a:rPr lang="en-US" alt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过敏性疾病日常防护</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常务委员：林惠玲</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TextBox 29"/>
          <p:cNvSpPr txBox="1"/>
          <p:nvPr>
            <p:custDataLst>
              <p:tags r:id="rId4"/>
            </p:custDataLst>
          </p:nvPr>
        </p:nvSpPr>
        <p:spPr>
          <a:xfrm>
            <a:off x="4241800" y="3121660"/>
            <a:ext cx="3660140" cy="335280"/>
          </a:xfrm>
          <a:prstGeom prst="rect">
            <a:avLst/>
          </a:prstGeom>
          <a:noFill/>
        </p:spPr>
        <p:txBody>
          <a:bodyPr wrap="square" rtlCol="0">
            <a:noAutofit/>
          </a:bodyPr>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当我们关注身高时</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委员：吴秋蓝</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TextBox 29"/>
          <p:cNvSpPr txBox="1"/>
          <p:nvPr>
            <p:custDataLst>
              <p:tags r:id="rId5"/>
            </p:custDataLst>
          </p:nvPr>
        </p:nvSpPr>
        <p:spPr>
          <a:xfrm>
            <a:off x="7967345" y="3140710"/>
            <a:ext cx="3877310" cy="335280"/>
          </a:xfrm>
          <a:prstGeom prst="rect">
            <a:avLst/>
          </a:prstGeom>
          <a:noFill/>
        </p:spPr>
        <p:txBody>
          <a:bodyPr wrap="square" rtlCol="0">
            <a:noAutofit/>
          </a:bodyPr>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广西钦州妇幼保健院“遗尿症”科普讲座</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a:p>
            <a:pPr indent="0" algn="ctr" fontAlgn="auto">
              <a:lnSpc>
                <a:spcPct val="150000"/>
              </a:lnSpc>
              <a:buFont typeface="Wingdings" panose="05000000000000000000" pitchFamily="2" charset="2"/>
              <a:buNone/>
            </a:pPr>
            <a:r>
              <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rPr>
              <a:t>委员：陈奕豪</a:t>
            </a:r>
            <a:endParaRPr lang="zh-CN" sz="12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4"/>
          <p:cNvPicPr>
            <a:picLocks noChangeAspect="1"/>
          </p:cNvPicPr>
          <p:nvPr>
            <p:custDataLst>
              <p:tags r:id="rId6"/>
            </p:custDataLst>
          </p:nvPr>
        </p:nvPicPr>
        <p:blipFill>
          <a:blip r:embed="rId7"/>
          <a:srcRect l="56273" r="1369" b="69928"/>
          <a:stretch>
            <a:fillRect/>
          </a:stretch>
        </p:blipFill>
        <p:spPr>
          <a:xfrm rot="10800000" flipV="1">
            <a:off x="406400" y="1527810"/>
            <a:ext cx="3549015" cy="1437005"/>
          </a:xfrm>
          <a:prstGeom prst="rect">
            <a:avLst/>
          </a:prstGeom>
          <a:noFill/>
          <a:ln>
            <a:noFill/>
          </a:ln>
        </p:spPr>
      </p:pic>
      <p:pic>
        <p:nvPicPr>
          <p:cNvPr id="11" name="图片 6" descr="38f147b86ea4c56115827f481e9193d"/>
          <p:cNvPicPr>
            <a:picLocks noChangeAspect="1"/>
          </p:cNvPicPr>
          <p:nvPr>
            <p:custDataLst>
              <p:tags r:id="rId8"/>
            </p:custDataLst>
          </p:nvPr>
        </p:nvPicPr>
        <p:blipFill>
          <a:blip r:embed="rId9"/>
          <a:stretch>
            <a:fillRect/>
          </a:stretch>
        </p:blipFill>
        <p:spPr>
          <a:xfrm>
            <a:off x="4654550" y="1340485"/>
            <a:ext cx="2983230" cy="1781175"/>
          </a:xfrm>
          <a:prstGeom prst="rect">
            <a:avLst/>
          </a:prstGeom>
          <a:noFill/>
          <a:ln>
            <a:noFill/>
          </a:ln>
        </p:spPr>
      </p:pic>
      <p:pic>
        <p:nvPicPr>
          <p:cNvPr id="15" name="图片 15" descr="2024.11.23奕豪讲课"/>
          <p:cNvPicPr>
            <a:picLocks noChangeAspect="1"/>
          </p:cNvPicPr>
          <p:nvPr>
            <p:custDataLst>
              <p:tags r:id="rId10"/>
            </p:custDataLst>
          </p:nvPr>
        </p:nvPicPr>
        <p:blipFill>
          <a:blip r:embed="rId11"/>
          <a:stretch>
            <a:fillRect/>
          </a:stretch>
        </p:blipFill>
        <p:spPr>
          <a:xfrm>
            <a:off x="8400415" y="1268730"/>
            <a:ext cx="2995930" cy="1922780"/>
          </a:xfrm>
          <a:prstGeom prst="rect">
            <a:avLst/>
          </a:prstGeom>
        </p:spPr>
      </p:pic>
      <p:pic>
        <p:nvPicPr>
          <p:cNvPr id="5" name="图片 4"/>
          <p:cNvPicPr>
            <a:picLocks noChangeAspect="1"/>
          </p:cNvPicPr>
          <p:nvPr/>
        </p:nvPicPr>
        <p:blipFill>
          <a:blip r:embed="rId12"/>
          <a:stretch>
            <a:fillRect/>
          </a:stretch>
        </p:blipFill>
        <p:spPr>
          <a:xfrm>
            <a:off x="1003935" y="4077335"/>
            <a:ext cx="9105265" cy="2693670"/>
          </a:xfrm>
          <a:prstGeom prst="rect">
            <a:avLst/>
          </a:prstGeom>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descr="C:\Users\Administrator\Desktop\QQ截图2016051610433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69"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1"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4"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6"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0" name="TextBox 29"/>
          <p:cNvSpPr txBox="1"/>
          <p:nvPr/>
        </p:nvSpPr>
        <p:spPr>
          <a:xfrm>
            <a:off x="-25847" y="85090"/>
            <a:ext cx="11943338" cy="1014730"/>
          </a:xfrm>
          <a:prstGeom prst="rect">
            <a:avLst/>
          </a:prstGeom>
          <a:noFill/>
        </p:spPr>
        <p:txBody>
          <a:bodyPr wrap="square" rtlCol="0">
            <a:spAutoFit/>
          </a:bodyPr>
          <a:lstStyle/>
          <a:p>
            <a:pPr algn="ctr">
              <a:lnSpc>
                <a:spcPct val="150000"/>
              </a:lnSpc>
            </a:pPr>
            <a:r>
              <a:rPr lang="zh-CN" altLang="en-US" sz="4000" b="1" spc="300" dirty="0">
                <a:solidFill>
                  <a:schemeClr val="tx1"/>
                </a:solidFill>
                <a:latin typeface="AvantGarde Md BT" pitchFamily="34" charset="0"/>
                <a:ea typeface="微软雅黑" panose="020B0503020204020204" pitchFamily="34" charset="-122"/>
              </a:rPr>
              <a:t>学术交流活动</a:t>
            </a:r>
            <a:endParaRPr lang="zh-CN" altLang="en-US" sz="4000" b="1" spc="300" dirty="0">
              <a:solidFill>
                <a:schemeClr val="tx1"/>
              </a:solidFill>
              <a:latin typeface="AvantGarde Md BT" pitchFamily="34" charset="0"/>
              <a:ea typeface="微软雅黑" panose="020B0503020204020204" pitchFamily="34" charset="-122"/>
            </a:endParaRPr>
          </a:p>
        </p:txBody>
      </p:sp>
      <p:sp>
        <p:nvSpPr>
          <p:cNvPr id="2" name="TextBox 59"/>
          <p:cNvSpPr>
            <a:spLocks noChangeArrowheads="1"/>
          </p:cNvSpPr>
          <p:nvPr>
            <p:custDataLst>
              <p:tags r:id="rId3"/>
            </p:custDataLst>
          </p:nvPr>
        </p:nvSpPr>
        <p:spPr bwMode="auto">
          <a:xfrm flipH="1">
            <a:off x="-26035" y="116840"/>
            <a:ext cx="121951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广东省健康科普促进会儿科分会</a:t>
            </a:r>
            <a:endPar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3" name="TextBox 29"/>
          <p:cNvSpPr txBox="1"/>
          <p:nvPr/>
        </p:nvSpPr>
        <p:spPr>
          <a:xfrm>
            <a:off x="3903980" y="4653280"/>
            <a:ext cx="4335145" cy="377190"/>
          </a:xfrm>
          <a:prstGeom prst="rect">
            <a:avLst/>
          </a:prstGeom>
          <a:noFill/>
        </p:spPr>
        <p:txBody>
          <a:bodyPr wrap="square" rtlCol="0">
            <a:noAutofit/>
          </a:bodyPr>
          <a:lstStyle/>
          <a:p>
            <a:pPr indent="0" algn="ctr" fontAlgn="auto">
              <a:lnSpc>
                <a:spcPct val="150000"/>
              </a:lnSpc>
              <a:buFont typeface="Wingdings" panose="05000000000000000000" pitchFamily="2" charset="2"/>
              <a:buNone/>
            </a:pPr>
            <a:r>
              <a:rPr lang="zh-CN" sz="14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广东省健康科普促进会儿科分会成立大会暨儿童过敏性疾病全程管理培训班</a:t>
            </a:r>
            <a:endParaRPr lang="zh-CN" sz="1400"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8" name="图片 7" descr="4cc88585370ce45dbc330e2965735702"/>
          <p:cNvPicPr>
            <a:picLocks noChangeAspect="1"/>
          </p:cNvPicPr>
          <p:nvPr/>
        </p:nvPicPr>
        <p:blipFill>
          <a:blip r:embed="rId4"/>
          <a:stretch>
            <a:fillRect/>
          </a:stretch>
        </p:blipFill>
        <p:spPr>
          <a:xfrm>
            <a:off x="9431020" y="3756660"/>
            <a:ext cx="2492375" cy="1661795"/>
          </a:xfrm>
          <a:prstGeom prst="rect">
            <a:avLst/>
          </a:prstGeom>
        </p:spPr>
      </p:pic>
      <p:pic>
        <p:nvPicPr>
          <p:cNvPr id="9" name="图片 8" descr="9e9bae33753511639e59ca2646732c67"/>
          <p:cNvPicPr>
            <a:picLocks noChangeAspect="1"/>
          </p:cNvPicPr>
          <p:nvPr/>
        </p:nvPicPr>
        <p:blipFill>
          <a:blip r:embed="rId5"/>
          <a:stretch>
            <a:fillRect/>
          </a:stretch>
        </p:blipFill>
        <p:spPr>
          <a:xfrm>
            <a:off x="335915" y="2146935"/>
            <a:ext cx="2414270" cy="1609725"/>
          </a:xfrm>
          <a:prstGeom prst="rect">
            <a:avLst/>
          </a:prstGeom>
        </p:spPr>
      </p:pic>
      <p:pic>
        <p:nvPicPr>
          <p:cNvPr id="10" name="图片 9" descr="11ca6dba54e99ebdad2b6ee1024ccf3c"/>
          <p:cNvPicPr>
            <a:picLocks noChangeAspect="1"/>
          </p:cNvPicPr>
          <p:nvPr/>
        </p:nvPicPr>
        <p:blipFill>
          <a:blip r:embed="rId6"/>
          <a:stretch>
            <a:fillRect/>
          </a:stretch>
        </p:blipFill>
        <p:spPr>
          <a:xfrm>
            <a:off x="9444990" y="2103120"/>
            <a:ext cx="2437765" cy="1625600"/>
          </a:xfrm>
          <a:prstGeom prst="rect">
            <a:avLst/>
          </a:prstGeom>
        </p:spPr>
      </p:pic>
      <p:pic>
        <p:nvPicPr>
          <p:cNvPr id="11" name="图片 10" descr="22da58028fed92020971e1ce08688fe3"/>
          <p:cNvPicPr>
            <a:picLocks noChangeAspect="1"/>
          </p:cNvPicPr>
          <p:nvPr/>
        </p:nvPicPr>
        <p:blipFill>
          <a:blip r:embed="rId7"/>
          <a:stretch>
            <a:fillRect/>
          </a:stretch>
        </p:blipFill>
        <p:spPr>
          <a:xfrm>
            <a:off x="335915" y="3789045"/>
            <a:ext cx="2414270" cy="1609725"/>
          </a:xfrm>
          <a:prstGeom prst="rect">
            <a:avLst/>
          </a:prstGeom>
        </p:spPr>
      </p:pic>
      <p:pic>
        <p:nvPicPr>
          <p:cNvPr id="12" name="图片 11" descr="DSC08805"/>
          <p:cNvPicPr>
            <a:picLocks noChangeAspect="1"/>
          </p:cNvPicPr>
          <p:nvPr/>
        </p:nvPicPr>
        <p:blipFill>
          <a:blip r:embed="rId8"/>
          <a:stretch>
            <a:fillRect/>
          </a:stretch>
        </p:blipFill>
        <p:spPr>
          <a:xfrm>
            <a:off x="2783840" y="2114550"/>
            <a:ext cx="6647815" cy="2280285"/>
          </a:xfrm>
          <a:prstGeom prst="rect">
            <a:avLst/>
          </a:prstGeom>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descr="C:\Users\Administrator\Desktop\QQ截图2016051610433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69"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1"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4"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6"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0" name="TextBox 29"/>
          <p:cNvSpPr txBox="1"/>
          <p:nvPr/>
        </p:nvSpPr>
        <p:spPr>
          <a:xfrm>
            <a:off x="1458" y="44450"/>
            <a:ext cx="11943338" cy="1014730"/>
          </a:xfrm>
          <a:prstGeom prst="rect">
            <a:avLst/>
          </a:prstGeom>
          <a:noFill/>
        </p:spPr>
        <p:txBody>
          <a:bodyPr wrap="square" rtlCol="0">
            <a:spAutoFit/>
          </a:bodyPr>
          <a:lstStyle/>
          <a:p>
            <a:pPr algn="ctr">
              <a:lnSpc>
                <a:spcPct val="150000"/>
              </a:lnSpc>
            </a:pPr>
            <a:r>
              <a:rPr lang="zh-CN" altLang="en-US" sz="4000" b="1" spc="300" dirty="0">
                <a:solidFill>
                  <a:schemeClr val="tx1"/>
                </a:solidFill>
                <a:latin typeface="AvantGarde Md BT" pitchFamily="34" charset="0"/>
                <a:ea typeface="微软雅黑" panose="020B0503020204020204" pitchFamily="34" charset="-122"/>
              </a:rPr>
              <a:t>科普作品</a:t>
            </a:r>
            <a:endParaRPr lang="zh-CN" altLang="en-US" sz="4000" b="1" spc="300" dirty="0">
              <a:solidFill>
                <a:schemeClr val="tx1"/>
              </a:solidFill>
              <a:latin typeface="AvantGarde Md BT" pitchFamily="34" charset="0"/>
              <a:ea typeface="微软雅黑" panose="020B0503020204020204" pitchFamily="34" charset="-122"/>
            </a:endParaRPr>
          </a:p>
        </p:txBody>
      </p:sp>
      <p:sp>
        <p:nvSpPr>
          <p:cNvPr id="2" name="TextBox 59"/>
          <p:cNvSpPr>
            <a:spLocks noChangeArrowheads="1"/>
          </p:cNvSpPr>
          <p:nvPr>
            <p:custDataLst>
              <p:tags r:id="rId3"/>
            </p:custDataLst>
          </p:nvPr>
        </p:nvSpPr>
        <p:spPr bwMode="auto">
          <a:xfrm flipH="1">
            <a:off x="-5080" y="44450"/>
            <a:ext cx="121951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广东省健康科普促进会儿科分会</a:t>
            </a:r>
            <a:endParaRPr lang="zh-CN" altLang="en-US" sz="2000" b="1" spc="3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3" name="TextBox 29"/>
          <p:cNvSpPr txBox="1"/>
          <p:nvPr/>
        </p:nvSpPr>
        <p:spPr>
          <a:xfrm>
            <a:off x="141605" y="2132965"/>
            <a:ext cx="4335145" cy="377190"/>
          </a:xfrm>
          <a:prstGeom prst="rect">
            <a:avLst/>
          </a:prstGeom>
          <a:noFill/>
        </p:spPr>
        <p:txBody>
          <a:bodyPr wrap="square" rtlCol="0">
            <a:noAutofit/>
          </a:bodyPr>
          <a:lstStyle/>
          <a:p>
            <a:pPr indent="0" algn="l" fontAlgn="auto">
              <a:lnSpc>
                <a:spcPct val="150000"/>
              </a:lnSpc>
              <a:buFont typeface="Wingdings" panose="05000000000000000000" pitchFamily="2" charset="2"/>
              <a:buNone/>
            </a:pPr>
            <a:r>
              <a:rPr lang="zh-CN"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分会成员在微信公众号、视频号等众多媒体平台发表科普作品，针对儿童常见病、疑难病、危重症等进行科普宣传。其中</a:t>
            </a:r>
            <a:r>
              <a:rPr lang="zh-CN"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《儿童疫苗接种不良反应应对指南》、《话说紫苏那些事》、《上班不轻松，小心颈背疼》、《加油儿女 药小心</a:t>
            </a:r>
            <a:r>
              <a:rPr lang="zh-CN"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》等作品报名参加科普技巧大赛。</a:t>
            </a:r>
            <a:endParaRPr lang="zh-CN" b="1" spc="300" dirty="0">
              <a:gradFill>
                <a:gsLst>
                  <a:gs pos="0">
                    <a:srgbClr val="326698"/>
                  </a:gs>
                  <a:gs pos="100000">
                    <a:srgbClr val="66CDCC"/>
                  </a:gs>
                </a:gsLst>
                <a:lin ang="72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图片 6"/>
          <p:cNvPicPr>
            <a:picLocks noChangeAspect="1"/>
          </p:cNvPicPr>
          <p:nvPr>
            <p:custDataLst>
              <p:tags r:id="rId4"/>
            </p:custDataLst>
          </p:nvPr>
        </p:nvPicPr>
        <p:blipFill>
          <a:blip r:embed="rId5">
            <a:clrChange>
              <a:clrFrom>
                <a:srgbClr val="191919">
                  <a:alpha val="100000"/>
                </a:srgbClr>
              </a:clrFrom>
              <a:clrTo>
                <a:srgbClr val="191919">
                  <a:alpha val="100000"/>
                  <a:alpha val="0"/>
                </a:srgbClr>
              </a:clrTo>
            </a:clrChange>
          </a:blip>
          <a:srcRect r="2476"/>
          <a:stretch>
            <a:fillRect/>
          </a:stretch>
        </p:blipFill>
        <p:spPr>
          <a:xfrm>
            <a:off x="4476750" y="2114550"/>
            <a:ext cx="7379335" cy="3501390"/>
          </a:xfrm>
          <a:prstGeom prst="rect">
            <a:avLst/>
          </a:prstGeom>
        </p:spPr>
      </p:pic>
    </p:spTree>
  </p:cSld>
  <p:clrMapOvr>
    <a:masterClrMapping/>
  </p:clrMapOvr>
  <p:transition spd="slow"/>
</p:sld>
</file>

<file path=ppt/tags/tag1.xml><?xml version="1.0" encoding="utf-8"?>
<p:tagLst xmlns:p="http://schemas.openxmlformats.org/presentationml/2006/main">
  <p:tag name="KSO_WM_UNIT_PLACING_PICTURE_USER_VIEWPORT" val="{&quot;height&quot;:10843.122834645668,&quot;width&quot;:19197.500787401576}"/>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ISPRING_RESOURCE_PATHS_HASH_PRESENTER" val="e58d563457ec5859820e2a32450c3f397922d66"/>
  <p:tag name="KSO_WPP_MARK_KEY" val="47a42da6-fa81-49f3-8688-dfea99439d25"/>
  <p:tag name="COMMONDATA" val="eyJjb3VudCI6NDMsImhkaWQiOiIxYmZiZWEwZDZhZDA5NzRkMWRiZWRlMTQ3MWQ1OGVjMiIsInVzZXJDb3VudCI6OH0="/>
  <p:tag name="commondata" val="eyJjb3VudCI6NDIsImhkaWQiOiJmMWZlYjM0ODYyYjNmMTE5MjMyZWI1MGZhMzBhOTRlZiIsInVzZXJDb3VudCI6MX0="/>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1635</Words>
  <Application>WPS 演示</Application>
  <PresentationFormat>自定义</PresentationFormat>
  <Paragraphs>164</Paragraphs>
  <Slides>15</Slides>
  <Notes>9</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15</vt:i4>
      </vt:variant>
    </vt:vector>
  </HeadingPairs>
  <TitlesOfParts>
    <vt:vector size="27" baseType="lpstr">
      <vt:lpstr>Arial</vt:lpstr>
      <vt:lpstr>宋体</vt:lpstr>
      <vt:lpstr>Wingdings</vt:lpstr>
      <vt:lpstr>AvantGarde Md BT</vt:lpstr>
      <vt:lpstr>Segoe Print</vt:lpstr>
      <vt:lpstr>微软雅黑</vt:lpstr>
      <vt:lpstr>方正兰亭黑_GBK</vt:lpstr>
      <vt:lpstr>Wingdings</vt:lpstr>
      <vt:lpstr>Arial Unicode MS</vt:lpstr>
      <vt:lpstr>Calibri</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dc:creator>
  <cp:lastModifiedBy>@</cp:lastModifiedBy>
  <cp:revision>189</cp:revision>
  <dcterms:created xsi:type="dcterms:W3CDTF">2016-05-19T10:28:00Z</dcterms:created>
  <dcterms:modified xsi:type="dcterms:W3CDTF">2025-01-18T01:18:54Z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KSOTemplateUUID">
    <vt:lpwstr>v1.0_mb_cw0tz3PBZF96J9spPqf8jA==</vt:lpwstr>
  </property>
  <property fmtid="{D5CDD505-2E9C-101B-9397-08002B2CF9AE}" pid="4" name="ICV">
    <vt:lpwstr>8B26108DFBBB428C911838FAEE4147FE_13</vt:lpwstr>
  </property>
</Properties>
</file>