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578" r:id="rId2"/>
    <p:sldId id="2139" r:id="rId3"/>
    <p:sldId id="2141" r:id="rId4"/>
    <p:sldId id="2140" r:id="rId5"/>
    <p:sldId id="2142" r:id="rId6"/>
    <p:sldId id="2143" r:id="rId7"/>
    <p:sldId id="2154" r:id="rId8"/>
    <p:sldId id="2144" r:id="rId9"/>
    <p:sldId id="2145" r:id="rId10"/>
    <p:sldId id="2146" r:id="rId11"/>
    <p:sldId id="2152" r:id="rId12"/>
    <p:sldId id="2153" r:id="rId13"/>
    <p:sldId id="2147" r:id="rId14"/>
    <p:sldId id="2149" r:id="rId15"/>
    <p:sldId id="2148" r:id="rId16"/>
    <p:sldId id="2150" r:id="rId17"/>
    <p:sldId id="2151" r:id="rId18"/>
    <p:sldId id="2138"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861" autoAdjust="0"/>
  </p:normalViewPr>
  <p:slideViewPr>
    <p:cSldViewPr snapToGrid="0">
      <p:cViewPr varScale="1">
        <p:scale>
          <a:sx n="100" d="100"/>
          <a:sy n="100" d="100"/>
        </p:scale>
        <p:origin x="8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8DD61-8A76-404A-B416-2CDC87D78DAD}" type="datetimeFigureOut">
              <a:rPr lang="zh-CN" altLang="en-US" smtClean="0"/>
              <a:t>2025/1/6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BDEA9-E611-47D4-9344-88DEACF3C1E3}" type="slidenum">
              <a:rPr lang="zh-CN" altLang="en-US" smtClean="0"/>
              <a:t>‹#›</a:t>
            </a:fld>
            <a:endParaRPr lang="zh-CN" altLang="en-US"/>
          </a:p>
        </p:txBody>
      </p:sp>
    </p:spTree>
    <p:extLst>
      <p:ext uri="{BB962C8B-B14F-4D97-AF65-F5344CB8AC3E}">
        <p14:creationId xmlns:p14="http://schemas.microsoft.com/office/powerpoint/2010/main" val="364070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98463" y="1243013"/>
            <a:ext cx="5964237" cy="33559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064DE4B8-DC7C-4E45-ACEF-287476028A5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A5BDEA9-E611-47D4-9344-88DEACF3C1E3}" type="slidenum">
              <a:rPr lang="zh-CN" altLang="en-US" smtClean="0"/>
              <a:t>4</a:t>
            </a:fld>
            <a:endParaRPr lang="zh-CN" altLang="en-US"/>
          </a:p>
        </p:txBody>
      </p:sp>
    </p:spTree>
    <p:extLst>
      <p:ext uri="{BB962C8B-B14F-4D97-AF65-F5344CB8AC3E}">
        <p14:creationId xmlns:p14="http://schemas.microsoft.com/office/powerpoint/2010/main" val="245438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C2B2DDCD-3287-4E9C-84E6-A91BE8A41A38}" type="datetimeFigureOut">
              <a:rPr lang="zh-CN" altLang="en-US"/>
              <a:t>2025/1/6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ea typeface="宋体" panose="02010600030101010101" pitchFamily="2" charset="-122"/>
              </a:defRPr>
            </a:lvl1pPr>
          </a:lstStyle>
          <a:p>
            <a:pPr>
              <a:defRPr/>
            </a:pPr>
            <a:fld id="{A79C930C-7A5F-4B08-87C4-0B56FB201D7E}" type="slidenum">
              <a:rPr lang="zh-CN" altLang="en-US"/>
              <a:t>‹#›</a:t>
            </a:fld>
            <a:endParaRPr lang="zh-CN" altLang="en-US"/>
          </a:p>
        </p:txBody>
      </p:sp>
    </p:spTree>
    <p:extLst>
      <p:ext uri="{BB962C8B-B14F-4D97-AF65-F5344CB8AC3E}">
        <p14:creationId xmlns:p14="http://schemas.microsoft.com/office/powerpoint/2010/main" val="4427981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9.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3.wdp"/><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4.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2"/>
          <p:cNvGrpSpPr/>
          <p:nvPr/>
        </p:nvGrpSpPr>
        <p:grpSpPr bwMode="auto">
          <a:xfrm>
            <a:off x="1524000" y="1628803"/>
            <a:ext cx="9036496" cy="3816423"/>
            <a:chOff x="576" y="1764"/>
            <a:chExt cx="4416" cy="2076"/>
          </a:xfrm>
          <a:solidFill>
            <a:schemeClr val="bg1">
              <a:lumMod val="95000"/>
            </a:schemeClr>
          </a:solidFill>
        </p:grpSpPr>
        <p:sp>
          <p:nvSpPr>
            <p:cNvPr id="8" name="Freeform 53"/>
            <p:cNvSpPr/>
            <p:nvPr/>
          </p:nvSpPr>
          <p:spPr bwMode="grayWhite">
            <a:xfrm>
              <a:off x="657" y="1822"/>
              <a:ext cx="1299" cy="1930"/>
            </a:xfrm>
            <a:custGeom>
              <a:avLst/>
              <a:gdLst>
                <a:gd name="T0" fmla="*/ 2 w 1692"/>
                <a:gd name="T1" fmla="*/ 1 h 2586"/>
                <a:gd name="T2" fmla="*/ 3 w 1692"/>
                <a:gd name="T3" fmla="*/ 1 h 2586"/>
                <a:gd name="T4" fmla="*/ 4 w 1692"/>
                <a:gd name="T5" fmla="*/ 1 h 2586"/>
                <a:gd name="T6" fmla="*/ 4 w 1692"/>
                <a:gd name="T7" fmla="*/ 2 h 2586"/>
                <a:gd name="T8" fmla="*/ 2 w 1692"/>
                <a:gd name="T9" fmla="*/ 3 h 2586"/>
                <a:gd name="T10" fmla="*/ 2 w 1692"/>
                <a:gd name="T11" fmla="*/ 4 h 2586"/>
                <a:gd name="T12" fmla="*/ 2 w 1692"/>
                <a:gd name="T13" fmla="*/ 5 h 2586"/>
                <a:gd name="T14" fmla="*/ 3 w 1692"/>
                <a:gd name="T15" fmla="*/ 5 h 2586"/>
                <a:gd name="T16" fmla="*/ 3 w 1692"/>
                <a:gd name="T17" fmla="*/ 5 h 2586"/>
                <a:gd name="T18" fmla="*/ 4 w 1692"/>
                <a:gd name="T19" fmla="*/ 5 h 2586"/>
                <a:gd name="T20" fmla="*/ 5 w 1692"/>
                <a:gd name="T21" fmla="*/ 6 h 2586"/>
                <a:gd name="T22" fmla="*/ 7 w 1692"/>
                <a:gd name="T23" fmla="*/ 7 h 2586"/>
                <a:gd name="T24" fmla="*/ 7 w 1692"/>
                <a:gd name="T25" fmla="*/ 7 h 2586"/>
                <a:gd name="T26" fmla="*/ 7 w 1692"/>
                <a:gd name="T27" fmla="*/ 8 h 2586"/>
                <a:gd name="T28" fmla="*/ 8 w 1692"/>
                <a:gd name="T29" fmla="*/ 9 h 2586"/>
                <a:gd name="T30" fmla="*/ 9 w 1692"/>
                <a:gd name="T31" fmla="*/ 10 h 2586"/>
                <a:gd name="T32" fmla="*/ 9 w 1692"/>
                <a:gd name="T33" fmla="*/ 12 h 2586"/>
                <a:gd name="T34" fmla="*/ 10 w 1692"/>
                <a:gd name="T35" fmla="*/ 13 h 2586"/>
                <a:gd name="T36" fmla="*/ 11 w 1692"/>
                <a:gd name="T37" fmla="*/ 13 h 2586"/>
                <a:gd name="T38" fmla="*/ 11 w 1692"/>
                <a:gd name="T39" fmla="*/ 12 h 2586"/>
                <a:gd name="T40" fmla="*/ 12 w 1692"/>
                <a:gd name="T41" fmla="*/ 12 h 2586"/>
                <a:gd name="T42" fmla="*/ 12 w 1692"/>
                <a:gd name="T43" fmla="*/ 12 h 2586"/>
                <a:gd name="T44" fmla="*/ 12 w 1692"/>
                <a:gd name="T45" fmla="*/ 10 h 2586"/>
                <a:gd name="T46" fmla="*/ 13 w 1692"/>
                <a:gd name="T47" fmla="*/ 10 h 2586"/>
                <a:gd name="T48" fmla="*/ 14 w 1692"/>
                <a:gd name="T49" fmla="*/ 9 h 2586"/>
                <a:gd name="T50" fmla="*/ 13 w 1692"/>
                <a:gd name="T51" fmla="*/ 7 h 2586"/>
                <a:gd name="T52" fmla="*/ 12 w 1692"/>
                <a:gd name="T53" fmla="*/ 7 h 2586"/>
                <a:gd name="T54" fmla="*/ 9 w 1692"/>
                <a:gd name="T55" fmla="*/ 7 h 2586"/>
                <a:gd name="T56" fmla="*/ 8 w 1692"/>
                <a:gd name="T57" fmla="*/ 7 h 2586"/>
                <a:gd name="T58" fmla="*/ 8 w 1692"/>
                <a:gd name="T59" fmla="*/ 7 h 2586"/>
                <a:gd name="T60" fmla="*/ 7 w 1692"/>
                <a:gd name="T61" fmla="*/ 7 h 2586"/>
                <a:gd name="T62" fmla="*/ 6 w 1692"/>
                <a:gd name="T63" fmla="*/ 5 h 2586"/>
                <a:gd name="T64" fmla="*/ 6 w 1692"/>
                <a:gd name="T65" fmla="*/ 5 h 2586"/>
                <a:gd name="T66" fmla="*/ 5 w 1692"/>
                <a:gd name="T67" fmla="*/ 5 h 2586"/>
                <a:gd name="T68" fmla="*/ 5 w 1692"/>
                <a:gd name="T69" fmla="*/ 5 h 2586"/>
                <a:gd name="T70" fmla="*/ 6 w 1692"/>
                <a:gd name="T71" fmla="*/ 5 h 2586"/>
                <a:gd name="T72" fmla="*/ 7 w 1692"/>
                <a:gd name="T73" fmla="*/ 5 h 2586"/>
                <a:gd name="T74" fmla="*/ 7 w 1692"/>
                <a:gd name="T75" fmla="*/ 5 h 2586"/>
                <a:gd name="T76" fmla="*/ 9 w 1692"/>
                <a:gd name="T77" fmla="*/ 4 h 2586"/>
                <a:gd name="T78" fmla="*/ 10 w 1692"/>
                <a:gd name="T79" fmla="*/ 4 h 2586"/>
                <a:gd name="T80" fmla="*/ 11 w 1692"/>
                <a:gd name="T81" fmla="*/ 3 h 2586"/>
                <a:gd name="T82" fmla="*/ 12 w 1692"/>
                <a:gd name="T83" fmla="*/ 3 h 2586"/>
                <a:gd name="T84" fmla="*/ 12 w 1692"/>
                <a:gd name="T85" fmla="*/ 3 h 2586"/>
                <a:gd name="T86" fmla="*/ 13 w 1692"/>
                <a:gd name="T87" fmla="*/ 2 h 2586"/>
                <a:gd name="T88" fmla="*/ 12 w 1692"/>
                <a:gd name="T89" fmla="*/ 1 h 2586"/>
                <a:gd name="T90" fmla="*/ 12 w 1692"/>
                <a:gd name="T91" fmla="*/ 1 h 2586"/>
                <a:gd name="T92" fmla="*/ 11 w 1692"/>
                <a:gd name="T93" fmla="*/ 1 h 2586"/>
                <a:gd name="T94" fmla="*/ 9 w 1692"/>
                <a:gd name="T95" fmla="*/ 2 h 2586"/>
                <a:gd name="T96" fmla="*/ 9 w 1692"/>
                <a:gd name="T97" fmla="*/ 1 h 2586"/>
                <a:gd name="T98" fmla="*/ 11 w 1692"/>
                <a:gd name="T99" fmla="*/ 1 h 2586"/>
                <a:gd name="T100" fmla="*/ 11 w 1692"/>
                <a:gd name="T101" fmla="*/ 1 h 2586"/>
                <a:gd name="T102" fmla="*/ 12 w 1692"/>
                <a:gd name="T103" fmla="*/ 1 h 2586"/>
                <a:gd name="T104" fmla="*/ 11 w 1692"/>
                <a:gd name="T105" fmla="*/ 1 h 2586"/>
                <a:gd name="T106" fmla="*/ 11 w 1692"/>
                <a:gd name="T107" fmla="*/ 1 h 2586"/>
                <a:gd name="T108" fmla="*/ 10 w 1692"/>
                <a:gd name="T109" fmla="*/ 1 h 2586"/>
                <a:gd name="T110" fmla="*/ 9 w 1692"/>
                <a:gd name="T111" fmla="*/ 1 h 2586"/>
                <a:gd name="T112" fmla="*/ 8 w 1692"/>
                <a:gd name="T113" fmla="*/ 1 h 2586"/>
                <a:gd name="T114" fmla="*/ 5 w 1692"/>
                <a:gd name="T115" fmla="*/ 0 h 2586"/>
                <a:gd name="T116" fmla="*/ 3 w 1692"/>
                <a:gd name="T117" fmla="*/ 1 h 2586"/>
                <a:gd name="T118" fmla="*/ 2 w 1692"/>
                <a:gd name="T119" fmla="*/ 1 h 2586"/>
                <a:gd name="T120" fmla="*/ 2 w 1692"/>
                <a:gd name="T121" fmla="*/ 1 h 2586"/>
                <a:gd name="T122" fmla="*/ 2 w 1692"/>
                <a:gd name="T123" fmla="*/ 1 h 2586"/>
                <a:gd name="T124" fmla="*/ 2 w 1692"/>
                <a:gd name="T125" fmla="*/ 1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 name="Freeform 54"/>
            <p:cNvSpPr/>
            <p:nvPr/>
          </p:nvSpPr>
          <p:spPr bwMode="grayWhite">
            <a:xfrm>
              <a:off x="616" y="2006"/>
              <a:ext cx="35" cy="27"/>
            </a:xfrm>
            <a:custGeom>
              <a:avLst/>
              <a:gdLst>
                <a:gd name="T0" fmla="*/ 2 w 46"/>
                <a:gd name="T1" fmla="*/ 1 h 38"/>
                <a:gd name="T2" fmla="*/ 0 w 46"/>
                <a:gd name="T3" fmla="*/ 1 h 38"/>
                <a:gd name="T4" fmla="*/ 2 w 46"/>
                <a:gd name="T5" fmla="*/ 1 h 38"/>
                <a:gd name="T6" fmla="*/ 2 w 46"/>
                <a:gd name="T7" fmla="*/ 1 h 38"/>
                <a:gd name="T8" fmla="*/ 2 w 46"/>
                <a:gd name="T9" fmla="*/ 0 h 38"/>
                <a:gd name="T10" fmla="*/ 2 w 46"/>
                <a:gd name="T11" fmla="*/ 1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 name="Freeform 55"/>
            <p:cNvSpPr/>
            <p:nvPr/>
          </p:nvSpPr>
          <p:spPr bwMode="grayWhite">
            <a:xfrm>
              <a:off x="931" y="2128"/>
              <a:ext cx="39" cy="32"/>
            </a:xfrm>
            <a:custGeom>
              <a:avLst/>
              <a:gdLst>
                <a:gd name="T0" fmla="*/ 2 w 52"/>
                <a:gd name="T1" fmla="*/ 0 h 44"/>
                <a:gd name="T2" fmla="*/ 2 w 52"/>
                <a:gd name="T3" fmla="*/ 1 h 44"/>
                <a:gd name="T4" fmla="*/ 2 w 52"/>
                <a:gd name="T5" fmla="*/ 1 h 44"/>
                <a:gd name="T6" fmla="*/ 2 w 52"/>
                <a:gd name="T7" fmla="*/ 1 h 44"/>
                <a:gd name="T8" fmla="*/ 2 w 52"/>
                <a:gd name="T9" fmla="*/ 1 h 44"/>
                <a:gd name="T10" fmla="*/ 2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2" name="Freeform 56"/>
            <p:cNvSpPr/>
            <p:nvPr/>
          </p:nvSpPr>
          <p:spPr bwMode="grayWhite">
            <a:xfrm>
              <a:off x="1732" y="2184"/>
              <a:ext cx="101" cy="75"/>
            </a:xfrm>
            <a:custGeom>
              <a:avLst/>
              <a:gdLst>
                <a:gd name="T0" fmla="*/ 2 w 131"/>
                <a:gd name="T1" fmla="*/ 0 h 98"/>
                <a:gd name="T2" fmla="*/ 2 w 131"/>
                <a:gd name="T3" fmla="*/ 2 h 98"/>
                <a:gd name="T4" fmla="*/ 2 w 131"/>
                <a:gd name="T5" fmla="*/ 2 h 98"/>
                <a:gd name="T6" fmla="*/ 2 w 131"/>
                <a:gd name="T7" fmla="*/ 2 h 98"/>
                <a:gd name="T8" fmla="*/ 2 w 131"/>
                <a:gd name="T9" fmla="*/ 2 h 98"/>
                <a:gd name="T10" fmla="*/ 2 w 131"/>
                <a:gd name="T11" fmla="*/ 2 h 98"/>
                <a:gd name="T12" fmla="*/ 2 w 131"/>
                <a:gd name="T13" fmla="*/ 2 h 98"/>
                <a:gd name="T14" fmla="*/ 2 w 131"/>
                <a:gd name="T15" fmla="*/ 2 h 98"/>
                <a:gd name="T16" fmla="*/ 2 w 131"/>
                <a:gd name="T17" fmla="*/ 2 h 98"/>
                <a:gd name="T18" fmla="*/ 2 w 131"/>
                <a:gd name="T19" fmla="*/ 2 h 98"/>
                <a:gd name="T20" fmla="*/ 2 w 131"/>
                <a:gd name="T21" fmla="*/ 2 h 98"/>
                <a:gd name="T22" fmla="*/ 2 w 131"/>
                <a:gd name="T23" fmla="*/ 2 h 98"/>
                <a:gd name="T24" fmla="*/ 2 w 131"/>
                <a:gd name="T25" fmla="*/ 2 h 98"/>
                <a:gd name="T26" fmla="*/ 2 w 131"/>
                <a:gd name="T27" fmla="*/ 2 h 98"/>
                <a:gd name="T28" fmla="*/ 2 w 131"/>
                <a:gd name="T29" fmla="*/ 2 h 98"/>
                <a:gd name="T30" fmla="*/ 2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3" name="Freeform 57"/>
            <p:cNvSpPr/>
            <p:nvPr/>
          </p:nvSpPr>
          <p:spPr bwMode="grayWhite">
            <a:xfrm>
              <a:off x="1246" y="2567"/>
              <a:ext cx="162" cy="84"/>
            </a:xfrm>
            <a:custGeom>
              <a:avLst/>
              <a:gdLst>
                <a:gd name="T0" fmla="*/ 2 w 212"/>
                <a:gd name="T1" fmla="*/ 2 h 112"/>
                <a:gd name="T2" fmla="*/ 2 w 212"/>
                <a:gd name="T3" fmla="*/ 2 h 112"/>
                <a:gd name="T4" fmla="*/ 2 w 212"/>
                <a:gd name="T5" fmla="*/ 2 h 112"/>
                <a:gd name="T6" fmla="*/ 2 w 212"/>
                <a:gd name="T7" fmla="*/ 2 h 112"/>
                <a:gd name="T8" fmla="*/ 2 w 212"/>
                <a:gd name="T9" fmla="*/ 2 h 112"/>
                <a:gd name="T10" fmla="*/ 2 w 212"/>
                <a:gd name="T11" fmla="*/ 2 h 112"/>
                <a:gd name="T12" fmla="*/ 2 w 212"/>
                <a:gd name="T13" fmla="*/ 2 h 112"/>
                <a:gd name="T14" fmla="*/ 2 w 212"/>
                <a:gd name="T15" fmla="*/ 2 h 112"/>
                <a:gd name="T16" fmla="*/ 2 w 212"/>
                <a:gd name="T17" fmla="*/ 2 h 112"/>
                <a:gd name="T18" fmla="*/ 2 w 212"/>
                <a:gd name="T19" fmla="*/ 2 h 112"/>
                <a:gd name="T20" fmla="*/ 2 w 212"/>
                <a:gd name="T21" fmla="*/ 2 h 112"/>
                <a:gd name="T22" fmla="*/ 2 w 212"/>
                <a:gd name="T23" fmla="*/ 2 h 112"/>
                <a:gd name="T24" fmla="*/ 2 w 212"/>
                <a:gd name="T25" fmla="*/ 2 h 112"/>
                <a:gd name="T26" fmla="*/ 2 w 212"/>
                <a:gd name="T27" fmla="*/ 2 h 112"/>
                <a:gd name="T28" fmla="*/ 2 w 212"/>
                <a:gd name="T29" fmla="*/ 2 h 112"/>
                <a:gd name="T30" fmla="*/ 2 w 212"/>
                <a:gd name="T31" fmla="*/ 2 h 112"/>
                <a:gd name="T32" fmla="*/ 2 w 212"/>
                <a:gd name="T33" fmla="*/ 2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4" name="Freeform 58"/>
            <p:cNvSpPr/>
            <p:nvPr/>
          </p:nvSpPr>
          <p:spPr bwMode="grayWhite">
            <a:xfrm>
              <a:off x="1380" y="2631"/>
              <a:ext cx="101" cy="40"/>
            </a:xfrm>
            <a:custGeom>
              <a:avLst/>
              <a:gdLst>
                <a:gd name="T0" fmla="*/ 2 w 133"/>
                <a:gd name="T1" fmla="*/ 0 h 54"/>
                <a:gd name="T2" fmla="*/ 2 w 133"/>
                <a:gd name="T3" fmla="*/ 1 h 54"/>
                <a:gd name="T4" fmla="*/ 2 w 133"/>
                <a:gd name="T5" fmla="*/ 1 h 54"/>
                <a:gd name="T6" fmla="*/ 2 w 133"/>
                <a:gd name="T7" fmla="*/ 1 h 54"/>
                <a:gd name="T8" fmla="*/ 2 w 133"/>
                <a:gd name="T9" fmla="*/ 1 h 54"/>
                <a:gd name="T10" fmla="*/ 2 w 133"/>
                <a:gd name="T11" fmla="*/ 1 h 54"/>
                <a:gd name="T12" fmla="*/ 2 w 133"/>
                <a:gd name="T13" fmla="*/ 1 h 54"/>
                <a:gd name="T14" fmla="*/ 2 w 133"/>
                <a:gd name="T15" fmla="*/ 1 h 54"/>
                <a:gd name="T16" fmla="*/ 2 w 133"/>
                <a:gd name="T17" fmla="*/ 1 h 54"/>
                <a:gd name="T18" fmla="*/ 2 w 133"/>
                <a:gd name="T19" fmla="*/ 1 h 54"/>
                <a:gd name="T20" fmla="*/ 2 w 133"/>
                <a:gd name="T21" fmla="*/ 1 h 54"/>
                <a:gd name="T22" fmla="*/ 2 w 133"/>
                <a:gd name="T23" fmla="*/ 1 h 54"/>
                <a:gd name="T24" fmla="*/ 2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5" name="Freeform 59"/>
            <p:cNvSpPr/>
            <p:nvPr/>
          </p:nvSpPr>
          <p:spPr bwMode="grayWhite">
            <a:xfrm>
              <a:off x="1487" y="2656"/>
              <a:ext cx="39" cy="18"/>
            </a:xfrm>
            <a:custGeom>
              <a:avLst/>
              <a:gdLst>
                <a:gd name="T0" fmla="*/ 2 w 51"/>
                <a:gd name="T1" fmla="*/ 0 h 24"/>
                <a:gd name="T2" fmla="*/ 2 w 51"/>
                <a:gd name="T3" fmla="*/ 2 h 24"/>
                <a:gd name="T4" fmla="*/ 2 w 51"/>
                <a:gd name="T5" fmla="*/ 2 h 24"/>
                <a:gd name="T6" fmla="*/ 2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6" name="Freeform 60"/>
            <p:cNvSpPr/>
            <p:nvPr/>
          </p:nvSpPr>
          <p:spPr bwMode="grayWhite">
            <a:xfrm>
              <a:off x="1545" y="2659"/>
              <a:ext cx="12" cy="25"/>
            </a:xfrm>
            <a:custGeom>
              <a:avLst/>
              <a:gdLst>
                <a:gd name="T0" fmla="*/ 2 w 16"/>
                <a:gd name="T1" fmla="*/ 0 h 34"/>
                <a:gd name="T2" fmla="*/ 0 w 16"/>
                <a:gd name="T3" fmla="*/ 1 h 34"/>
                <a:gd name="T4" fmla="*/ 2 w 16"/>
                <a:gd name="T5" fmla="*/ 1 h 34"/>
                <a:gd name="T6" fmla="*/ 2 w 16"/>
                <a:gd name="T7" fmla="*/ 1 h 34"/>
                <a:gd name="T8" fmla="*/ 2 w 16"/>
                <a:gd name="T9" fmla="*/ 1 h 34"/>
                <a:gd name="T10" fmla="*/ 2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7" name="Freeform 61"/>
            <p:cNvSpPr/>
            <p:nvPr/>
          </p:nvSpPr>
          <p:spPr bwMode="grayWhite">
            <a:xfrm>
              <a:off x="1357" y="1817"/>
              <a:ext cx="185" cy="87"/>
            </a:xfrm>
            <a:custGeom>
              <a:avLst/>
              <a:gdLst>
                <a:gd name="T0" fmla="*/ 2 w 240"/>
                <a:gd name="T1" fmla="*/ 1 h 117"/>
                <a:gd name="T2" fmla="*/ 2 w 240"/>
                <a:gd name="T3" fmla="*/ 1 h 117"/>
                <a:gd name="T4" fmla="*/ 2 w 240"/>
                <a:gd name="T5" fmla="*/ 1 h 117"/>
                <a:gd name="T6" fmla="*/ 0 w 240"/>
                <a:gd name="T7" fmla="*/ 1 h 117"/>
                <a:gd name="T8" fmla="*/ 2 w 240"/>
                <a:gd name="T9" fmla="*/ 1 h 117"/>
                <a:gd name="T10" fmla="*/ 2 w 240"/>
                <a:gd name="T11" fmla="*/ 1 h 117"/>
                <a:gd name="T12" fmla="*/ 2 w 240"/>
                <a:gd name="T13" fmla="*/ 1 h 117"/>
                <a:gd name="T14" fmla="*/ 2 w 240"/>
                <a:gd name="T15" fmla="*/ 1 h 117"/>
                <a:gd name="T16" fmla="*/ 2 w 240"/>
                <a:gd name="T17" fmla="*/ 1 h 117"/>
                <a:gd name="T18" fmla="*/ 2 w 240"/>
                <a:gd name="T19" fmla="*/ 1 h 117"/>
                <a:gd name="T20" fmla="*/ 2 w 240"/>
                <a:gd name="T21" fmla="*/ 1 h 117"/>
                <a:gd name="T22" fmla="*/ 2 w 240"/>
                <a:gd name="T23" fmla="*/ 1 h 117"/>
                <a:gd name="T24" fmla="*/ 2 w 240"/>
                <a:gd name="T25" fmla="*/ 1 h 117"/>
                <a:gd name="T26" fmla="*/ 2 w 240"/>
                <a:gd name="T27" fmla="*/ 1 h 117"/>
                <a:gd name="T28" fmla="*/ 2 w 240"/>
                <a:gd name="T29" fmla="*/ 1 h 117"/>
                <a:gd name="T30" fmla="*/ 2 w 240"/>
                <a:gd name="T31" fmla="*/ 1 h 117"/>
                <a:gd name="T32" fmla="*/ 2 w 240"/>
                <a:gd name="T33" fmla="*/ 1 h 117"/>
                <a:gd name="T34" fmla="*/ 2 w 240"/>
                <a:gd name="T35" fmla="*/ 1 h 117"/>
                <a:gd name="T36" fmla="*/ 2 w 240"/>
                <a:gd name="T37" fmla="*/ 1 h 117"/>
                <a:gd name="T38" fmla="*/ 2 w 240"/>
                <a:gd name="T39" fmla="*/ 1 h 117"/>
                <a:gd name="T40" fmla="*/ 2 w 240"/>
                <a:gd name="T41" fmla="*/ 1 h 117"/>
                <a:gd name="T42" fmla="*/ 2 w 240"/>
                <a:gd name="T43" fmla="*/ 1 h 117"/>
                <a:gd name="T44" fmla="*/ 2 w 240"/>
                <a:gd name="T45" fmla="*/ 1 h 117"/>
                <a:gd name="T46" fmla="*/ 2 w 240"/>
                <a:gd name="T47" fmla="*/ 1 h 117"/>
                <a:gd name="T48" fmla="*/ 2 w 240"/>
                <a:gd name="T49" fmla="*/ 1 h 117"/>
                <a:gd name="T50" fmla="*/ 2 w 240"/>
                <a:gd name="T51" fmla="*/ 1 h 117"/>
                <a:gd name="T52" fmla="*/ 2 w 240"/>
                <a:gd name="T53" fmla="*/ 1 h 117"/>
                <a:gd name="T54" fmla="*/ 2 w 240"/>
                <a:gd name="T55" fmla="*/ 1 h 117"/>
                <a:gd name="T56" fmla="*/ 2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8" name="Freeform 62"/>
            <p:cNvSpPr/>
            <p:nvPr/>
          </p:nvSpPr>
          <p:spPr bwMode="grayWhite">
            <a:xfrm>
              <a:off x="1439" y="1776"/>
              <a:ext cx="150" cy="60"/>
            </a:xfrm>
            <a:custGeom>
              <a:avLst/>
              <a:gdLst>
                <a:gd name="T0" fmla="*/ 2 w 194"/>
                <a:gd name="T1" fmla="*/ 2 h 80"/>
                <a:gd name="T2" fmla="*/ 2 w 194"/>
                <a:gd name="T3" fmla="*/ 2 h 80"/>
                <a:gd name="T4" fmla="*/ 2 w 194"/>
                <a:gd name="T5" fmla="*/ 2 h 80"/>
                <a:gd name="T6" fmla="*/ 2 w 194"/>
                <a:gd name="T7" fmla="*/ 2 h 80"/>
                <a:gd name="T8" fmla="*/ 2 w 194"/>
                <a:gd name="T9" fmla="*/ 2 h 80"/>
                <a:gd name="T10" fmla="*/ 2 w 194"/>
                <a:gd name="T11" fmla="*/ 2 h 80"/>
                <a:gd name="T12" fmla="*/ 2 w 194"/>
                <a:gd name="T13" fmla="*/ 2 h 80"/>
                <a:gd name="T14" fmla="*/ 2 w 194"/>
                <a:gd name="T15" fmla="*/ 2 h 80"/>
                <a:gd name="T16" fmla="*/ 2 w 194"/>
                <a:gd name="T17" fmla="*/ 2 h 80"/>
                <a:gd name="T18" fmla="*/ 2 w 194"/>
                <a:gd name="T19" fmla="*/ 2 h 80"/>
                <a:gd name="T20" fmla="*/ 2 w 194"/>
                <a:gd name="T21" fmla="*/ 2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9" name="Freeform 63"/>
            <p:cNvSpPr/>
            <p:nvPr/>
          </p:nvSpPr>
          <p:spPr bwMode="grayWhite">
            <a:xfrm>
              <a:off x="1649" y="1846"/>
              <a:ext cx="239" cy="189"/>
            </a:xfrm>
            <a:custGeom>
              <a:avLst/>
              <a:gdLst>
                <a:gd name="T0" fmla="*/ 2 w 310"/>
                <a:gd name="T1" fmla="*/ 1 h 254"/>
                <a:gd name="T2" fmla="*/ 2 w 310"/>
                <a:gd name="T3" fmla="*/ 1 h 254"/>
                <a:gd name="T4" fmla="*/ 2 w 310"/>
                <a:gd name="T5" fmla="*/ 1 h 254"/>
                <a:gd name="T6" fmla="*/ 2 w 310"/>
                <a:gd name="T7" fmla="*/ 1 h 254"/>
                <a:gd name="T8" fmla="*/ 2 w 310"/>
                <a:gd name="T9" fmla="*/ 1 h 254"/>
                <a:gd name="T10" fmla="*/ 2 w 310"/>
                <a:gd name="T11" fmla="*/ 1 h 254"/>
                <a:gd name="T12" fmla="*/ 2 w 310"/>
                <a:gd name="T13" fmla="*/ 1 h 254"/>
                <a:gd name="T14" fmla="*/ 2 w 310"/>
                <a:gd name="T15" fmla="*/ 1 h 254"/>
                <a:gd name="T16" fmla="*/ 2 w 310"/>
                <a:gd name="T17" fmla="*/ 1 h 254"/>
                <a:gd name="T18" fmla="*/ 2 w 310"/>
                <a:gd name="T19" fmla="*/ 1 h 254"/>
                <a:gd name="T20" fmla="*/ 2 w 310"/>
                <a:gd name="T21" fmla="*/ 1 h 254"/>
                <a:gd name="T22" fmla="*/ 2 w 310"/>
                <a:gd name="T23" fmla="*/ 1 h 254"/>
                <a:gd name="T24" fmla="*/ 2 w 310"/>
                <a:gd name="T25" fmla="*/ 1 h 254"/>
                <a:gd name="T26" fmla="*/ 2 w 310"/>
                <a:gd name="T27" fmla="*/ 1 h 254"/>
                <a:gd name="T28" fmla="*/ 2 w 310"/>
                <a:gd name="T29" fmla="*/ 1 h 254"/>
                <a:gd name="T30" fmla="*/ 2 w 310"/>
                <a:gd name="T31" fmla="*/ 1 h 254"/>
                <a:gd name="T32" fmla="*/ 2 w 310"/>
                <a:gd name="T33" fmla="*/ 1 h 254"/>
                <a:gd name="T34" fmla="*/ 2 w 310"/>
                <a:gd name="T35" fmla="*/ 1 h 254"/>
                <a:gd name="T36" fmla="*/ 2 w 310"/>
                <a:gd name="T37" fmla="*/ 1 h 254"/>
                <a:gd name="T38" fmla="*/ 2 w 310"/>
                <a:gd name="T39" fmla="*/ 1 h 254"/>
                <a:gd name="T40" fmla="*/ 2 w 310"/>
                <a:gd name="T41" fmla="*/ 1 h 254"/>
                <a:gd name="T42" fmla="*/ 2 w 310"/>
                <a:gd name="T43" fmla="*/ 1 h 254"/>
                <a:gd name="T44" fmla="*/ 2 w 310"/>
                <a:gd name="T45" fmla="*/ 1 h 254"/>
                <a:gd name="T46" fmla="*/ 2 w 310"/>
                <a:gd name="T47" fmla="*/ 1 h 254"/>
                <a:gd name="T48" fmla="*/ 2 w 310"/>
                <a:gd name="T49" fmla="*/ 1 h 254"/>
                <a:gd name="T50" fmla="*/ 2 w 310"/>
                <a:gd name="T51" fmla="*/ 1 h 254"/>
                <a:gd name="T52" fmla="*/ 2 w 310"/>
                <a:gd name="T53" fmla="*/ 1 h 254"/>
                <a:gd name="T54" fmla="*/ 2 w 310"/>
                <a:gd name="T55" fmla="*/ 1 h 254"/>
                <a:gd name="T56" fmla="*/ 2 w 310"/>
                <a:gd name="T57" fmla="*/ 1 h 254"/>
                <a:gd name="T58" fmla="*/ 2 w 310"/>
                <a:gd name="T59" fmla="*/ 1 h 254"/>
                <a:gd name="T60" fmla="*/ 3 w 310"/>
                <a:gd name="T61" fmla="*/ 1 h 254"/>
                <a:gd name="T62" fmla="*/ 3 w 310"/>
                <a:gd name="T63" fmla="*/ 1 h 254"/>
                <a:gd name="T64" fmla="*/ 2 w 310"/>
                <a:gd name="T65" fmla="*/ 1 h 254"/>
                <a:gd name="T66" fmla="*/ 2 w 310"/>
                <a:gd name="T67" fmla="*/ 1 h 254"/>
                <a:gd name="T68" fmla="*/ 2 w 310"/>
                <a:gd name="T69" fmla="*/ 1 h 254"/>
                <a:gd name="T70" fmla="*/ 2 w 310"/>
                <a:gd name="T71" fmla="*/ 1 h 254"/>
                <a:gd name="T72" fmla="*/ 2 w 310"/>
                <a:gd name="T73" fmla="*/ 1 h 254"/>
                <a:gd name="T74" fmla="*/ 2 w 310"/>
                <a:gd name="T75" fmla="*/ 1 h 254"/>
                <a:gd name="T76" fmla="*/ 2 w 310"/>
                <a:gd name="T77" fmla="*/ 1 h 254"/>
                <a:gd name="T78" fmla="*/ 2 w 310"/>
                <a:gd name="T79" fmla="*/ 1 h 254"/>
                <a:gd name="T80" fmla="*/ 2 w 310"/>
                <a:gd name="T81" fmla="*/ 1 h 254"/>
                <a:gd name="T82" fmla="*/ 2 w 310"/>
                <a:gd name="T83" fmla="*/ 1 h 254"/>
                <a:gd name="T84" fmla="*/ 2 w 310"/>
                <a:gd name="T85" fmla="*/ 1 h 254"/>
                <a:gd name="T86" fmla="*/ 2 w 310"/>
                <a:gd name="T87" fmla="*/ 1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0" name="Freeform 64"/>
            <p:cNvSpPr/>
            <p:nvPr/>
          </p:nvSpPr>
          <p:spPr bwMode="grayWhite">
            <a:xfrm>
              <a:off x="1647" y="1764"/>
              <a:ext cx="45" cy="37"/>
            </a:xfrm>
            <a:custGeom>
              <a:avLst/>
              <a:gdLst>
                <a:gd name="T0" fmla="*/ 2 w 59"/>
                <a:gd name="T1" fmla="*/ 0 h 50"/>
                <a:gd name="T2" fmla="*/ 0 w 59"/>
                <a:gd name="T3" fmla="*/ 1 h 50"/>
                <a:gd name="T4" fmla="*/ 2 w 59"/>
                <a:gd name="T5" fmla="*/ 1 h 50"/>
                <a:gd name="T6" fmla="*/ 2 w 59"/>
                <a:gd name="T7" fmla="*/ 1 h 50"/>
                <a:gd name="T8" fmla="*/ 2 w 59"/>
                <a:gd name="T9" fmla="*/ 1 h 50"/>
                <a:gd name="T10" fmla="*/ 2 w 59"/>
                <a:gd name="T11" fmla="*/ 1 h 50"/>
                <a:gd name="T12" fmla="*/ 2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1" name="Freeform 65"/>
            <p:cNvSpPr/>
            <p:nvPr/>
          </p:nvSpPr>
          <p:spPr bwMode="grayWhite">
            <a:xfrm>
              <a:off x="1561" y="1834"/>
              <a:ext cx="68" cy="41"/>
            </a:xfrm>
            <a:custGeom>
              <a:avLst/>
              <a:gdLst>
                <a:gd name="T0" fmla="*/ 2 w 86"/>
                <a:gd name="T1" fmla="*/ 1 h 57"/>
                <a:gd name="T2" fmla="*/ 2 w 86"/>
                <a:gd name="T3" fmla="*/ 1 h 57"/>
                <a:gd name="T4" fmla="*/ 2 w 86"/>
                <a:gd name="T5" fmla="*/ 1 h 57"/>
                <a:gd name="T6" fmla="*/ 2 w 86"/>
                <a:gd name="T7" fmla="*/ 1 h 57"/>
                <a:gd name="T8" fmla="*/ 2 w 86"/>
                <a:gd name="T9" fmla="*/ 1 h 57"/>
                <a:gd name="T10" fmla="*/ 2 w 86"/>
                <a:gd name="T11" fmla="*/ 1 h 57"/>
                <a:gd name="T12" fmla="*/ 2 w 86"/>
                <a:gd name="T13" fmla="*/ 1 h 57"/>
                <a:gd name="T14" fmla="*/ 2 w 86"/>
                <a:gd name="T15" fmla="*/ 1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2" name="Freeform 66"/>
            <p:cNvSpPr/>
            <p:nvPr/>
          </p:nvSpPr>
          <p:spPr bwMode="grayWhite">
            <a:xfrm>
              <a:off x="1631" y="1842"/>
              <a:ext cx="55" cy="24"/>
            </a:xfrm>
            <a:custGeom>
              <a:avLst/>
              <a:gdLst>
                <a:gd name="T0" fmla="*/ 2 w 73"/>
                <a:gd name="T1" fmla="*/ 0 h 34"/>
                <a:gd name="T2" fmla="*/ 2 w 73"/>
                <a:gd name="T3" fmla="*/ 1 h 34"/>
                <a:gd name="T4" fmla="*/ 2 w 73"/>
                <a:gd name="T5" fmla="*/ 1 h 34"/>
                <a:gd name="T6" fmla="*/ 2 w 73"/>
                <a:gd name="T7" fmla="*/ 1 h 34"/>
                <a:gd name="T8" fmla="*/ 2 w 73"/>
                <a:gd name="T9" fmla="*/ 1 h 34"/>
                <a:gd name="T10" fmla="*/ 2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3" name="Freeform 67"/>
            <p:cNvSpPr/>
            <p:nvPr/>
          </p:nvSpPr>
          <p:spPr bwMode="grayWhite">
            <a:xfrm>
              <a:off x="1601" y="1806"/>
              <a:ext cx="66" cy="34"/>
            </a:xfrm>
            <a:custGeom>
              <a:avLst/>
              <a:gdLst>
                <a:gd name="T0" fmla="*/ 2 w 85"/>
                <a:gd name="T1" fmla="*/ 2 h 45"/>
                <a:gd name="T2" fmla="*/ 2 w 85"/>
                <a:gd name="T3" fmla="*/ 2 h 45"/>
                <a:gd name="T4" fmla="*/ 0 w 85"/>
                <a:gd name="T5" fmla="*/ 2 h 45"/>
                <a:gd name="T6" fmla="*/ 2 w 85"/>
                <a:gd name="T7" fmla="*/ 2 h 45"/>
                <a:gd name="T8" fmla="*/ 2 w 85"/>
                <a:gd name="T9" fmla="*/ 2 h 45"/>
                <a:gd name="T10" fmla="*/ 2 w 85"/>
                <a:gd name="T11" fmla="*/ 2 h 45"/>
                <a:gd name="T12" fmla="*/ 2 w 85"/>
                <a:gd name="T13" fmla="*/ 2 h 45"/>
                <a:gd name="T14" fmla="*/ 2 w 85"/>
                <a:gd name="T15" fmla="*/ 0 h 45"/>
                <a:gd name="T16" fmla="*/ 2 w 85"/>
                <a:gd name="T17" fmla="*/ 2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4" name="Freeform 68"/>
            <p:cNvSpPr/>
            <p:nvPr/>
          </p:nvSpPr>
          <p:spPr bwMode="grayWhite">
            <a:xfrm>
              <a:off x="1573" y="1774"/>
              <a:ext cx="45" cy="24"/>
            </a:xfrm>
            <a:custGeom>
              <a:avLst/>
              <a:gdLst>
                <a:gd name="T0" fmla="*/ 2 w 58"/>
                <a:gd name="T1" fmla="*/ 2 h 31"/>
                <a:gd name="T2" fmla="*/ 0 w 58"/>
                <a:gd name="T3" fmla="*/ 2 h 31"/>
                <a:gd name="T4" fmla="*/ 2 w 58"/>
                <a:gd name="T5" fmla="*/ 2 h 31"/>
                <a:gd name="T6" fmla="*/ 2 w 58"/>
                <a:gd name="T7" fmla="*/ 2 h 31"/>
                <a:gd name="T8" fmla="*/ 2 w 58"/>
                <a:gd name="T9" fmla="*/ 2 h 31"/>
                <a:gd name="T10" fmla="*/ 2 w 58"/>
                <a:gd name="T11" fmla="*/ 0 h 31"/>
                <a:gd name="T12" fmla="*/ 2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5" name="Freeform 69"/>
            <p:cNvSpPr/>
            <p:nvPr/>
          </p:nvSpPr>
          <p:spPr bwMode="grayWhite">
            <a:xfrm>
              <a:off x="1690" y="1777"/>
              <a:ext cx="117" cy="77"/>
            </a:xfrm>
            <a:custGeom>
              <a:avLst/>
              <a:gdLst>
                <a:gd name="T0" fmla="*/ 2 w 152"/>
                <a:gd name="T1" fmla="*/ 0 h 102"/>
                <a:gd name="T2" fmla="*/ 2 w 152"/>
                <a:gd name="T3" fmla="*/ 2 h 102"/>
                <a:gd name="T4" fmla="*/ 2 w 152"/>
                <a:gd name="T5" fmla="*/ 2 h 102"/>
                <a:gd name="T6" fmla="*/ 2 w 152"/>
                <a:gd name="T7" fmla="*/ 2 h 102"/>
                <a:gd name="T8" fmla="*/ 0 w 152"/>
                <a:gd name="T9" fmla="*/ 2 h 102"/>
                <a:gd name="T10" fmla="*/ 2 w 152"/>
                <a:gd name="T11" fmla="*/ 2 h 102"/>
                <a:gd name="T12" fmla="*/ 2 w 152"/>
                <a:gd name="T13" fmla="*/ 2 h 102"/>
                <a:gd name="T14" fmla="*/ 2 w 152"/>
                <a:gd name="T15" fmla="*/ 2 h 102"/>
                <a:gd name="T16" fmla="*/ 2 w 152"/>
                <a:gd name="T17" fmla="*/ 2 h 102"/>
                <a:gd name="T18" fmla="*/ 2 w 152"/>
                <a:gd name="T19" fmla="*/ 2 h 102"/>
                <a:gd name="T20" fmla="*/ 2 w 152"/>
                <a:gd name="T21" fmla="*/ 2 h 102"/>
                <a:gd name="T22" fmla="*/ 2 w 152"/>
                <a:gd name="T23" fmla="*/ 2 h 102"/>
                <a:gd name="T24" fmla="*/ 2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6" name="Freeform 70"/>
            <p:cNvSpPr/>
            <p:nvPr/>
          </p:nvSpPr>
          <p:spPr bwMode="grayWhite">
            <a:xfrm>
              <a:off x="576" y="2021"/>
              <a:ext cx="26" cy="15"/>
            </a:xfrm>
            <a:custGeom>
              <a:avLst/>
              <a:gdLst>
                <a:gd name="T0" fmla="*/ 2 w 34"/>
                <a:gd name="T1" fmla="*/ 0 h 20"/>
                <a:gd name="T2" fmla="*/ 2 w 34"/>
                <a:gd name="T3" fmla="*/ 2 h 20"/>
                <a:gd name="T4" fmla="*/ 2 w 34"/>
                <a:gd name="T5" fmla="*/ 2 h 20"/>
                <a:gd name="T6" fmla="*/ 2 w 34"/>
                <a:gd name="T7" fmla="*/ 2 h 20"/>
                <a:gd name="T8" fmla="*/ 2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7" name="Freeform 71"/>
            <p:cNvSpPr/>
            <p:nvPr/>
          </p:nvSpPr>
          <p:spPr bwMode="grayWhite">
            <a:xfrm>
              <a:off x="1352" y="2530"/>
              <a:ext cx="16" cy="12"/>
            </a:xfrm>
            <a:custGeom>
              <a:avLst/>
              <a:gdLst>
                <a:gd name="T0" fmla="*/ 2 w 21"/>
                <a:gd name="T1" fmla="*/ 0 h 16"/>
                <a:gd name="T2" fmla="*/ 2 w 21"/>
                <a:gd name="T3" fmla="*/ 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8" name="Freeform 72"/>
            <p:cNvSpPr/>
            <p:nvPr/>
          </p:nvSpPr>
          <p:spPr bwMode="grayWhite">
            <a:xfrm>
              <a:off x="1355" y="2555"/>
              <a:ext cx="16" cy="12"/>
            </a:xfrm>
            <a:custGeom>
              <a:avLst/>
              <a:gdLst>
                <a:gd name="T0" fmla="*/ 2 w 21"/>
                <a:gd name="T1" fmla="*/ 0 h 16"/>
                <a:gd name="T2" fmla="*/ 2 w 21"/>
                <a:gd name="T3" fmla="*/ 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29" name="Freeform 73"/>
            <p:cNvSpPr/>
            <p:nvPr/>
          </p:nvSpPr>
          <p:spPr bwMode="grayWhite">
            <a:xfrm>
              <a:off x="1564" y="2686"/>
              <a:ext cx="16" cy="12"/>
            </a:xfrm>
            <a:custGeom>
              <a:avLst/>
              <a:gdLst>
                <a:gd name="T0" fmla="*/ 2 w 21"/>
                <a:gd name="T1" fmla="*/ 0 h 16"/>
                <a:gd name="T2" fmla="*/ 2 w 21"/>
                <a:gd name="T3" fmla="*/ 2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0" name="Freeform 74"/>
            <p:cNvSpPr/>
            <p:nvPr/>
          </p:nvSpPr>
          <p:spPr bwMode="grayWhite">
            <a:xfrm>
              <a:off x="1691" y="2204"/>
              <a:ext cx="39" cy="18"/>
            </a:xfrm>
            <a:custGeom>
              <a:avLst/>
              <a:gdLst>
                <a:gd name="T0" fmla="*/ 2 w 51"/>
                <a:gd name="T1" fmla="*/ 0 h 24"/>
                <a:gd name="T2" fmla="*/ 2 w 51"/>
                <a:gd name="T3" fmla="*/ 2 h 24"/>
                <a:gd name="T4" fmla="*/ 2 w 51"/>
                <a:gd name="T5" fmla="*/ 2 h 24"/>
                <a:gd name="T6" fmla="*/ 2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1" name="Freeform 75"/>
            <p:cNvSpPr/>
            <p:nvPr/>
          </p:nvSpPr>
          <p:spPr bwMode="grayWhite">
            <a:xfrm>
              <a:off x="1589" y="2000"/>
              <a:ext cx="39" cy="18"/>
            </a:xfrm>
            <a:custGeom>
              <a:avLst/>
              <a:gdLst>
                <a:gd name="T0" fmla="*/ 2 w 51"/>
                <a:gd name="T1" fmla="*/ 0 h 24"/>
                <a:gd name="T2" fmla="*/ 2 w 51"/>
                <a:gd name="T3" fmla="*/ 2 h 24"/>
                <a:gd name="T4" fmla="*/ 2 w 51"/>
                <a:gd name="T5" fmla="*/ 2 h 24"/>
                <a:gd name="T6" fmla="*/ 2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2" name="Freeform 76"/>
            <p:cNvSpPr/>
            <p:nvPr/>
          </p:nvSpPr>
          <p:spPr bwMode="grayWhite">
            <a:xfrm>
              <a:off x="1655" y="1822"/>
              <a:ext cx="40" cy="18"/>
            </a:xfrm>
            <a:custGeom>
              <a:avLst/>
              <a:gdLst>
                <a:gd name="T0" fmla="*/ 2 w 51"/>
                <a:gd name="T1" fmla="*/ 0 h 24"/>
                <a:gd name="T2" fmla="*/ 2 w 51"/>
                <a:gd name="T3" fmla="*/ 2 h 24"/>
                <a:gd name="T4" fmla="*/ 2 w 51"/>
                <a:gd name="T5" fmla="*/ 2 h 24"/>
                <a:gd name="T6" fmla="*/ 2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3" name="Freeform 77"/>
            <p:cNvSpPr/>
            <p:nvPr/>
          </p:nvSpPr>
          <p:spPr bwMode="grayWhite">
            <a:xfrm>
              <a:off x="1720" y="1929"/>
              <a:ext cx="39" cy="18"/>
            </a:xfrm>
            <a:custGeom>
              <a:avLst/>
              <a:gdLst>
                <a:gd name="T0" fmla="*/ 2 w 51"/>
                <a:gd name="T1" fmla="*/ 0 h 24"/>
                <a:gd name="T2" fmla="*/ 2 w 51"/>
                <a:gd name="T3" fmla="*/ 2 h 24"/>
                <a:gd name="T4" fmla="*/ 2 w 51"/>
                <a:gd name="T5" fmla="*/ 2 h 24"/>
                <a:gd name="T6" fmla="*/ 2 w 51"/>
                <a:gd name="T7" fmla="*/ 2 h 24"/>
                <a:gd name="T8" fmla="*/ 2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4" name="Freeform 78"/>
            <p:cNvSpPr/>
            <p:nvPr/>
          </p:nvSpPr>
          <p:spPr bwMode="grayWhite">
            <a:xfrm>
              <a:off x="1736" y="1781"/>
              <a:ext cx="714" cy="345"/>
            </a:xfrm>
            <a:custGeom>
              <a:avLst/>
              <a:gdLst>
                <a:gd name="T0" fmla="*/ 2 w 929"/>
                <a:gd name="T1" fmla="*/ 1 h 462"/>
                <a:gd name="T2" fmla="*/ 2 w 929"/>
                <a:gd name="T3" fmla="*/ 1 h 462"/>
                <a:gd name="T4" fmla="*/ 2 w 929"/>
                <a:gd name="T5" fmla="*/ 1 h 462"/>
                <a:gd name="T6" fmla="*/ 2 w 929"/>
                <a:gd name="T7" fmla="*/ 1 h 462"/>
                <a:gd name="T8" fmla="*/ 2 w 929"/>
                <a:gd name="T9" fmla="*/ 1 h 462"/>
                <a:gd name="T10" fmla="*/ 2 w 929"/>
                <a:gd name="T11" fmla="*/ 1 h 462"/>
                <a:gd name="T12" fmla="*/ 2 w 929"/>
                <a:gd name="T13" fmla="*/ 1 h 462"/>
                <a:gd name="T14" fmla="*/ 3 w 929"/>
                <a:gd name="T15" fmla="*/ 1 h 462"/>
                <a:gd name="T16" fmla="*/ 3 w 929"/>
                <a:gd name="T17" fmla="*/ 1 h 462"/>
                <a:gd name="T18" fmla="*/ 2 w 929"/>
                <a:gd name="T19" fmla="*/ 1 h 462"/>
                <a:gd name="T20" fmla="*/ 2 w 929"/>
                <a:gd name="T21" fmla="*/ 1 h 462"/>
                <a:gd name="T22" fmla="*/ 2 w 929"/>
                <a:gd name="T23" fmla="*/ 1 h 462"/>
                <a:gd name="T24" fmla="*/ 2 w 929"/>
                <a:gd name="T25" fmla="*/ 1 h 462"/>
                <a:gd name="T26" fmla="*/ 3 w 929"/>
                <a:gd name="T27" fmla="*/ 1 h 462"/>
                <a:gd name="T28" fmla="*/ 3 w 929"/>
                <a:gd name="T29" fmla="*/ 1 h 462"/>
                <a:gd name="T30" fmla="*/ 3 w 929"/>
                <a:gd name="T31" fmla="*/ 1 h 462"/>
                <a:gd name="T32" fmla="*/ 3 w 929"/>
                <a:gd name="T33" fmla="*/ 1 h 462"/>
                <a:gd name="T34" fmla="*/ 3 w 929"/>
                <a:gd name="T35" fmla="*/ 1 h 462"/>
                <a:gd name="T36" fmla="*/ 3 w 929"/>
                <a:gd name="T37" fmla="*/ 1 h 462"/>
                <a:gd name="T38" fmla="*/ 2 w 929"/>
                <a:gd name="T39" fmla="*/ 2 h 462"/>
                <a:gd name="T40" fmla="*/ 3 w 929"/>
                <a:gd name="T41" fmla="*/ 2 h 462"/>
                <a:gd name="T42" fmla="*/ 4 w 929"/>
                <a:gd name="T43" fmla="*/ 2 h 462"/>
                <a:gd name="T44" fmla="*/ 4 w 929"/>
                <a:gd name="T45" fmla="*/ 2 h 462"/>
                <a:gd name="T46" fmla="*/ 5 w 929"/>
                <a:gd name="T47" fmla="*/ 1 h 462"/>
                <a:gd name="T48" fmla="*/ 5 w 929"/>
                <a:gd name="T49" fmla="*/ 1 h 462"/>
                <a:gd name="T50" fmla="*/ 5 w 929"/>
                <a:gd name="T51" fmla="*/ 1 h 462"/>
                <a:gd name="T52" fmla="*/ 6 w 929"/>
                <a:gd name="T53" fmla="*/ 1 h 462"/>
                <a:gd name="T54" fmla="*/ 7 w 929"/>
                <a:gd name="T55" fmla="*/ 1 h 462"/>
                <a:gd name="T56" fmla="*/ 7 w 929"/>
                <a:gd name="T57" fmla="*/ 1 h 462"/>
                <a:gd name="T58" fmla="*/ 7 w 929"/>
                <a:gd name="T59" fmla="*/ 1 h 462"/>
                <a:gd name="T60" fmla="*/ 7 w 929"/>
                <a:gd name="T61" fmla="*/ 1 h 462"/>
                <a:gd name="T62" fmla="*/ 7 w 929"/>
                <a:gd name="T63" fmla="*/ 1 h 462"/>
                <a:gd name="T64" fmla="*/ 8 w 929"/>
                <a:gd name="T65" fmla="*/ 1 h 462"/>
                <a:gd name="T66" fmla="*/ 8 w 929"/>
                <a:gd name="T67" fmla="*/ 1 h 462"/>
                <a:gd name="T68" fmla="*/ 8 w 929"/>
                <a:gd name="T69" fmla="*/ 1 h 462"/>
                <a:gd name="T70" fmla="*/ 8 w 929"/>
                <a:gd name="T71" fmla="*/ 1 h 462"/>
                <a:gd name="T72" fmla="*/ 7 w 929"/>
                <a:gd name="T73" fmla="*/ 1 h 462"/>
                <a:gd name="T74" fmla="*/ 5 w 929"/>
                <a:gd name="T75" fmla="*/ 1 h 462"/>
                <a:gd name="T76" fmla="*/ 5 w 929"/>
                <a:gd name="T77" fmla="*/ 1 h 462"/>
                <a:gd name="T78" fmla="*/ 5 w 929"/>
                <a:gd name="T79" fmla="*/ 1 h 462"/>
                <a:gd name="T80" fmla="*/ 5 w 929"/>
                <a:gd name="T81" fmla="*/ 1 h 462"/>
                <a:gd name="T82" fmla="*/ 4 w 929"/>
                <a:gd name="T83" fmla="*/ 1 h 462"/>
                <a:gd name="T84" fmla="*/ 4 w 929"/>
                <a:gd name="T85" fmla="*/ 1 h 462"/>
                <a:gd name="T86" fmla="*/ 3 w 929"/>
                <a:gd name="T87" fmla="*/ 1 h 462"/>
                <a:gd name="T88" fmla="*/ 4 w 929"/>
                <a:gd name="T89" fmla="*/ 1 h 462"/>
                <a:gd name="T90" fmla="*/ 3 w 929"/>
                <a:gd name="T91" fmla="*/ 1 h 462"/>
                <a:gd name="T92" fmla="*/ 3 w 929"/>
                <a:gd name="T93" fmla="*/ 1 h 462"/>
                <a:gd name="T94" fmla="*/ 3 w 929"/>
                <a:gd name="T95" fmla="*/ 1 h 462"/>
                <a:gd name="T96" fmla="*/ 2 w 929"/>
                <a:gd name="T97" fmla="*/ 1 h 462"/>
                <a:gd name="T98" fmla="*/ 2 w 929"/>
                <a:gd name="T99" fmla="*/ 1 h 462"/>
                <a:gd name="T100" fmla="*/ 2 w 929"/>
                <a:gd name="T101" fmla="*/ 1 h 462"/>
                <a:gd name="T102" fmla="*/ 2 w 929"/>
                <a:gd name="T103" fmla="*/ 1 h 462"/>
                <a:gd name="T104" fmla="*/ 2 w 929"/>
                <a:gd name="T105" fmla="*/ 1 h 462"/>
                <a:gd name="T106" fmla="*/ 2 w 929"/>
                <a:gd name="T107" fmla="*/ 1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5" name="Freeform 79"/>
            <p:cNvSpPr/>
            <p:nvPr/>
          </p:nvSpPr>
          <p:spPr bwMode="grayWhite">
            <a:xfrm>
              <a:off x="1955" y="1911"/>
              <a:ext cx="39" cy="24"/>
            </a:xfrm>
            <a:custGeom>
              <a:avLst/>
              <a:gdLst>
                <a:gd name="T0" fmla="*/ 2 w 52"/>
                <a:gd name="T1" fmla="*/ 0 h 32"/>
                <a:gd name="T2" fmla="*/ 2 w 52"/>
                <a:gd name="T3" fmla="*/ 2 h 32"/>
                <a:gd name="T4" fmla="*/ 2 w 52"/>
                <a:gd name="T5" fmla="*/ 2 h 32"/>
                <a:gd name="T6" fmla="*/ 2 w 52"/>
                <a:gd name="T7" fmla="*/ 2 h 32"/>
                <a:gd name="T8" fmla="*/ 2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6" name="Freeform 80"/>
            <p:cNvSpPr/>
            <p:nvPr/>
          </p:nvSpPr>
          <p:spPr bwMode="grayWhite">
            <a:xfrm>
              <a:off x="2245" y="1977"/>
              <a:ext cx="131" cy="55"/>
            </a:xfrm>
            <a:custGeom>
              <a:avLst/>
              <a:gdLst>
                <a:gd name="T0" fmla="*/ 2 w 172"/>
                <a:gd name="T1" fmla="*/ 2 h 72"/>
                <a:gd name="T2" fmla="*/ 2 w 172"/>
                <a:gd name="T3" fmla="*/ 2 h 72"/>
                <a:gd name="T4" fmla="*/ 2 w 172"/>
                <a:gd name="T5" fmla="*/ 0 h 72"/>
                <a:gd name="T6" fmla="*/ 0 w 172"/>
                <a:gd name="T7" fmla="*/ 2 h 72"/>
                <a:gd name="T8" fmla="*/ 2 w 172"/>
                <a:gd name="T9" fmla="*/ 2 h 72"/>
                <a:gd name="T10" fmla="*/ 2 w 172"/>
                <a:gd name="T11" fmla="*/ 2 h 72"/>
                <a:gd name="T12" fmla="*/ 2 w 172"/>
                <a:gd name="T13" fmla="*/ 2 h 72"/>
                <a:gd name="T14" fmla="*/ 2 w 172"/>
                <a:gd name="T15" fmla="*/ 2 h 72"/>
                <a:gd name="T16" fmla="*/ 2 w 172"/>
                <a:gd name="T17" fmla="*/ 2 h 72"/>
                <a:gd name="T18" fmla="*/ 2 w 172"/>
                <a:gd name="T19" fmla="*/ 2 h 72"/>
                <a:gd name="T20" fmla="*/ 2 w 172"/>
                <a:gd name="T21" fmla="*/ 2 h 72"/>
                <a:gd name="T22" fmla="*/ 2 w 172"/>
                <a:gd name="T23" fmla="*/ 2 h 72"/>
                <a:gd name="T24" fmla="*/ 2 w 172"/>
                <a:gd name="T25" fmla="*/ 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7" name="Freeform 81"/>
            <p:cNvSpPr/>
            <p:nvPr/>
          </p:nvSpPr>
          <p:spPr bwMode="grayWhite">
            <a:xfrm>
              <a:off x="2348" y="1815"/>
              <a:ext cx="40" cy="24"/>
            </a:xfrm>
            <a:custGeom>
              <a:avLst/>
              <a:gdLst>
                <a:gd name="T0" fmla="*/ 2 w 52"/>
                <a:gd name="T1" fmla="*/ 0 h 32"/>
                <a:gd name="T2" fmla="*/ 2 w 52"/>
                <a:gd name="T3" fmla="*/ 2 h 32"/>
                <a:gd name="T4" fmla="*/ 2 w 52"/>
                <a:gd name="T5" fmla="*/ 2 h 32"/>
                <a:gd name="T6" fmla="*/ 2 w 52"/>
                <a:gd name="T7" fmla="*/ 2 h 32"/>
                <a:gd name="T8" fmla="*/ 2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8" name="Freeform 82"/>
            <p:cNvSpPr/>
            <p:nvPr/>
          </p:nvSpPr>
          <p:spPr bwMode="grayWhite">
            <a:xfrm>
              <a:off x="2624" y="1783"/>
              <a:ext cx="159" cy="63"/>
            </a:xfrm>
            <a:custGeom>
              <a:avLst/>
              <a:gdLst>
                <a:gd name="T0" fmla="*/ 2 w 206"/>
                <a:gd name="T1" fmla="*/ 1 h 85"/>
                <a:gd name="T2" fmla="*/ 2 w 206"/>
                <a:gd name="T3" fmla="*/ 1 h 85"/>
                <a:gd name="T4" fmla="*/ 2 w 206"/>
                <a:gd name="T5" fmla="*/ 1 h 85"/>
                <a:gd name="T6" fmla="*/ 2 w 206"/>
                <a:gd name="T7" fmla="*/ 1 h 85"/>
                <a:gd name="T8" fmla="*/ 2 w 206"/>
                <a:gd name="T9" fmla="*/ 1 h 85"/>
                <a:gd name="T10" fmla="*/ 2 w 206"/>
                <a:gd name="T11" fmla="*/ 1 h 85"/>
                <a:gd name="T12" fmla="*/ 2 w 206"/>
                <a:gd name="T13" fmla="*/ 1 h 85"/>
                <a:gd name="T14" fmla="*/ 2 w 206"/>
                <a:gd name="T15" fmla="*/ 1 h 85"/>
                <a:gd name="T16" fmla="*/ 2 w 206"/>
                <a:gd name="T17" fmla="*/ 1 h 85"/>
                <a:gd name="T18" fmla="*/ 2 w 206"/>
                <a:gd name="T19" fmla="*/ 1 h 85"/>
                <a:gd name="T20" fmla="*/ 2 w 206"/>
                <a:gd name="T21" fmla="*/ 1 h 85"/>
                <a:gd name="T22" fmla="*/ 2 w 206"/>
                <a:gd name="T23" fmla="*/ 1 h 85"/>
                <a:gd name="T24" fmla="*/ 2 w 206"/>
                <a:gd name="T25" fmla="*/ 1 h 85"/>
                <a:gd name="T26" fmla="*/ 2 w 206"/>
                <a:gd name="T27" fmla="*/ 1 h 85"/>
                <a:gd name="T28" fmla="*/ 2 w 206"/>
                <a:gd name="T29" fmla="*/ 1 h 85"/>
                <a:gd name="T30" fmla="*/ 2 w 206"/>
                <a:gd name="T31" fmla="*/ 1 h 85"/>
                <a:gd name="T32" fmla="*/ 2 w 206"/>
                <a:gd name="T33" fmla="*/ 1 h 85"/>
                <a:gd name="T34" fmla="*/ 2 w 206"/>
                <a:gd name="T35" fmla="*/ 1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39" name="Freeform 83"/>
            <p:cNvSpPr/>
            <p:nvPr/>
          </p:nvSpPr>
          <p:spPr bwMode="grayWhite">
            <a:xfrm>
              <a:off x="2724" y="1816"/>
              <a:ext cx="49" cy="21"/>
            </a:xfrm>
            <a:custGeom>
              <a:avLst/>
              <a:gdLst>
                <a:gd name="T0" fmla="*/ 2 w 64"/>
                <a:gd name="T1" fmla="*/ 2 h 28"/>
                <a:gd name="T2" fmla="*/ 2 w 64"/>
                <a:gd name="T3" fmla="*/ 2 h 28"/>
                <a:gd name="T4" fmla="*/ 2 w 64"/>
                <a:gd name="T5" fmla="*/ 2 h 28"/>
                <a:gd name="T6" fmla="*/ 2 w 64"/>
                <a:gd name="T7" fmla="*/ 2 h 28"/>
                <a:gd name="T8" fmla="*/ 2 w 64"/>
                <a:gd name="T9" fmla="*/ 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0" name="Freeform 84"/>
            <p:cNvSpPr/>
            <p:nvPr/>
          </p:nvSpPr>
          <p:spPr bwMode="grayWhite">
            <a:xfrm>
              <a:off x="2424" y="2087"/>
              <a:ext cx="111" cy="131"/>
            </a:xfrm>
            <a:custGeom>
              <a:avLst/>
              <a:gdLst>
                <a:gd name="T0" fmla="*/ 2 w 146"/>
                <a:gd name="T1" fmla="*/ 1 h 176"/>
                <a:gd name="T2" fmla="*/ 0 w 146"/>
                <a:gd name="T3" fmla="*/ 1 h 176"/>
                <a:gd name="T4" fmla="*/ 2 w 146"/>
                <a:gd name="T5" fmla="*/ 1 h 176"/>
                <a:gd name="T6" fmla="*/ 2 w 146"/>
                <a:gd name="T7" fmla="*/ 1 h 176"/>
                <a:gd name="T8" fmla="*/ 2 w 146"/>
                <a:gd name="T9" fmla="*/ 1 h 176"/>
                <a:gd name="T10" fmla="*/ 2 w 146"/>
                <a:gd name="T11" fmla="*/ 1 h 176"/>
                <a:gd name="T12" fmla="*/ 2 w 146"/>
                <a:gd name="T13" fmla="*/ 1 h 176"/>
                <a:gd name="T14" fmla="*/ 2 w 146"/>
                <a:gd name="T15" fmla="*/ 1 h 176"/>
                <a:gd name="T16" fmla="*/ 2 w 146"/>
                <a:gd name="T17" fmla="*/ 1 h 176"/>
                <a:gd name="T18" fmla="*/ 2 w 146"/>
                <a:gd name="T19" fmla="*/ 1 h 176"/>
                <a:gd name="T20" fmla="*/ 2 w 146"/>
                <a:gd name="T21" fmla="*/ 1 h 176"/>
                <a:gd name="T22" fmla="*/ 2 w 146"/>
                <a:gd name="T23" fmla="*/ 1 h 176"/>
                <a:gd name="T24" fmla="*/ 2 w 146"/>
                <a:gd name="T25" fmla="*/ 1 h 176"/>
                <a:gd name="T26" fmla="*/ 2 w 146"/>
                <a:gd name="T27" fmla="*/ 1 h 176"/>
                <a:gd name="T28" fmla="*/ 2 w 146"/>
                <a:gd name="T29" fmla="*/ 1 h 176"/>
                <a:gd name="T30" fmla="*/ 2 w 146"/>
                <a:gd name="T31" fmla="*/ 1 h 176"/>
                <a:gd name="T32" fmla="*/ 2 w 146"/>
                <a:gd name="T33" fmla="*/ 1 h 176"/>
                <a:gd name="T34" fmla="*/ 2 w 146"/>
                <a:gd name="T35" fmla="*/ 1 h 176"/>
                <a:gd name="T36" fmla="*/ 2 w 146"/>
                <a:gd name="T37" fmla="*/ 1 h 176"/>
                <a:gd name="T38" fmla="*/ 2 w 146"/>
                <a:gd name="T39" fmla="*/ 1 h 176"/>
                <a:gd name="T40" fmla="*/ 2 w 146"/>
                <a:gd name="T41" fmla="*/ 1 h 176"/>
                <a:gd name="T42" fmla="*/ 2 w 146"/>
                <a:gd name="T43" fmla="*/ 1 h 176"/>
                <a:gd name="T44" fmla="*/ 2 w 146"/>
                <a:gd name="T45" fmla="*/ 1 h 176"/>
                <a:gd name="T46" fmla="*/ 2 w 146"/>
                <a:gd name="T47" fmla="*/ 1 h 176"/>
                <a:gd name="T48" fmla="*/ 2 w 146"/>
                <a:gd name="T49" fmla="*/ 1 h 176"/>
                <a:gd name="T50" fmla="*/ 2 w 146"/>
                <a:gd name="T51" fmla="*/ 1 h 176"/>
                <a:gd name="T52" fmla="*/ 2 w 146"/>
                <a:gd name="T53" fmla="*/ 1 h 176"/>
                <a:gd name="T54" fmla="*/ 2 w 146"/>
                <a:gd name="T55" fmla="*/ 1 h 176"/>
                <a:gd name="T56" fmla="*/ 2 w 146"/>
                <a:gd name="T57" fmla="*/ 1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1" name="Freeform 85"/>
            <p:cNvSpPr/>
            <p:nvPr/>
          </p:nvSpPr>
          <p:spPr bwMode="grayWhite">
            <a:xfrm>
              <a:off x="2369" y="2134"/>
              <a:ext cx="71" cy="68"/>
            </a:xfrm>
            <a:custGeom>
              <a:avLst/>
              <a:gdLst>
                <a:gd name="T0" fmla="*/ 2 w 92"/>
                <a:gd name="T1" fmla="*/ 1 h 92"/>
                <a:gd name="T2" fmla="*/ 2 w 92"/>
                <a:gd name="T3" fmla="*/ 1 h 92"/>
                <a:gd name="T4" fmla="*/ 2 w 92"/>
                <a:gd name="T5" fmla="*/ 1 h 92"/>
                <a:gd name="T6" fmla="*/ 2 w 92"/>
                <a:gd name="T7" fmla="*/ 1 h 92"/>
                <a:gd name="T8" fmla="*/ 2 w 92"/>
                <a:gd name="T9" fmla="*/ 1 h 92"/>
                <a:gd name="T10" fmla="*/ 2 w 92"/>
                <a:gd name="T11" fmla="*/ 1 h 92"/>
                <a:gd name="T12" fmla="*/ 2 w 92"/>
                <a:gd name="T13" fmla="*/ 1 h 92"/>
                <a:gd name="T14" fmla="*/ 2 w 92"/>
                <a:gd name="T15" fmla="*/ 1 h 92"/>
                <a:gd name="T16" fmla="*/ 2 w 92"/>
                <a:gd name="T17" fmla="*/ 1 h 92"/>
                <a:gd name="T18" fmla="*/ 2 w 92"/>
                <a:gd name="T19" fmla="*/ 1 h 92"/>
                <a:gd name="T20" fmla="*/ 2 w 92"/>
                <a:gd name="T21" fmla="*/ 1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2" name="Freeform 86"/>
            <p:cNvSpPr/>
            <p:nvPr/>
          </p:nvSpPr>
          <p:spPr bwMode="grayWhite">
            <a:xfrm>
              <a:off x="4097" y="3273"/>
              <a:ext cx="486" cy="493"/>
            </a:xfrm>
            <a:custGeom>
              <a:avLst/>
              <a:gdLst>
                <a:gd name="T0" fmla="*/ 2 w 633"/>
                <a:gd name="T1" fmla="*/ 1 h 660"/>
                <a:gd name="T2" fmla="*/ 2 w 633"/>
                <a:gd name="T3" fmla="*/ 1 h 660"/>
                <a:gd name="T4" fmla="*/ 2 w 633"/>
                <a:gd name="T5" fmla="*/ 1 h 660"/>
                <a:gd name="T6" fmla="*/ 2 w 633"/>
                <a:gd name="T7" fmla="*/ 1 h 660"/>
                <a:gd name="T8" fmla="*/ 2 w 633"/>
                <a:gd name="T9" fmla="*/ 1 h 660"/>
                <a:gd name="T10" fmla="*/ 2 w 633"/>
                <a:gd name="T11" fmla="*/ 1 h 660"/>
                <a:gd name="T12" fmla="*/ 2 w 633"/>
                <a:gd name="T13" fmla="*/ 1 h 660"/>
                <a:gd name="T14" fmla="*/ 0 w 633"/>
                <a:gd name="T15" fmla="*/ 1 h 660"/>
                <a:gd name="T16" fmla="*/ 2 w 633"/>
                <a:gd name="T17" fmla="*/ 1 h 660"/>
                <a:gd name="T18" fmla="*/ 2 w 633"/>
                <a:gd name="T19" fmla="*/ 2 h 660"/>
                <a:gd name="T20" fmla="*/ 2 w 633"/>
                <a:gd name="T21" fmla="*/ 2 h 660"/>
                <a:gd name="T22" fmla="*/ 2 w 633"/>
                <a:gd name="T23" fmla="*/ 2 h 660"/>
                <a:gd name="T24" fmla="*/ 2 w 633"/>
                <a:gd name="T25" fmla="*/ 2 h 660"/>
                <a:gd name="T26" fmla="*/ 2 w 633"/>
                <a:gd name="T27" fmla="*/ 2 h 660"/>
                <a:gd name="T28" fmla="*/ 2 w 633"/>
                <a:gd name="T29" fmla="*/ 2 h 660"/>
                <a:gd name="T30" fmla="*/ 3 w 633"/>
                <a:gd name="T31" fmla="*/ 3 h 660"/>
                <a:gd name="T32" fmla="*/ 3 w 633"/>
                <a:gd name="T33" fmla="*/ 3 h 660"/>
                <a:gd name="T34" fmla="*/ 3 w 633"/>
                <a:gd name="T35" fmla="*/ 3 h 660"/>
                <a:gd name="T36" fmla="*/ 3 w 633"/>
                <a:gd name="T37" fmla="*/ 3 h 660"/>
                <a:gd name="T38" fmla="*/ 4 w 633"/>
                <a:gd name="T39" fmla="*/ 3 h 660"/>
                <a:gd name="T40" fmla="*/ 4 w 633"/>
                <a:gd name="T41" fmla="*/ 3 h 660"/>
                <a:gd name="T42" fmla="*/ 4 w 633"/>
                <a:gd name="T43" fmla="*/ 3 h 660"/>
                <a:gd name="T44" fmla="*/ 4 w 633"/>
                <a:gd name="T45" fmla="*/ 3 h 660"/>
                <a:gd name="T46" fmla="*/ 4 w 633"/>
                <a:gd name="T47" fmla="*/ 3 h 660"/>
                <a:gd name="T48" fmla="*/ 4 w 633"/>
                <a:gd name="T49" fmla="*/ 3 h 660"/>
                <a:gd name="T50" fmla="*/ 5 w 633"/>
                <a:gd name="T51" fmla="*/ 3 h 660"/>
                <a:gd name="T52" fmla="*/ 5 w 633"/>
                <a:gd name="T53" fmla="*/ 3 h 660"/>
                <a:gd name="T54" fmla="*/ 5 w 633"/>
                <a:gd name="T55" fmla="*/ 3 h 660"/>
                <a:gd name="T56" fmla="*/ 5 w 633"/>
                <a:gd name="T57" fmla="*/ 2 h 660"/>
                <a:gd name="T58" fmla="*/ 5 w 633"/>
                <a:gd name="T59" fmla="*/ 1 h 660"/>
                <a:gd name="T60" fmla="*/ 5 w 633"/>
                <a:gd name="T61" fmla="*/ 1 h 660"/>
                <a:gd name="T62" fmla="*/ 5 w 633"/>
                <a:gd name="T63" fmla="*/ 1 h 660"/>
                <a:gd name="T64" fmla="*/ 4 w 633"/>
                <a:gd name="T65" fmla="*/ 1 h 660"/>
                <a:gd name="T66" fmla="*/ 4 w 633"/>
                <a:gd name="T67" fmla="*/ 1 h 660"/>
                <a:gd name="T68" fmla="*/ 4 w 633"/>
                <a:gd name="T69" fmla="*/ 1 h 660"/>
                <a:gd name="T70" fmla="*/ 4 w 633"/>
                <a:gd name="T71" fmla="*/ 1 h 660"/>
                <a:gd name="T72" fmla="*/ 3 w 633"/>
                <a:gd name="T73" fmla="*/ 1 h 660"/>
                <a:gd name="T74" fmla="*/ 3 w 633"/>
                <a:gd name="T75" fmla="*/ 1 h 660"/>
                <a:gd name="T76" fmla="*/ 3 w 633"/>
                <a:gd name="T77" fmla="*/ 1 h 660"/>
                <a:gd name="T78" fmla="*/ 3 w 633"/>
                <a:gd name="T79" fmla="*/ 1 h 660"/>
                <a:gd name="T80" fmla="*/ 2 w 633"/>
                <a:gd name="T81" fmla="*/ 1 h 660"/>
                <a:gd name="T82" fmla="*/ 2 w 633"/>
                <a:gd name="T83" fmla="*/ 1 h 660"/>
                <a:gd name="T84" fmla="*/ 2 w 633"/>
                <a:gd name="T85" fmla="*/ 1 h 660"/>
                <a:gd name="T86" fmla="*/ 2 w 633"/>
                <a:gd name="T87" fmla="*/ 1 h 660"/>
                <a:gd name="T88" fmla="*/ 2 w 633"/>
                <a:gd name="T89" fmla="*/ 1 h 660"/>
                <a:gd name="T90" fmla="*/ 2 w 633"/>
                <a:gd name="T91" fmla="*/ 1 h 660"/>
                <a:gd name="T92" fmla="*/ 2 w 633"/>
                <a:gd name="T93" fmla="*/ 1 h 660"/>
                <a:gd name="T94" fmla="*/ 2 w 633"/>
                <a:gd name="T95" fmla="*/ 1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3" name="Freeform 87"/>
            <p:cNvSpPr/>
            <p:nvPr/>
          </p:nvSpPr>
          <p:spPr bwMode="grayWhite">
            <a:xfrm>
              <a:off x="4248" y="3013"/>
              <a:ext cx="327" cy="209"/>
            </a:xfrm>
            <a:custGeom>
              <a:avLst/>
              <a:gdLst>
                <a:gd name="T0" fmla="*/ 2 w 426"/>
                <a:gd name="T1" fmla="*/ 1 h 280"/>
                <a:gd name="T2" fmla="*/ 2 w 426"/>
                <a:gd name="T3" fmla="*/ 1 h 280"/>
                <a:gd name="T4" fmla="*/ 2 w 426"/>
                <a:gd name="T5" fmla="*/ 1 h 280"/>
                <a:gd name="T6" fmla="*/ 2 w 426"/>
                <a:gd name="T7" fmla="*/ 1 h 280"/>
                <a:gd name="T8" fmla="*/ 2 w 426"/>
                <a:gd name="T9" fmla="*/ 1 h 280"/>
                <a:gd name="T10" fmla="*/ 2 w 426"/>
                <a:gd name="T11" fmla="*/ 1 h 280"/>
                <a:gd name="T12" fmla="*/ 2 w 426"/>
                <a:gd name="T13" fmla="*/ 1 h 280"/>
                <a:gd name="T14" fmla="*/ 2 w 426"/>
                <a:gd name="T15" fmla="*/ 1 h 280"/>
                <a:gd name="T16" fmla="*/ 2 w 426"/>
                <a:gd name="T17" fmla="*/ 1 h 280"/>
                <a:gd name="T18" fmla="*/ 2 w 426"/>
                <a:gd name="T19" fmla="*/ 1 h 280"/>
                <a:gd name="T20" fmla="*/ 2 w 426"/>
                <a:gd name="T21" fmla="*/ 1 h 280"/>
                <a:gd name="T22" fmla="*/ 2 w 426"/>
                <a:gd name="T23" fmla="*/ 1 h 280"/>
                <a:gd name="T24" fmla="*/ 2 w 426"/>
                <a:gd name="T25" fmla="*/ 1 h 280"/>
                <a:gd name="T26" fmla="*/ 2 w 426"/>
                <a:gd name="T27" fmla="*/ 1 h 280"/>
                <a:gd name="T28" fmla="*/ 2 w 426"/>
                <a:gd name="T29" fmla="*/ 1 h 280"/>
                <a:gd name="T30" fmla="*/ 2 w 426"/>
                <a:gd name="T31" fmla="*/ 1 h 280"/>
                <a:gd name="T32" fmla="*/ 2 w 426"/>
                <a:gd name="T33" fmla="*/ 1 h 280"/>
                <a:gd name="T34" fmla="*/ 2 w 426"/>
                <a:gd name="T35" fmla="*/ 1 h 280"/>
                <a:gd name="T36" fmla="*/ 2 w 426"/>
                <a:gd name="T37" fmla="*/ 1 h 280"/>
                <a:gd name="T38" fmla="*/ 2 w 426"/>
                <a:gd name="T39" fmla="*/ 1 h 280"/>
                <a:gd name="T40" fmla="*/ 2 w 426"/>
                <a:gd name="T41" fmla="*/ 1 h 280"/>
                <a:gd name="T42" fmla="*/ 2 w 426"/>
                <a:gd name="T43" fmla="*/ 1 h 280"/>
                <a:gd name="T44" fmla="*/ 2 w 426"/>
                <a:gd name="T45" fmla="*/ 1 h 280"/>
                <a:gd name="T46" fmla="*/ 2 w 426"/>
                <a:gd name="T47" fmla="*/ 1 h 280"/>
                <a:gd name="T48" fmla="*/ 2 w 426"/>
                <a:gd name="T49" fmla="*/ 1 h 280"/>
                <a:gd name="T50" fmla="*/ 2 w 426"/>
                <a:gd name="T51" fmla="*/ 1 h 280"/>
                <a:gd name="T52" fmla="*/ 2 w 426"/>
                <a:gd name="T53" fmla="*/ 1 h 280"/>
                <a:gd name="T54" fmla="*/ 2 w 426"/>
                <a:gd name="T55" fmla="*/ 1 h 280"/>
                <a:gd name="T56" fmla="*/ 2 w 426"/>
                <a:gd name="T57" fmla="*/ 1 h 280"/>
                <a:gd name="T58" fmla="*/ 2 w 426"/>
                <a:gd name="T59" fmla="*/ 1 h 280"/>
                <a:gd name="T60" fmla="*/ 2 w 426"/>
                <a:gd name="T61" fmla="*/ 1 h 280"/>
                <a:gd name="T62" fmla="*/ 2 w 426"/>
                <a:gd name="T63" fmla="*/ 1 h 280"/>
                <a:gd name="T64" fmla="*/ 2 w 426"/>
                <a:gd name="T65" fmla="*/ 1 h 280"/>
                <a:gd name="T66" fmla="*/ 2 w 426"/>
                <a:gd name="T67" fmla="*/ 1 h 280"/>
                <a:gd name="T68" fmla="*/ 2 w 426"/>
                <a:gd name="T69" fmla="*/ 1 h 280"/>
                <a:gd name="T70" fmla="*/ 2 w 426"/>
                <a:gd name="T71" fmla="*/ 1 h 280"/>
                <a:gd name="T72" fmla="*/ 2 w 426"/>
                <a:gd name="T73" fmla="*/ 1 h 280"/>
                <a:gd name="T74" fmla="*/ 2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6"/>
                <a:gd name="T115" fmla="*/ 0 h 280"/>
                <a:gd name="T116" fmla="*/ 426 w 426"/>
                <a:gd name="T117" fmla="*/ 280 h 2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pFill/>
            <a:ln w="9525">
              <a:noFill/>
              <a:round/>
            </a:ln>
            <a:effectLst>
              <a:prstShdw prst="shdw17" dist="26940" dir="5400000">
                <a:srgbClr val="333333">
                  <a:alpha val="50000"/>
                </a:srgbClr>
              </a:prst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4" name="Freeform 88"/>
            <p:cNvSpPr/>
            <p:nvPr/>
          </p:nvSpPr>
          <p:spPr bwMode="grayWhite">
            <a:xfrm>
              <a:off x="4257" y="3015"/>
              <a:ext cx="319" cy="210"/>
            </a:xfrm>
            <a:custGeom>
              <a:avLst/>
              <a:gdLst>
                <a:gd name="T0" fmla="*/ 0 w 416"/>
                <a:gd name="T1" fmla="*/ 1 h 282"/>
                <a:gd name="T2" fmla="*/ 2 w 416"/>
                <a:gd name="T3" fmla="*/ 1 h 282"/>
                <a:gd name="T4" fmla="*/ 2 w 416"/>
                <a:gd name="T5" fmla="*/ 1 h 282"/>
                <a:gd name="T6" fmla="*/ 2 w 416"/>
                <a:gd name="T7" fmla="*/ 1 h 282"/>
                <a:gd name="T8" fmla="*/ 2 w 416"/>
                <a:gd name="T9" fmla="*/ 1 h 282"/>
                <a:gd name="T10" fmla="*/ 2 w 416"/>
                <a:gd name="T11" fmla="*/ 1 h 282"/>
                <a:gd name="T12" fmla="*/ 2 w 416"/>
                <a:gd name="T13" fmla="*/ 1 h 282"/>
                <a:gd name="T14" fmla="*/ 2 w 416"/>
                <a:gd name="T15" fmla="*/ 1 h 282"/>
                <a:gd name="T16" fmla="*/ 2 w 416"/>
                <a:gd name="T17" fmla="*/ 1 h 282"/>
                <a:gd name="T18" fmla="*/ 2 w 416"/>
                <a:gd name="T19" fmla="*/ 1 h 282"/>
                <a:gd name="T20" fmla="*/ 2 w 416"/>
                <a:gd name="T21" fmla="*/ 1 h 282"/>
                <a:gd name="T22" fmla="*/ 2 w 416"/>
                <a:gd name="T23" fmla="*/ 1 h 282"/>
                <a:gd name="T24" fmla="*/ 2 w 416"/>
                <a:gd name="T25" fmla="*/ 1 h 282"/>
                <a:gd name="T26" fmla="*/ 2 w 416"/>
                <a:gd name="T27" fmla="*/ 1 h 282"/>
                <a:gd name="T28" fmla="*/ 2 w 416"/>
                <a:gd name="T29" fmla="*/ 1 h 282"/>
                <a:gd name="T30" fmla="*/ 2 w 416"/>
                <a:gd name="T31" fmla="*/ 1 h 282"/>
                <a:gd name="T32" fmla="*/ 2 w 416"/>
                <a:gd name="T33" fmla="*/ 1 h 282"/>
                <a:gd name="T34" fmla="*/ 3 w 416"/>
                <a:gd name="T35" fmla="*/ 1 h 282"/>
                <a:gd name="T36" fmla="*/ 3 w 416"/>
                <a:gd name="T37" fmla="*/ 1 h 282"/>
                <a:gd name="T38" fmla="*/ 3 w 416"/>
                <a:gd name="T39" fmla="*/ 1 h 282"/>
                <a:gd name="T40" fmla="*/ 3 w 416"/>
                <a:gd name="T41" fmla="*/ 1 h 282"/>
                <a:gd name="T42" fmla="*/ 3 w 416"/>
                <a:gd name="T43" fmla="*/ 1 h 282"/>
                <a:gd name="T44" fmla="*/ 4 w 416"/>
                <a:gd name="T45" fmla="*/ 1 h 282"/>
                <a:gd name="T46" fmla="*/ 4 w 416"/>
                <a:gd name="T47" fmla="*/ 1 h 282"/>
                <a:gd name="T48" fmla="*/ 3 w 416"/>
                <a:gd name="T49" fmla="*/ 1 h 282"/>
                <a:gd name="T50" fmla="*/ 2 w 416"/>
                <a:gd name="T51" fmla="*/ 1 h 282"/>
                <a:gd name="T52" fmla="*/ 2 w 416"/>
                <a:gd name="T53" fmla="*/ 1 h 282"/>
                <a:gd name="T54" fmla="*/ 2 w 416"/>
                <a:gd name="T55" fmla="*/ 1 h 282"/>
                <a:gd name="T56" fmla="*/ 2 w 416"/>
                <a:gd name="T57" fmla="*/ 1 h 282"/>
                <a:gd name="T58" fmla="*/ 2 w 416"/>
                <a:gd name="T59" fmla="*/ 1 h 282"/>
                <a:gd name="T60" fmla="*/ 2 w 416"/>
                <a:gd name="T61" fmla="*/ 1 h 282"/>
                <a:gd name="T62" fmla="*/ 2 w 416"/>
                <a:gd name="T63" fmla="*/ 1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5" name="Freeform 89"/>
            <p:cNvSpPr/>
            <p:nvPr/>
          </p:nvSpPr>
          <p:spPr bwMode="grayWhite">
            <a:xfrm>
              <a:off x="4493" y="3782"/>
              <a:ext cx="45" cy="58"/>
            </a:xfrm>
            <a:custGeom>
              <a:avLst/>
              <a:gdLst>
                <a:gd name="T0" fmla="*/ 2 w 60"/>
                <a:gd name="T1" fmla="*/ 1 h 78"/>
                <a:gd name="T2" fmla="*/ 0 w 60"/>
                <a:gd name="T3" fmla="*/ 1 h 78"/>
                <a:gd name="T4" fmla="*/ 2 w 60"/>
                <a:gd name="T5" fmla="*/ 1 h 78"/>
                <a:gd name="T6" fmla="*/ 2 w 60"/>
                <a:gd name="T7" fmla="*/ 1 h 78"/>
                <a:gd name="T8" fmla="*/ 2 w 60"/>
                <a:gd name="T9" fmla="*/ 1 h 78"/>
                <a:gd name="T10" fmla="*/ 2 w 60"/>
                <a:gd name="T11" fmla="*/ 1 h 78"/>
                <a:gd name="T12" fmla="*/ 2 w 60"/>
                <a:gd name="T13" fmla="*/ 1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6" name="Freeform 90"/>
            <p:cNvSpPr/>
            <p:nvPr/>
          </p:nvSpPr>
          <p:spPr bwMode="grayWhite">
            <a:xfrm>
              <a:off x="4632" y="3693"/>
              <a:ext cx="168" cy="83"/>
            </a:xfrm>
            <a:custGeom>
              <a:avLst/>
              <a:gdLst>
                <a:gd name="T0" fmla="*/ 2 w 219"/>
                <a:gd name="T1" fmla="*/ 1 h 113"/>
                <a:gd name="T2" fmla="*/ 2 w 219"/>
                <a:gd name="T3" fmla="*/ 1 h 113"/>
                <a:gd name="T4" fmla="*/ 2 w 219"/>
                <a:gd name="T5" fmla="*/ 1 h 113"/>
                <a:gd name="T6" fmla="*/ 2 w 219"/>
                <a:gd name="T7" fmla="*/ 1 h 113"/>
                <a:gd name="T8" fmla="*/ 2 w 219"/>
                <a:gd name="T9" fmla="*/ 1 h 113"/>
                <a:gd name="T10" fmla="*/ 2 w 219"/>
                <a:gd name="T11" fmla="*/ 1 h 113"/>
                <a:gd name="T12" fmla="*/ 2 w 219"/>
                <a:gd name="T13" fmla="*/ 1 h 113"/>
                <a:gd name="T14" fmla="*/ 2 w 219"/>
                <a:gd name="T15" fmla="*/ 1 h 113"/>
                <a:gd name="T16" fmla="*/ 2 w 219"/>
                <a:gd name="T17" fmla="*/ 0 h 113"/>
                <a:gd name="T18" fmla="*/ 2 w 219"/>
                <a:gd name="T19" fmla="*/ 1 h 113"/>
                <a:gd name="T20" fmla="*/ 2 w 219"/>
                <a:gd name="T21" fmla="*/ 1 h 113"/>
                <a:gd name="T22" fmla="*/ 2 w 219"/>
                <a:gd name="T23" fmla="*/ 1 h 113"/>
                <a:gd name="T24" fmla="*/ 2 w 219"/>
                <a:gd name="T25" fmla="*/ 1 h 113"/>
                <a:gd name="T26" fmla="*/ 2 w 219"/>
                <a:gd name="T27" fmla="*/ 1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7" name="Freeform 91"/>
            <p:cNvSpPr/>
            <p:nvPr/>
          </p:nvSpPr>
          <p:spPr bwMode="grayWhite">
            <a:xfrm>
              <a:off x="4806" y="3643"/>
              <a:ext cx="107" cy="91"/>
            </a:xfrm>
            <a:custGeom>
              <a:avLst/>
              <a:gdLst>
                <a:gd name="T0" fmla="*/ 2 w 139"/>
                <a:gd name="T1" fmla="*/ 1 h 122"/>
                <a:gd name="T2" fmla="*/ 2 w 139"/>
                <a:gd name="T3" fmla="*/ 1 h 122"/>
                <a:gd name="T4" fmla="*/ 0 w 139"/>
                <a:gd name="T5" fmla="*/ 1 h 122"/>
                <a:gd name="T6" fmla="*/ 2 w 139"/>
                <a:gd name="T7" fmla="*/ 1 h 122"/>
                <a:gd name="T8" fmla="*/ 2 w 139"/>
                <a:gd name="T9" fmla="*/ 1 h 122"/>
                <a:gd name="T10" fmla="*/ 2 w 139"/>
                <a:gd name="T11" fmla="*/ 1 h 122"/>
                <a:gd name="T12" fmla="*/ 2 w 139"/>
                <a:gd name="T13" fmla="*/ 1 h 122"/>
                <a:gd name="T14" fmla="*/ 2 w 139"/>
                <a:gd name="T15" fmla="*/ 1 h 122"/>
                <a:gd name="T16" fmla="*/ 2 w 139"/>
                <a:gd name="T17" fmla="*/ 1 h 122"/>
                <a:gd name="T18" fmla="*/ 2 w 139"/>
                <a:gd name="T19" fmla="*/ 1 h 122"/>
                <a:gd name="T20" fmla="*/ 2 w 139"/>
                <a:gd name="T21" fmla="*/ 1 h 122"/>
                <a:gd name="T22" fmla="*/ 2 w 139"/>
                <a:gd name="T23" fmla="*/ 1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8" name="Freeform 92"/>
            <p:cNvSpPr/>
            <p:nvPr/>
          </p:nvSpPr>
          <p:spPr bwMode="grayWhite">
            <a:xfrm>
              <a:off x="4863" y="3602"/>
              <a:ext cx="39" cy="26"/>
            </a:xfrm>
            <a:custGeom>
              <a:avLst/>
              <a:gdLst>
                <a:gd name="T0" fmla="*/ 2 w 49"/>
                <a:gd name="T1" fmla="*/ 0 h 35"/>
                <a:gd name="T2" fmla="*/ 2 w 49"/>
                <a:gd name="T3" fmla="*/ 1 h 35"/>
                <a:gd name="T4" fmla="*/ 2 w 49"/>
                <a:gd name="T5" fmla="*/ 1 h 35"/>
                <a:gd name="T6" fmla="*/ 2 w 49"/>
                <a:gd name="T7" fmla="*/ 1 h 35"/>
                <a:gd name="T8" fmla="*/ 2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49" name="Freeform 93"/>
            <p:cNvSpPr/>
            <p:nvPr/>
          </p:nvSpPr>
          <p:spPr bwMode="grayWhite">
            <a:xfrm>
              <a:off x="3097" y="3118"/>
              <a:ext cx="126" cy="200"/>
            </a:xfrm>
            <a:custGeom>
              <a:avLst/>
              <a:gdLst>
                <a:gd name="T0" fmla="*/ 2 w 164"/>
                <a:gd name="T1" fmla="*/ 0 h 268"/>
                <a:gd name="T2" fmla="*/ 2 w 164"/>
                <a:gd name="T3" fmla="*/ 1 h 268"/>
                <a:gd name="T4" fmla="*/ 2 w 164"/>
                <a:gd name="T5" fmla="*/ 1 h 268"/>
                <a:gd name="T6" fmla="*/ 2 w 164"/>
                <a:gd name="T7" fmla="*/ 1 h 268"/>
                <a:gd name="T8" fmla="*/ 2 w 164"/>
                <a:gd name="T9" fmla="*/ 1 h 268"/>
                <a:gd name="T10" fmla="*/ 2 w 164"/>
                <a:gd name="T11" fmla="*/ 1 h 268"/>
                <a:gd name="T12" fmla="*/ 2 w 164"/>
                <a:gd name="T13" fmla="*/ 1 h 268"/>
                <a:gd name="T14" fmla="*/ 2 w 164"/>
                <a:gd name="T15" fmla="*/ 1 h 268"/>
                <a:gd name="T16" fmla="*/ 0 w 164"/>
                <a:gd name="T17" fmla="*/ 1 h 268"/>
                <a:gd name="T18" fmla="*/ 2 w 164"/>
                <a:gd name="T19" fmla="*/ 1 h 268"/>
                <a:gd name="T20" fmla="*/ 2 w 164"/>
                <a:gd name="T21" fmla="*/ 1 h 268"/>
                <a:gd name="T22" fmla="*/ 2 w 164"/>
                <a:gd name="T23" fmla="*/ 1 h 268"/>
                <a:gd name="T24" fmla="*/ 2 w 164"/>
                <a:gd name="T25" fmla="*/ 1 h 268"/>
                <a:gd name="T26" fmla="*/ 2 w 164"/>
                <a:gd name="T27" fmla="*/ 1 h 268"/>
                <a:gd name="T28" fmla="*/ 2 w 164"/>
                <a:gd name="T29" fmla="*/ 1 h 268"/>
                <a:gd name="T30" fmla="*/ 2 w 164"/>
                <a:gd name="T31" fmla="*/ 1 h 268"/>
                <a:gd name="T32" fmla="*/ 2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0" name="Freeform 94"/>
            <p:cNvSpPr/>
            <p:nvPr/>
          </p:nvSpPr>
          <p:spPr bwMode="grayWhite">
            <a:xfrm>
              <a:off x="3642" y="2807"/>
              <a:ext cx="51" cy="61"/>
            </a:xfrm>
            <a:custGeom>
              <a:avLst/>
              <a:gdLst>
                <a:gd name="T0" fmla="*/ 2 w 66"/>
                <a:gd name="T1" fmla="*/ 0 h 81"/>
                <a:gd name="T2" fmla="*/ 2 w 66"/>
                <a:gd name="T3" fmla="*/ 2 h 81"/>
                <a:gd name="T4" fmla="*/ 2 w 66"/>
                <a:gd name="T5" fmla="*/ 2 h 81"/>
                <a:gd name="T6" fmla="*/ 2 w 66"/>
                <a:gd name="T7" fmla="*/ 2 h 81"/>
                <a:gd name="T8" fmla="*/ 2 w 66"/>
                <a:gd name="T9" fmla="*/ 2 h 81"/>
                <a:gd name="T10" fmla="*/ 2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1" name="Freeform 95"/>
            <p:cNvSpPr/>
            <p:nvPr/>
          </p:nvSpPr>
          <p:spPr bwMode="grayWhite">
            <a:xfrm>
              <a:off x="3983" y="2873"/>
              <a:ext cx="114" cy="182"/>
            </a:xfrm>
            <a:custGeom>
              <a:avLst/>
              <a:gdLst>
                <a:gd name="T0" fmla="*/ 2 w 148"/>
                <a:gd name="T1" fmla="*/ 0 h 244"/>
                <a:gd name="T2" fmla="*/ 2 w 148"/>
                <a:gd name="T3" fmla="*/ 1 h 244"/>
                <a:gd name="T4" fmla="*/ 2 w 148"/>
                <a:gd name="T5" fmla="*/ 1 h 244"/>
                <a:gd name="T6" fmla="*/ 2 w 148"/>
                <a:gd name="T7" fmla="*/ 1 h 244"/>
                <a:gd name="T8" fmla="*/ 2 w 148"/>
                <a:gd name="T9" fmla="*/ 1 h 244"/>
                <a:gd name="T10" fmla="*/ 2 w 148"/>
                <a:gd name="T11" fmla="*/ 1 h 244"/>
                <a:gd name="T12" fmla="*/ 2 w 148"/>
                <a:gd name="T13" fmla="*/ 1 h 244"/>
                <a:gd name="T14" fmla="*/ 2 w 148"/>
                <a:gd name="T15" fmla="*/ 1 h 244"/>
                <a:gd name="T16" fmla="*/ 2 w 148"/>
                <a:gd name="T17" fmla="*/ 1 h 244"/>
                <a:gd name="T18" fmla="*/ 2 w 148"/>
                <a:gd name="T19" fmla="*/ 1 h 244"/>
                <a:gd name="T20" fmla="*/ 2 w 148"/>
                <a:gd name="T21" fmla="*/ 1 h 244"/>
                <a:gd name="T22" fmla="*/ 2 w 148"/>
                <a:gd name="T23" fmla="*/ 1 h 244"/>
                <a:gd name="T24" fmla="*/ 2 w 148"/>
                <a:gd name="T25" fmla="*/ 1 h 244"/>
                <a:gd name="T26" fmla="*/ 2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2" name="Freeform 96"/>
            <p:cNvSpPr/>
            <p:nvPr/>
          </p:nvSpPr>
          <p:spPr bwMode="grayWhite">
            <a:xfrm>
              <a:off x="3887" y="2816"/>
              <a:ext cx="74" cy="136"/>
            </a:xfrm>
            <a:custGeom>
              <a:avLst/>
              <a:gdLst>
                <a:gd name="T0" fmla="*/ 2 w 96"/>
                <a:gd name="T1" fmla="*/ 1 h 183"/>
                <a:gd name="T2" fmla="*/ 2 w 96"/>
                <a:gd name="T3" fmla="*/ 1 h 183"/>
                <a:gd name="T4" fmla="*/ 2 w 96"/>
                <a:gd name="T5" fmla="*/ 1 h 183"/>
                <a:gd name="T6" fmla="*/ 2 w 96"/>
                <a:gd name="T7" fmla="*/ 1 h 183"/>
                <a:gd name="T8" fmla="*/ 2 w 96"/>
                <a:gd name="T9" fmla="*/ 1 h 183"/>
                <a:gd name="T10" fmla="*/ 2 w 96"/>
                <a:gd name="T11" fmla="*/ 1 h 183"/>
                <a:gd name="T12" fmla="*/ 2 w 96"/>
                <a:gd name="T13" fmla="*/ 1 h 183"/>
                <a:gd name="T14" fmla="*/ 2 w 96"/>
                <a:gd name="T15" fmla="*/ 1 h 183"/>
                <a:gd name="T16" fmla="*/ 2 w 96"/>
                <a:gd name="T17" fmla="*/ 1 h 183"/>
                <a:gd name="T18" fmla="*/ 2 w 96"/>
                <a:gd name="T19" fmla="*/ 1 h 183"/>
                <a:gd name="T20" fmla="*/ 2 w 96"/>
                <a:gd name="T21" fmla="*/ 1 h 183"/>
                <a:gd name="T22" fmla="*/ 2 w 96"/>
                <a:gd name="T23" fmla="*/ 1 h 183"/>
                <a:gd name="T24" fmla="*/ 2 w 96"/>
                <a:gd name="T25" fmla="*/ 1 h 183"/>
                <a:gd name="T26" fmla="*/ 2 w 96"/>
                <a:gd name="T27" fmla="*/ 1 h 183"/>
                <a:gd name="T28" fmla="*/ 2 w 96"/>
                <a:gd name="T29" fmla="*/ 1 h 183"/>
                <a:gd name="T30" fmla="*/ 2 w 96"/>
                <a:gd name="T31" fmla="*/ 1 h 183"/>
                <a:gd name="T32" fmla="*/ 2 w 96"/>
                <a:gd name="T33" fmla="*/ 1 h 183"/>
                <a:gd name="T34" fmla="*/ 2 w 96"/>
                <a:gd name="T35" fmla="*/ 1 h 183"/>
                <a:gd name="T36" fmla="*/ 2 w 96"/>
                <a:gd name="T37" fmla="*/ 1 h 183"/>
                <a:gd name="T38" fmla="*/ 2 w 96"/>
                <a:gd name="T39" fmla="*/ 1 h 183"/>
                <a:gd name="T40" fmla="*/ 2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3" name="Freeform 97"/>
            <p:cNvSpPr/>
            <p:nvPr/>
          </p:nvSpPr>
          <p:spPr bwMode="grayWhite">
            <a:xfrm>
              <a:off x="3937" y="2925"/>
              <a:ext cx="42" cy="132"/>
            </a:xfrm>
            <a:custGeom>
              <a:avLst/>
              <a:gdLst>
                <a:gd name="T0" fmla="*/ 2 w 54"/>
                <a:gd name="T1" fmla="*/ 0 h 175"/>
                <a:gd name="T2" fmla="*/ 0 w 54"/>
                <a:gd name="T3" fmla="*/ 1 h 175"/>
                <a:gd name="T4" fmla="*/ 2 w 54"/>
                <a:gd name="T5" fmla="*/ 1 h 175"/>
                <a:gd name="T6" fmla="*/ 2 w 54"/>
                <a:gd name="T7" fmla="*/ 1 h 175"/>
                <a:gd name="T8" fmla="*/ 2 w 54"/>
                <a:gd name="T9" fmla="*/ 1 h 175"/>
                <a:gd name="T10" fmla="*/ 2 w 54"/>
                <a:gd name="T11" fmla="*/ 1 h 175"/>
                <a:gd name="T12" fmla="*/ 2 w 54"/>
                <a:gd name="T13" fmla="*/ 1 h 175"/>
                <a:gd name="T14" fmla="*/ 2 w 54"/>
                <a:gd name="T15" fmla="*/ 1 h 175"/>
                <a:gd name="T16" fmla="*/ 2 w 54"/>
                <a:gd name="T17" fmla="*/ 1 h 175"/>
                <a:gd name="T18" fmla="*/ 2 w 54"/>
                <a:gd name="T19" fmla="*/ 1 h 175"/>
                <a:gd name="T20" fmla="*/ 2 w 54"/>
                <a:gd name="T21" fmla="*/ 1 h 175"/>
                <a:gd name="T22" fmla="*/ 2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4" name="Freeform 98"/>
            <p:cNvSpPr/>
            <p:nvPr/>
          </p:nvSpPr>
          <p:spPr bwMode="grayWhite">
            <a:xfrm>
              <a:off x="3983" y="3062"/>
              <a:ext cx="67" cy="54"/>
            </a:xfrm>
            <a:custGeom>
              <a:avLst/>
              <a:gdLst>
                <a:gd name="T0" fmla="*/ 2 w 86"/>
                <a:gd name="T1" fmla="*/ 0 h 73"/>
                <a:gd name="T2" fmla="*/ 2 w 86"/>
                <a:gd name="T3" fmla="*/ 1 h 73"/>
                <a:gd name="T4" fmla="*/ 2 w 86"/>
                <a:gd name="T5" fmla="*/ 1 h 73"/>
                <a:gd name="T6" fmla="*/ 2 w 86"/>
                <a:gd name="T7" fmla="*/ 1 h 73"/>
                <a:gd name="T8" fmla="*/ 2 w 86"/>
                <a:gd name="T9" fmla="*/ 1 h 73"/>
                <a:gd name="T10" fmla="*/ 2 w 86"/>
                <a:gd name="T11" fmla="*/ 1 h 73"/>
                <a:gd name="T12" fmla="*/ 2 w 86"/>
                <a:gd name="T13" fmla="*/ 1 h 73"/>
                <a:gd name="T14" fmla="*/ 2 w 86"/>
                <a:gd name="T15" fmla="*/ 1 h 73"/>
                <a:gd name="T16" fmla="*/ 2 w 86"/>
                <a:gd name="T17" fmla="*/ 1 h 73"/>
                <a:gd name="T18" fmla="*/ 2 w 86"/>
                <a:gd name="T19" fmla="*/ 1 h 73"/>
                <a:gd name="T20" fmla="*/ 2 w 86"/>
                <a:gd name="T21" fmla="*/ 1 h 73"/>
                <a:gd name="T22" fmla="*/ 2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5" name="Freeform 99"/>
            <p:cNvSpPr/>
            <p:nvPr/>
          </p:nvSpPr>
          <p:spPr bwMode="grayWhite">
            <a:xfrm>
              <a:off x="4090" y="2967"/>
              <a:ext cx="85" cy="117"/>
            </a:xfrm>
            <a:custGeom>
              <a:avLst/>
              <a:gdLst>
                <a:gd name="T0" fmla="*/ 2 w 111"/>
                <a:gd name="T1" fmla="*/ 0 h 156"/>
                <a:gd name="T2" fmla="*/ 2 w 111"/>
                <a:gd name="T3" fmla="*/ 2 h 156"/>
                <a:gd name="T4" fmla="*/ 2 w 111"/>
                <a:gd name="T5" fmla="*/ 2 h 156"/>
                <a:gd name="T6" fmla="*/ 2 w 111"/>
                <a:gd name="T7" fmla="*/ 2 h 156"/>
                <a:gd name="T8" fmla="*/ 2 w 111"/>
                <a:gd name="T9" fmla="*/ 2 h 156"/>
                <a:gd name="T10" fmla="*/ 2 w 111"/>
                <a:gd name="T11" fmla="*/ 2 h 156"/>
                <a:gd name="T12" fmla="*/ 2 w 111"/>
                <a:gd name="T13" fmla="*/ 2 h 156"/>
                <a:gd name="T14" fmla="*/ 2 w 111"/>
                <a:gd name="T15" fmla="*/ 2 h 156"/>
                <a:gd name="T16" fmla="*/ 2 w 111"/>
                <a:gd name="T17" fmla="*/ 2 h 156"/>
                <a:gd name="T18" fmla="*/ 2 w 111"/>
                <a:gd name="T19" fmla="*/ 2 h 156"/>
                <a:gd name="T20" fmla="*/ 2 w 111"/>
                <a:gd name="T21" fmla="*/ 2 h 156"/>
                <a:gd name="T22" fmla="*/ 2 w 111"/>
                <a:gd name="T23" fmla="*/ 2 h 156"/>
                <a:gd name="T24" fmla="*/ 2 w 111"/>
                <a:gd name="T25" fmla="*/ 2 h 156"/>
                <a:gd name="T26" fmla="*/ 2 w 111"/>
                <a:gd name="T27" fmla="*/ 2 h 156"/>
                <a:gd name="T28" fmla="*/ 2 w 111"/>
                <a:gd name="T29" fmla="*/ 2 h 156"/>
                <a:gd name="T30" fmla="*/ 2 w 111"/>
                <a:gd name="T31" fmla="*/ 2 h 156"/>
                <a:gd name="T32" fmla="*/ 2 w 111"/>
                <a:gd name="T33" fmla="*/ 2 h 156"/>
                <a:gd name="T34" fmla="*/ 2 w 111"/>
                <a:gd name="T35" fmla="*/ 2 h 156"/>
                <a:gd name="T36" fmla="*/ 2 w 111"/>
                <a:gd name="T37" fmla="*/ 2 h 156"/>
                <a:gd name="T38" fmla="*/ 2 w 111"/>
                <a:gd name="T39" fmla="*/ 2 h 156"/>
                <a:gd name="T40" fmla="*/ 2 w 111"/>
                <a:gd name="T41" fmla="*/ 2 h 156"/>
                <a:gd name="T42" fmla="*/ 2 w 111"/>
                <a:gd name="T43" fmla="*/ 2 h 156"/>
                <a:gd name="T44" fmla="*/ 2 w 111"/>
                <a:gd name="T45" fmla="*/ 2 h 156"/>
                <a:gd name="T46" fmla="*/ 2 w 111"/>
                <a:gd name="T47" fmla="*/ 2 h 156"/>
                <a:gd name="T48" fmla="*/ 2 w 111"/>
                <a:gd name="T49" fmla="*/ 2 h 156"/>
                <a:gd name="T50" fmla="*/ 2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6" name="Freeform 100"/>
            <p:cNvSpPr/>
            <p:nvPr/>
          </p:nvSpPr>
          <p:spPr bwMode="grayWhite">
            <a:xfrm>
              <a:off x="4061" y="2551"/>
              <a:ext cx="23" cy="71"/>
            </a:xfrm>
            <a:custGeom>
              <a:avLst/>
              <a:gdLst>
                <a:gd name="T0" fmla="*/ 2 w 30"/>
                <a:gd name="T1" fmla="*/ 0 h 94"/>
                <a:gd name="T2" fmla="*/ 0 w 30"/>
                <a:gd name="T3" fmla="*/ 2 h 94"/>
                <a:gd name="T4" fmla="*/ 2 w 30"/>
                <a:gd name="T5" fmla="*/ 2 h 94"/>
                <a:gd name="T6" fmla="*/ 1 w 30"/>
                <a:gd name="T7" fmla="*/ 2 h 94"/>
                <a:gd name="T8" fmla="*/ 2 w 30"/>
                <a:gd name="T9" fmla="*/ 2 h 94"/>
                <a:gd name="T10" fmla="*/ 2 w 30"/>
                <a:gd name="T11" fmla="*/ 2 h 94"/>
                <a:gd name="T12" fmla="*/ 2 w 30"/>
                <a:gd name="T13" fmla="*/ 2 h 94"/>
                <a:gd name="T14" fmla="*/ 2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7" name="Freeform 101"/>
            <p:cNvSpPr/>
            <p:nvPr/>
          </p:nvSpPr>
          <p:spPr bwMode="grayWhite">
            <a:xfrm>
              <a:off x="4076" y="2669"/>
              <a:ext cx="62" cy="118"/>
            </a:xfrm>
            <a:custGeom>
              <a:avLst/>
              <a:gdLst>
                <a:gd name="T0" fmla="*/ 2 w 81"/>
                <a:gd name="T1" fmla="*/ 1 h 158"/>
                <a:gd name="T2" fmla="*/ 0 w 81"/>
                <a:gd name="T3" fmla="*/ 1 h 158"/>
                <a:gd name="T4" fmla="*/ 2 w 81"/>
                <a:gd name="T5" fmla="*/ 1 h 158"/>
                <a:gd name="T6" fmla="*/ 2 w 81"/>
                <a:gd name="T7" fmla="*/ 1 h 158"/>
                <a:gd name="T8" fmla="*/ 2 w 81"/>
                <a:gd name="T9" fmla="*/ 1 h 158"/>
                <a:gd name="T10" fmla="*/ 2 w 81"/>
                <a:gd name="T11" fmla="*/ 1 h 158"/>
                <a:gd name="T12" fmla="*/ 2 w 81"/>
                <a:gd name="T13" fmla="*/ 1 h 158"/>
                <a:gd name="T14" fmla="*/ 2 w 81"/>
                <a:gd name="T15" fmla="*/ 1 h 158"/>
                <a:gd name="T16" fmla="*/ 2 w 81"/>
                <a:gd name="T17" fmla="*/ 1 h 158"/>
                <a:gd name="T18" fmla="*/ 2 w 81"/>
                <a:gd name="T19" fmla="*/ 1 h 158"/>
                <a:gd name="T20" fmla="*/ 2 w 81"/>
                <a:gd name="T21" fmla="*/ 1 h 158"/>
                <a:gd name="T22" fmla="*/ 2 w 81"/>
                <a:gd name="T23" fmla="*/ 1 h 158"/>
                <a:gd name="T24" fmla="*/ 2 w 81"/>
                <a:gd name="T25" fmla="*/ 1 h 158"/>
                <a:gd name="T26" fmla="*/ 2 w 81"/>
                <a:gd name="T27" fmla="*/ 1 h 158"/>
                <a:gd name="T28" fmla="*/ 2 w 81"/>
                <a:gd name="T29" fmla="*/ 1 h 158"/>
                <a:gd name="T30" fmla="*/ 2 w 81"/>
                <a:gd name="T31" fmla="*/ 1 h 158"/>
                <a:gd name="T32" fmla="*/ 2 w 81"/>
                <a:gd name="T33" fmla="*/ 1 h 158"/>
                <a:gd name="T34" fmla="*/ 2 w 81"/>
                <a:gd name="T35" fmla="*/ 1 h 158"/>
                <a:gd name="T36" fmla="*/ 2 w 81"/>
                <a:gd name="T37" fmla="*/ 1 h 158"/>
                <a:gd name="T38" fmla="*/ 2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8" name="Freeform 102"/>
            <p:cNvSpPr/>
            <p:nvPr/>
          </p:nvSpPr>
          <p:spPr bwMode="grayWhite">
            <a:xfrm>
              <a:off x="4120" y="2825"/>
              <a:ext cx="65" cy="79"/>
            </a:xfrm>
            <a:custGeom>
              <a:avLst/>
              <a:gdLst>
                <a:gd name="T0" fmla="*/ 2 w 85"/>
                <a:gd name="T1" fmla="*/ 0 h 105"/>
                <a:gd name="T2" fmla="*/ 2 w 85"/>
                <a:gd name="T3" fmla="*/ 2 h 105"/>
                <a:gd name="T4" fmla="*/ 2 w 85"/>
                <a:gd name="T5" fmla="*/ 2 h 105"/>
                <a:gd name="T6" fmla="*/ 2 w 85"/>
                <a:gd name="T7" fmla="*/ 2 h 105"/>
                <a:gd name="T8" fmla="*/ 2 w 85"/>
                <a:gd name="T9" fmla="*/ 2 h 105"/>
                <a:gd name="T10" fmla="*/ 2 w 85"/>
                <a:gd name="T11" fmla="*/ 2 h 105"/>
                <a:gd name="T12" fmla="*/ 2 w 85"/>
                <a:gd name="T13" fmla="*/ 2 h 105"/>
                <a:gd name="T14" fmla="*/ 2 w 85"/>
                <a:gd name="T15" fmla="*/ 2 h 105"/>
                <a:gd name="T16" fmla="*/ 2 w 85"/>
                <a:gd name="T17" fmla="*/ 2 h 105"/>
                <a:gd name="T18" fmla="*/ 2 w 85"/>
                <a:gd name="T19" fmla="*/ 2 h 105"/>
                <a:gd name="T20" fmla="*/ 2 w 85"/>
                <a:gd name="T21" fmla="*/ 2 h 105"/>
                <a:gd name="T22" fmla="*/ 2 w 85"/>
                <a:gd name="T23" fmla="*/ 2 h 105"/>
                <a:gd name="T24" fmla="*/ 2 w 85"/>
                <a:gd name="T25" fmla="*/ 2 h 105"/>
                <a:gd name="T26" fmla="*/ 2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59" name="Freeform 103"/>
            <p:cNvSpPr/>
            <p:nvPr/>
          </p:nvSpPr>
          <p:spPr bwMode="grayWhite">
            <a:xfrm>
              <a:off x="4198" y="2965"/>
              <a:ext cx="29" cy="49"/>
            </a:xfrm>
            <a:custGeom>
              <a:avLst/>
              <a:gdLst>
                <a:gd name="T0" fmla="*/ 2 w 38"/>
                <a:gd name="T1" fmla="*/ 1 h 66"/>
                <a:gd name="T2" fmla="*/ 2 w 38"/>
                <a:gd name="T3" fmla="*/ 1 h 66"/>
                <a:gd name="T4" fmla="*/ 2 w 38"/>
                <a:gd name="T5" fmla="*/ 1 h 66"/>
                <a:gd name="T6" fmla="*/ 2 w 38"/>
                <a:gd name="T7" fmla="*/ 1 h 66"/>
                <a:gd name="T8" fmla="*/ 2 w 38"/>
                <a:gd name="T9" fmla="*/ 1 h 66"/>
                <a:gd name="T10" fmla="*/ 2 w 38"/>
                <a:gd name="T11" fmla="*/ 1 h 66"/>
                <a:gd name="T12" fmla="*/ 2 w 38"/>
                <a:gd name="T13" fmla="*/ 1 h 66"/>
                <a:gd name="T14" fmla="*/ 2 w 38"/>
                <a:gd name="T15" fmla="*/ 1 h 66"/>
                <a:gd name="T16" fmla="*/ 2 w 38"/>
                <a:gd name="T17" fmla="*/ 1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0" name="Freeform 104"/>
            <p:cNvSpPr/>
            <p:nvPr/>
          </p:nvSpPr>
          <p:spPr bwMode="grayWhite">
            <a:xfrm>
              <a:off x="4181" y="3047"/>
              <a:ext cx="19" cy="18"/>
            </a:xfrm>
            <a:custGeom>
              <a:avLst/>
              <a:gdLst>
                <a:gd name="T0" fmla="*/ 0 w 24"/>
                <a:gd name="T1" fmla="*/ 0 h 23"/>
                <a:gd name="T2" fmla="*/ 2 w 24"/>
                <a:gd name="T3" fmla="*/ 1 h 23"/>
                <a:gd name="T4" fmla="*/ 2 w 24"/>
                <a:gd name="T5" fmla="*/ 1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1" name="Freeform 105"/>
            <p:cNvSpPr/>
            <p:nvPr/>
          </p:nvSpPr>
          <p:spPr bwMode="grayWhite">
            <a:xfrm>
              <a:off x="4209" y="3037"/>
              <a:ext cx="46" cy="37"/>
            </a:xfrm>
            <a:custGeom>
              <a:avLst/>
              <a:gdLst>
                <a:gd name="T0" fmla="*/ 2 w 60"/>
                <a:gd name="T1" fmla="*/ 0 h 49"/>
                <a:gd name="T2" fmla="*/ 0 w 60"/>
                <a:gd name="T3" fmla="*/ 2 h 49"/>
                <a:gd name="T4" fmla="*/ 2 w 60"/>
                <a:gd name="T5" fmla="*/ 2 h 49"/>
                <a:gd name="T6" fmla="*/ 2 w 60"/>
                <a:gd name="T7" fmla="*/ 2 h 49"/>
                <a:gd name="T8" fmla="*/ 2 w 60"/>
                <a:gd name="T9" fmla="*/ 2 h 49"/>
                <a:gd name="T10" fmla="*/ 2 w 60"/>
                <a:gd name="T11" fmla="*/ 2 h 49"/>
                <a:gd name="T12" fmla="*/ 2 w 60"/>
                <a:gd name="T13" fmla="*/ 2 h 49"/>
                <a:gd name="T14" fmla="*/ 2 w 60"/>
                <a:gd name="T15" fmla="*/ 2 h 49"/>
                <a:gd name="T16" fmla="*/ 2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2" name="Freeform 106"/>
            <p:cNvSpPr/>
            <p:nvPr/>
          </p:nvSpPr>
          <p:spPr bwMode="grayWhite">
            <a:xfrm>
              <a:off x="4280" y="3107"/>
              <a:ext cx="24" cy="33"/>
            </a:xfrm>
            <a:custGeom>
              <a:avLst/>
              <a:gdLst>
                <a:gd name="T0" fmla="*/ 2 w 32"/>
                <a:gd name="T1" fmla="*/ 0 h 44"/>
                <a:gd name="T2" fmla="*/ 2 w 32"/>
                <a:gd name="T3" fmla="*/ 2 h 44"/>
                <a:gd name="T4" fmla="*/ 2 w 32"/>
                <a:gd name="T5" fmla="*/ 2 h 44"/>
                <a:gd name="T6" fmla="*/ 2 w 32"/>
                <a:gd name="T7" fmla="*/ 2 h 44"/>
                <a:gd name="T8" fmla="*/ 2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3" name="Freeform 107"/>
            <p:cNvSpPr/>
            <p:nvPr/>
          </p:nvSpPr>
          <p:spPr bwMode="grayWhite">
            <a:xfrm>
              <a:off x="4553" y="3065"/>
              <a:ext cx="48" cy="47"/>
            </a:xfrm>
            <a:custGeom>
              <a:avLst/>
              <a:gdLst>
                <a:gd name="T0" fmla="*/ 2 w 61"/>
                <a:gd name="T1" fmla="*/ 0 h 63"/>
                <a:gd name="T2" fmla="*/ 0 w 61"/>
                <a:gd name="T3" fmla="*/ 1 h 63"/>
                <a:gd name="T4" fmla="*/ 2 w 61"/>
                <a:gd name="T5" fmla="*/ 1 h 63"/>
                <a:gd name="T6" fmla="*/ 2 w 61"/>
                <a:gd name="T7" fmla="*/ 1 h 63"/>
                <a:gd name="T8" fmla="*/ 2 w 61"/>
                <a:gd name="T9" fmla="*/ 1 h 63"/>
                <a:gd name="T10" fmla="*/ 2 w 61"/>
                <a:gd name="T11" fmla="*/ 1 h 63"/>
                <a:gd name="T12" fmla="*/ 2 w 61"/>
                <a:gd name="T13" fmla="*/ 1 h 63"/>
                <a:gd name="T14" fmla="*/ 2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4" name="Freeform 108"/>
            <p:cNvSpPr/>
            <p:nvPr/>
          </p:nvSpPr>
          <p:spPr bwMode="grayWhite">
            <a:xfrm>
              <a:off x="4146" y="3124"/>
              <a:ext cx="47" cy="51"/>
            </a:xfrm>
            <a:custGeom>
              <a:avLst/>
              <a:gdLst>
                <a:gd name="T0" fmla="*/ 2 w 61"/>
                <a:gd name="T1" fmla="*/ 1 h 67"/>
                <a:gd name="T2" fmla="*/ 2 w 61"/>
                <a:gd name="T3" fmla="*/ 1 h 67"/>
                <a:gd name="T4" fmla="*/ 2 w 61"/>
                <a:gd name="T5" fmla="*/ 1 h 67"/>
                <a:gd name="T6" fmla="*/ 2 w 61"/>
                <a:gd name="T7" fmla="*/ 1 h 67"/>
                <a:gd name="T8" fmla="*/ 2 w 61"/>
                <a:gd name="T9" fmla="*/ 1 h 67"/>
                <a:gd name="T10" fmla="*/ 2 w 61"/>
                <a:gd name="T11" fmla="*/ 1 h 67"/>
                <a:gd name="T12" fmla="*/ 2 w 61"/>
                <a:gd name="T13" fmla="*/ 1 h 67"/>
                <a:gd name="T14" fmla="*/ 2 w 61"/>
                <a:gd name="T15" fmla="*/ 1 h 67"/>
                <a:gd name="T16" fmla="*/ 2 w 61"/>
                <a:gd name="T17" fmla="*/ 1 h 67"/>
                <a:gd name="T18" fmla="*/ 2 w 61"/>
                <a:gd name="T19" fmla="*/ 1 h 67"/>
                <a:gd name="T20" fmla="*/ 2 w 61"/>
                <a:gd name="T21" fmla="*/ 1 h 67"/>
                <a:gd name="T22" fmla="*/ 2 w 61"/>
                <a:gd name="T23" fmla="*/ 1 h 67"/>
                <a:gd name="T24" fmla="*/ 2 w 61"/>
                <a:gd name="T25" fmla="*/ 1 h 67"/>
                <a:gd name="T26" fmla="*/ 2 w 61"/>
                <a:gd name="T27" fmla="*/ 1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5" name="Freeform 109"/>
            <p:cNvSpPr/>
            <p:nvPr/>
          </p:nvSpPr>
          <p:spPr bwMode="grayWhite">
            <a:xfrm>
              <a:off x="4096" y="3143"/>
              <a:ext cx="33" cy="27"/>
            </a:xfrm>
            <a:custGeom>
              <a:avLst/>
              <a:gdLst>
                <a:gd name="T0" fmla="*/ 2 w 43"/>
                <a:gd name="T1" fmla="*/ 2 h 36"/>
                <a:gd name="T2" fmla="*/ 2 w 43"/>
                <a:gd name="T3" fmla="*/ 2 h 36"/>
                <a:gd name="T4" fmla="*/ 2 w 43"/>
                <a:gd name="T5" fmla="*/ 2 h 36"/>
                <a:gd name="T6" fmla="*/ 2 w 43"/>
                <a:gd name="T7" fmla="*/ 2 h 36"/>
                <a:gd name="T8" fmla="*/ 2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6" name="Freeform 110"/>
            <p:cNvSpPr/>
            <p:nvPr/>
          </p:nvSpPr>
          <p:spPr bwMode="grayWhite">
            <a:xfrm>
              <a:off x="4075" y="3114"/>
              <a:ext cx="24" cy="31"/>
            </a:xfrm>
            <a:custGeom>
              <a:avLst/>
              <a:gdLst>
                <a:gd name="T0" fmla="*/ 2 w 32"/>
                <a:gd name="T1" fmla="*/ 0 h 41"/>
                <a:gd name="T2" fmla="*/ 0 w 32"/>
                <a:gd name="T3" fmla="*/ 2 h 41"/>
                <a:gd name="T4" fmla="*/ 2 w 32"/>
                <a:gd name="T5" fmla="*/ 2 h 41"/>
                <a:gd name="T6" fmla="*/ 2 w 32"/>
                <a:gd name="T7" fmla="*/ 2 h 41"/>
                <a:gd name="T8" fmla="*/ 2 w 32"/>
                <a:gd name="T9" fmla="*/ 2 h 41"/>
                <a:gd name="T10" fmla="*/ 2 w 32"/>
                <a:gd name="T11" fmla="*/ 2 h 41"/>
                <a:gd name="T12" fmla="*/ 2 w 32"/>
                <a:gd name="T13" fmla="*/ 2 h 41"/>
                <a:gd name="T14" fmla="*/ 2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7" name="Freeform 111"/>
            <p:cNvSpPr/>
            <p:nvPr/>
          </p:nvSpPr>
          <p:spPr bwMode="grayWhite">
            <a:xfrm>
              <a:off x="4109" y="3125"/>
              <a:ext cx="35" cy="24"/>
            </a:xfrm>
            <a:custGeom>
              <a:avLst/>
              <a:gdLst>
                <a:gd name="T0" fmla="*/ 2 w 45"/>
                <a:gd name="T1" fmla="*/ 0 h 32"/>
                <a:gd name="T2" fmla="*/ 0 w 45"/>
                <a:gd name="T3" fmla="*/ 2 h 32"/>
                <a:gd name="T4" fmla="*/ 2 w 45"/>
                <a:gd name="T5" fmla="*/ 2 h 32"/>
                <a:gd name="T6" fmla="*/ 2 w 45"/>
                <a:gd name="T7" fmla="*/ 2 h 32"/>
                <a:gd name="T8" fmla="*/ 2 w 45"/>
                <a:gd name="T9" fmla="*/ 2 h 32"/>
                <a:gd name="T10" fmla="*/ 2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8" name="Freeform 112"/>
            <p:cNvSpPr/>
            <p:nvPr/>
          </p:nvSpPr>
          <p:spPr bwMode="grayWhite">
            <a:xfrm>
              <a:off x="4059" y="2794"/>
              <a:ext cx="27" cy="55"/>
            </a:xfrm>
            <a:custGeom>
              <a:avLst/>
              <a:gdLst>
                <a:gd name="T0" fmla="*/ 2 w 35"/>
                <a:gd name="T1" fmla="*/ 0 h 74"/>
                <a:gd name="T2" fmla="*/ 2 w 35"/>
                <a:gd name="T3" fmla="*/ 1 h 74"/>
                <a:gd name="T4" fmla="*/ 2 w 35"/>
                <a:gd name="T5" fmla="*/ 1 h 74"/>
                <a:gd name="T6" fmla="*/ 0 w 35"/>
                <a:gd name="T7" fmla="*/ 1 h 74"/>
                <a:gd name="T8" fmla="*/ 2 w 35"/>
                <a:gd name="T9" fmla="*/ 1 h 74"/>
                <a:gd name="T10" fmla="*/ 2 w 35"/>
                <a:gd name="T11" fmla="*/ 1 h 74"/>
                <a:gd name="T12" fmla="*/ 2 w 35"/>
                <a:gd name="T13" fmla="*/ 1 h 74"/>
                <a:gd name="T14" fmla="*/ 2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69" name="Freeform 113"/>
            <p:cNvSpPr/>
            <p:nvPr/>
          </p:nvSpPr>
          <p:spPr bwMode="grayWhite">
            <a:xfrm>
              <a:off x="4111" y="2785"/>
              <a:ext cx="19" cy="55"/>
            </a:xfrm>
            <a:custGeom>
              <a:avLst/>
              <a:gdLst>
                <a:gd name="T0" fmla="*/ 2 w 25"/>
                <a:gd name="T1" fmla="*/ 2 h 73"/>
                <a:gd name="T2" fmla="*/ 2 w 25"/>
                <a:gd name="T3" fmla="*/ 2 h 73"/>
                <a:gd name="T4" fmla="*/ 0 w 25"/>
                <a:gd name="T5" fmla="*/ 2 h 73"/>
                <a:gd name="T6" fmla="*/ 2 w 25"/>
                <a:gd name="T7" fmla="*/ 2 h 73"/>
                <a:gd name="T8" fmla="*/ 2 w 25"/>
                <a:gd name="T9" fmla="*/ 2 h 73"/>
                <a:gd name="T10" fmla="*/ 2 w 25"/>
                <a:gd name="T11" fmla="*/ 2 h 73"/>
                <a:gd name="T12" fmla="*/ 2 w 25"/>
                <a:gd name="T13" fmla="*/ 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0" name="Freeform 114"/>
            <p:cNvSpPr/>
            <p:nvPr/>
          </p:nvSpPr>
          <p:spPr bwMode="grayWhite">
            <a:xfrm>
              <a:off x="4134" y="2768"/>
              <a:ext cx="10" cy="25"/>
            </a:xfrm>
            <a:custGeom>
              <a:avLst/>
              <a:gdLst>
                <a:gd name="T0" fmla="*/ 1 w 14"/>
                <a:gd name="T1" fmla="*/ 0 h 33"/>
                <a:gd name="T2" fmla="*/ 1 w 14"/>
                <a:gd name="T3" fmla="*/ 2 h 33"/>
                <a:gd name="T4" fmla="*/ 1 w 14"/>
                <a:gd name="T5" fmla="*/ 2 h 33"/>
                <a:gd name="T6" fmla="*/ 1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1" name="Freeform 115"/>
            <p:cNvSpPr/>
            <p:nvPr/>
          </p:nvSpPr>
          <p:spPr bwMode="grayWhite">
            <a:xfrm>
              <a:off x="4144" y="2780"/>
              <a:ext cx="22" cy="47"/>
            </a:xfrm>
            <a:custGeom>
              <a:avLst/>
              <a:gdLst>
                <a:gd name="T0" fmla="*/ 2 w 28"/>
                <a:gd name="T1" fmla="*/ 0 h 64"/>
                <a:gd name="T2" fmla="*/ 2 w 28"/>
                <a:gd name="T3" fmla="*/ 2 h 64"/>
                <a:gd name="T4" fmla="*/ 2 w 28"/>
                <a:gd name="T5" fmla="*/ 2 h 64"/>
                <a:gd name="T6" fmla="*/ 2 w 28"/>
                <a:gd name="T7" fmla="*/ 2 h 64"/>
                <a:gd name="T8" fmla="*/ 0 w 28"/>
                <a:gd name="T9" fmla="*/ 2 h 64"/>
                <a:gd name="T10" fmla="*/ 2 w 28"/>
                <a:gd name="T11" fmla="*/ 2 h 64"/>
                <a:gd name="T12" fmla="*/ 2 w 28"/>
                <a:gd name="T13" fmla="*/ 2 h 64"/>
                <a:gd name="T14" fmla="*/ 2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2" name="Freeform 116"/>
            <p:cNvSpPr/>
            <p:nvPr/>
          </p:nvSpPr>
          <p:spPr bwMode="grayWhite">
            <a:xfrm>
              <a:off x="3869" y="2849"/>
              <a:ext cx="12" cy="26"/>
            </a:xfrm>
            <a:custGeom>
              <a:avLst/>
              <a:gdLst>
                <a:gd name="T0" fmla="*/ 2 w 16"/>
                <a:gd name="T1" fmla="*/ 2 h 36"/>
                <a:gd name="T2" fmla="*/ 0 w 16"/>
                <a:gd name="T3" fmla="*/ 2 h 36"/>
                <a:gd name="T4" fmla="*/ 2 w 16"/>
                <a:gd name="T5" fmla="*/ 2 h 36"/>
                <a:gd name="T6" fmla="*/ 2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3" name="Freeform 117"/>
            <p:cNvSpPr/>
            <p:nvPr/>
          </p:nvSpPr>
          <p:spPr bwMode="grayWhite">
            <a:xfrm>
              <a:off x="3858" y="2826"/>
              <a:ext cx="11" cy="15"/>
            </a:xfrm>
            <a:custGeom>
              <a:avLst/>
              <a:gdLst>
                <a:gd name="T0" fmla="*/ 3 w 13"/>
                <a:gd name="T1" fmla="*/ 2 h 20"/>
                <a:gd name="T2" fmla="*/ 1 w 13"/>
                <a:gd name="T3" fmla="*/ 2 h 20"/>
                <a:gd name="T4" fmla="*/ 3 w 13"/>
                <a:gd name="T5" fmla="*/ 2 h 20"/>
                <a:gd name="T6" fmla="*/ 3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4" name="Freeform 118"/>
            <p:cNvSpPr/>
            <p:nvPr/>
          </p:nvSpPr>
          <p:spPr bwMode="grayWhite">
            <a:xfrm>
              <a:off x="3854" y="2808"/>
              <a:ext cx="12" cy="14"/>
            </a:xfrm>
            <a:custGeom>
              <a:avLst/>
              <a:gdLst>
                <a:gd name="T0" fmla="*/ 2 w 16"/>
                <a:gd name="T1" fmla="*/ 1 h 19"/>
                <a:gd name="T2" fmla="*/ 0 w 16"/>
                <a:gd name="T3" fmla="*/ 1 h 19"/>
                <a:gd name="T4" fmla="*/ 2 w 16"/>
                <a:gd name="T5" fmla="*/ 1 h 19"/>
                <a:gd name="T6" fmla="*/ 2 w 16"/>
                <a:gd name="T7" fmla="*/ 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5" name="Freeform 119"/>
            <p:cNvSpPr/>
            <p:nvPr/>
          </p:nvSpPr>
          <p:spPr bwMode="grayWhite">
            <a:xfrm>
              <a:off x="3842" y="2768"/>
              <a:ext cx="10" cy="18"/>
            </a:xfrm>
            <a:custGeom>
              <a:avLst/>
              <a:gdLst>
                <a:gd name="T0" fmla="*/ 2 w 14"/>
                <a:gd name="T1" fmla="*/ 0 h 25"/>
                <a:gd name="T2" fmla="*/ 0 w 14"/>
                <a:gd name="T3" fmla="*/ 2 h 25"/>
                <a:gd name="T4" fmla="*/ 2 w 14"/>
                <a:gd name="T5" fmla="*/ 2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6" name="Freeform 120"/>
            <p:cNvSpPr/>
            <p:nvPr/>
          </p:nvSpPr>
          <p:spPr bwMode="grayWhite">
            <a:xfrm>
              <a:off x="3844" y="2793"/>
              <a:ext cx="16" cy="13"/>
            </a:xfrm>
            <a:custGeom>
              <a:avLst/>
              <a:gdLst>
                <a:gd name="T0" fmla="*/ 1 w 22"/>
                <a:gd name="T1" fmla="*/ 0 h 18"/>
                <a:gd name="T2" fmla="*/ 1 w 22"/>
                <a:gd name="T3" fmla="*/ 1 h 18"/>
                <a:gd name="T4" fmla="*/ 1 w 22"/>
                <a:gd name="T5" fmla="*/ 1 h 18"/>
                <a:gd name="T6" fmla="*/ 1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7" name="Freeform 121"/>
            <p:cNvSpPr/>
            <p:nvPr/>
          </p:nvSpPr>
          <p:spPr bwMode="grayWhite">
            <a:xfrm>
              <a:off x="4701" y="3414"/>
              <a:ext cx="46" cy="59"/>
            </a:xfrm>
            <a:custGeom>
              <a:avLst/>
              <a:gdLst>
                <a:gd name="T0" fmla="*/ 2 w 60"/>
                <a:gd name="T1" fmla="*/ 1 h 81"/>
                <a:gd name="T2" fmla="*/ 2 w 60"/>
                <a:gd name="T3" fmla="*/ 1 h 81"/>
                <a:gd name="T4" fmla="*/ 2 w 60"/>
                <a:gd name="T5" fmla="*/ 1 h 81"/>
                <a:gd name="T6" fmla="*/ 2 w 60"/>
                <a:gd name="T7" fmla="*/ 1 h 81"/>
                <a:gd name="T8" fmla="*/ 2 w 60"/>
                <a:gd name="T9" fmla="*/ 1 h 81"/>
                <a:gd name="T10" fmla="*/ 2 w 60"/>
                <a:gd name="T11" fmla="*/ 1 h 81"/>
                <a:gd name="T12" fmla="*/ 2 w 60"/>
                <a:gd name="T13" fmla="*/ 1 h 81"/>
                <a:gd name="T14" fmla="*/ 2 w 60"/>
                <a:gd name="T15" fmla="*/ 1 h 81"/>
                <a:gd name="T16" fmla="*/ 2 w 60"/>
                <a:gd name="T17" fmla="*/ 1 h 81"/>
                <a:gd name="T18" fmla="*/ 2 w 60"/>
                <a:gd name="T19" fmla="*/ 1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8" name="Freeform 122"/>
            <p:cNvSpPr/>
            <p:nvPr/>
          </p:nvSpPr>
          <p:spPr bwMode="grayWhite">
            <a:xfrm>
              <a:off x="4938" y="3365"/>
              <a:ext cx="54" cy="46"/>
            </a:xfrm>
            <a:custGeom>
              <a:avLst/>
              <a:gdLst>
                <a:gd name="T0" fmla="*/ 2 w 71"/>
                <a:gd name="T1" fmla="*/ 2 h 61"/>
                <a:gd name="T2" fmla="*/ 2 w 71"/>
                <a:gd name="T3" fmla="*/ 2 h 61"/>
                <a:gd name="T4" fmla="*/ 1 w 71"/>
                <a:gd name="T5" fmla="*/ 2 h 61"/>
                <a:gd name="T6" fmla="*/ 2 w 71"/>
                <a:gd name="T7" fmla="*/ 2 h 61"/>
                <a:gd name="T8" fmla="*/ 2 w 71"/>
                <a:gd name="T9" fmla="*/ 2 h 61"/>
                <a:gd name="T10" fmla="*/ 2 w 71"/>
                <a:gd name="T11" fmla="*/ 2 h 61"/>
                <a:gd name="T12" fmla="*/ 2 w 71"/>
                <a:gd name="T13" fmla="*/ 0 h 61"/>
                <a:gd name="T14" fmla="*/ 2 w 71"/>
                <a:gd name="T15" fmla="*/ 2 h 61"/>
                <a:gd name="T16" fmla="*/ 2 w 71"/>
                <a:gd name="T17" fmla="*/ 2 h 61"/>
                <a:gd name="T18" fmla="*/ 2 w 71"/>
                <a:gd name="T19" fmla="*/ 2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79" name="Freeform 123"/>
            <p:cNvSpPr/>
            <p:nvPr/>
          </p:nvSpPr>
          <p:spPr bwMode="grayWhite">
            <a:xfrm>
              <a:off x="4774" y="3340"/>
              <a:ext cx="17" cy="22"/>
            </a:xfrm>
            <a:custGeom>
              <a:avLst/>
              <a:gdLst>
                <a:gd name="T0" fmla="*/ 1 w 23"/>
                <a:gd name="T1" fmla="*/ 0 h 30"/>
                <a:gd name="T2" fmla="*/ 0 w 23"/>
                <a:gd name="T3" fmla="*/ 2 h 30"/>
                <a:gd name="T4" fmla="*/ 1 w 23"/>
                <a:gd name="T5" fmla="*/ 2 h 30"/>
                <a:gd name="T6" fmla="*/ 1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0" name="Freeform 124"/>
            <p:cNvSpPr/>
            <p:nvPr/>
          </p:nvSpPr>
          <p:spPr bwMode="grayWhite">
            <a:xfrm>
              <a:off x="4765" y="3318"/>
              <a:ext cx="21" cy="17"/>
            </a:xfrm>
            <a:custGeom>
              <a:avLst/>
              <a:gdLst>
                <a:gd name="T0" fmla="*/ 2 w 26"/>
                <a:gd name="T1" fmla="*/ 0 h 23"/>
                <a:gd name="T2" fmla="*/ 0 w 26"/>
                <a:gd name="T3" fmla="*/ 1 h 23"/>
                <a:gd name="T4" fmla="*/ 2 w 26"/>
                <a:gd name="T5" fmla="*/ 1 h 23"/>
                <a:gd name="T6" fmla="*/ 2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1" name="Freeform 125"/>
            <p:cNvSpPr/>
            <p:nvPr/>
          </p:nvSpPr>
          <p:spPr bwMode="grayWhite">
            <a:xfrm>
              <a:off x="4609" y="3125"/>
              <a:ext cx="24" cy="33"/>
            </a:xfrm>
            <a:custGeom>
              <a:avLst/>
              <a:gdLst>
                <a:gd name="T0" fmla="*/ 2 w 32"/>
                <a:gd name="T1" fmla="*/ 0 h 44"/>
                <a:gd name="T2" fmla="*/ 2 w 32"/>
                <a:gd name="T3" fmla="*/ 2 h 44"/>
                <a:gd name="T4" fmla="*/ 2 w 32"/>
                <a:gd name="T5" fmla="*/ 2 h 44"/>
                <a:gd name="T6" fmla="*/ 2 w 32"/>
                <a:gd name="T7" fmla="*/ 2 h 44"/>
                <a:gd name="T8" fmla="*/ 2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2" name="Freeform 126"/>
            <p:cNvSpPr/>
            <p:nvPr/>
          </p:nvSpPr>
          <p:spPr bwMode="grayWhite">
            <a:xfrm>
              <a:off x="4643" y="3168"/>
              <a:ext cx="27" cy="32"/>
            </a:xfrm>
            <a:custGeom>
              <a:avLst/>
              <a:gdLst>
                <a:gd name="T0" fmla="*/ 2 w 34"/>
                <a:gd name="T1" fmla="*/ 0 h 44"/>
                <a:gd name="T2" fmla="*/ 2 w 34"/>
                <a:gd name="T3" fmla="*/ 1 h 44"/>
                <a:gd name="T4" fmla="*/ 2 w 34"/>
                <a:gd name="T5" fmla="*/ 1 h 44"/>
                <a:gd name="T6" fmla="*/ 2 w 34"/>
                <a:gd name="T7" fmla="*/ 1 h 44"/>
                <a:gd name="T8" fmla="*/ 2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3" name="Freeform 127"/>
            <p:cNvSpPr/>
            <p:nvPr/>
          </p:nvSpPr>
          <p:spPr bwMode="grayWhite">
            <a:xfrm>
              <a:off x="4671" y="3230"/>
              <a:ext cx="29" cy="27"/>
            </a:xfrm>
            <a:custGeom>
              <a:avLst/>
              <a:gdLst>
                <a:gd name="T0" fmla="*/ 2 w 38"/>
                <a:gd name="T1" fmla="*/ 2 h 37"/>
                <a:gd name="T2" fmla="*/ 2 w 38"/>
                <a:gd name="T3" fmla="*/ 2 h 37"/>
                <a:gd name="T4" fmla="*/ 2 w 38"/>
                <a:gd name="T5" fmla="*/ 2 h 37"/>
                <a:gd name="T6" fmla="*/ 2 w 38"/>
                <a:gd name="T7" fmla="*/ 2 h 37"/>
                <a:gd name="T8" fmla="*/ 2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4" name="Freeform 128"/>
            <p:cNvSpPr/>
            <p:nvPr/>
          </p:nvSpPr>
          <p:spPr bwMode="grayWhite">
            <a:xfrm>
              <a:off x="4706" y="3220"/>
              <a:ext cx="29" cy="26"/>
            </a:xfrm>
            <a:custGeom>
              <a:avLst/>
              <a:gdLst>
                <a:gd name="T0" fmla="*/ 2 w 38"/>
                <a:gd name="T1" fmla="*/ 2 h 34"/>
                <a:gd name="T2" fmla="*/ 2 w 38"/>
                <a:gd name="T3" fmla="*/ 2 h 34"/>
                <a:gd name="T4" fmla="*/ 2 w 38"/>
                <a:gd name="T5" fmla="*/ 2 h 34"/>
                <a:gd name="T6" fmla="*/ 2 w 38"/>
                <a:gd name="T7" fmla="*/ 2 h 34"/>
                <a:gd name="T8" fmla="*/ 2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5" name="Freeform 129"/>
            <p:cNvSpPr/>
            <p:nvPr/>
          </p:nvSpPr>
          <p:spPr bwMode="grayWhite">
            <a:xfrm>
              <a:off x="4696" y="3184"/>
              <a:ext cx="26" cy="20"/>
            </a:xfrm>
            <a:custGeom>
              <a:avLst/>
              <a:gdLst>
                <a:gd name="T0" fmla="*/ 1 w 35"/>
                <a:gd name="T1" fmla="*/ 1 h 27"/>
                <a:gd name="T2" fmla="*/ 1 w 35"/>
                <a:gd name="T3" fmla="*/ 1 h 27"/>
                <a:gd name="T4" fmla="*/ 1 w 35"/>
                <a:gd name="T5" fmla="*/ 1 h 27"/>
                <a:gd name="T6" fmla="*/ 1 w 35"/>
                <a:gd name="T7" fmla="*/ 1 h 27"/>
                <a:gd name="T8" fmla="*/ 1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6" name="Freeform 130"/>
            <p:cNvSpPr/>
            <p:nvPr/>
          </p:nvSpPr>
          <p:spPr bwMode="grayWhite">
            <a:xfrm>
              <a:off x="4669" y="3160"/>
              <a:ext cx="27" cy="34"/>
            </a:xfrm>
            <a:custGeom>
              <a:avLst/>
              <a:gdLst>
                <a:gd name="T0" fmla="*/ 2 w 35"/>
                <a:gd name="T1" fmla="*/ 1 h 47"/>
                <a:gd name="T2" fmla="*/ 2 w 35"/>
                <a:gd name="T3" fmla="*/ 1 h 47"/>
                <a:gd name="T4" fmla="*/ 2 w 35"/>
                <a:gd name="T5" fmla="*/ 1 h 47"/>
                <a:gd name="T6" fmla="*/ 2 w 35"/>
                <a:gd name="T7" fmla="*/ 1 h 47"/>
                <a:gd name="T8" fmla="*/ 2 w 35"/>
                <a:gd name="T9" fmla="*/ 1 h 47"/>
                <a:gd name="T10" fmla="*/ 2 w 35"/>
                <a:gd name="T11" fmla="*/ 1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7" name="Freeform 131"/>
            <p:cNvSpPr/>
            <p:nvPr/>
          </p:nvSpPr>
          <p:spPr bwMode="grayWhite">
            <a:xfrm>
              <a:off x="4636" y="3144"/>
              <a:ext cx="25" cy="26"/>
            </a:xfrm>
            <a:custGeom>
              <a:avLst/>
              <a:gdLst>
                <a:gd name="T0" fmla="*/ 2 w 32"/>
                <a:gd name="T1" fmla="*/ 1 h 35"/>
                <a:gd name="T2" fmla="*/ 2 w 32"/>
                <a:gd name="T3" fmla="*/ 1 h 35"/>
                <a:gd name="T4" fmla="*/ 2 w 32"/>
                <a:gd name="T5" fmla="*/ 1 h 35"/>
                <a:gd name="T6" fmla="*/ 2 w 32"/>
                <a:gd name="T7" fmla="*/ 1 h 35"/>
                <a:gd name="T8" fmla="*/ 2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8" name="Freeform 132"/>
            <p:cNvSpPr/>
            <p:nvPr/>
          </p:nvSpPr>
          <p:spPr bwMode="grayWhite">
            <a:xfrm>
              <a:off x="4677" y="3196"/>
              <a:ext cx="25" cy="26"/>
            </a:xfrm>
            <a:custGeom>
              <a:avLst/>
              <a:gdLst>
                <a:gd name="T0" fmla="*/ 2 w 32"/>
                <a:gd name="T1" fmla="*/ 1 h 35"/>
                <a:gd name="T2" fmla="*/ 2 w 32"/>
                <a:gd name="T3" fmla="*/ 1 h 35"/>
                <a:gd name="T4" fmla="*/ 2 w 32"/>
                <a:gd name="T5" fmla="*/ 1 h 35"/>
                <a:gd name="T6" fmla="*/ 2 w 32"/>
                <a:gd name="T7" fmla="*/ 1 h 35"/>
                <a:gd name="T8" fmla="*/ 2 w 32"/>
                <a:gd name="T9" fmla="*/ 1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89" name="Freeform 133"/>
            <p:cNvSpPr/>
            <p:nvPr/>
          </p:nvSpPr>
          <p:spPr bwMode="grayWhite">
            <a:xfrm>
              <a:off x="3027" y="1828"/>
              <a:ext cx="144" cy="107"/>
            </a:xfrm>
            <a:custGeom>
              <a:avLst/>
              <a:gdLst>
                <a:gd name="T0" fmla="*/ 2 w 189"/>
                <a:gd name="T1" fmla="*/ 1 h 144"/>
                <a:gd name="T2" fmla="*/ 2 w 189"/>
                <a:gd name="T3" fmla="*/ 1 h 144"/>
                <a:gd name="T4" fmla="*/ 2 w 189"/>
                <a:gd name="T5" fmla="*/ 1 h 144"/>
                <a:gd name="T6" fmla="*/ 2 w 189"/>
                <a:gd name="T7" fmla="*/ 1 h 144"/>
                <a:gd name="T8" fmla="*/ 2 w 189"/>
                <a:gd name="T9" fmla="*/ 1 h 144"/>
                <a:gd name="T10" fmla="*/ 2 w 189"/>
                <a:gd name="T11" fmla="*/ 1 h 144"/>
                <a:gd name="T12" fmla="*/ 2 w 189"/>
                <a:gd name="T13" fmla="*/ 1 h 144"/>
                <a:gd name="T14" fmla="*/ 2 w 189"/>
                <a:gd name="T15" fmla="*/ 1 h 144"/>
                <a:gd name="T16" fmla="*/ 2 w 189"/>
                <a:gd name="T17" fmla="*/ 1 h 144"/>
                <a:gd name="T18" fmla="*/ 2 w 189"/>
                <a:gd name="T19" fmla="*/ 1 h 144"/>
                <a:gd name="T20" fmla="*/ 2 w 189"/>
                <a:gd name="T21" fmla="*/ 1 h 144"/>
                <a:gd name="T22" fmla="*/ 2 w 189"/>
                <a:gd name="T23" fmla="*/ 1 h 144"/>
                <a:gd name="T24" fmla="*/ 2 w 189"/>
                <a:gd name="T25" fmla="*/ 1 h 144"/>
                <a:gd name="T26" fmla="*/ 2 w 189"/>
                <a:gd name="T27" fmla="*/ 1 h 144"/>
                <a:gd name="T28" fmla="*/ 2 w 189"/>
                <a:gd name="T29" fmla="*/ 1 h 144"/>
                <a:gd name="T30" fmla="*/ 2 w 189"/>
                <a:gd name="T31" fmla="*/ 1 h 144"/>
                <a:gd name="T32" fmla="*/ 2 w 189"/>
                <a:gd name="T33" fmla="*/ 1 h 144"/>
                <a:gd name="T34" fmla="*/ 2 w 189"/>
                <a:gd name="T35" fmla="*/ 1 h 144"/>
                <a:gd name="T36" fmla="*/ 2 w 189"/>
                <a:gd name="T37" fmla="*/ 1 h 144"/>
                <a:gd name="T38" fmla="*/ 2 w 189"/>
                <a:gd name="T39" fmla="*/ 1 h 144"/>
                <a:gd name="T40" fmla="*/ 2 w 189"/>
                <a:gd name="T41" fmla="*/ 1 h 144"/>
                <a:gd name="T42" fmla="*/ 2 w 189"/>
                <a:gd name="T43" fmla="*/ 1 h 144"/>
                <a:gd name="T44" fmla="*/ 2 w 189"/>
                <a:gd name="T45" fmla="*/ 1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0" name="Freeform 134"/>
            <p:cNvSpPr/>
            <p:nvPr/>
          </p:nvSpPr>
          <p:spPr bwMode="grayWhite">
            <a:xfrm>
              <a:off x="3113" y="1931"/>
              <a:ext cx="41" cy="12"/>
            </a:xfrm>
            <a:custGeom>
              <a:avLst/>
              <a:gdLst>
                <a:gd name="T0" fmla="*/ 2 w 53"/>
                <a:gd name="T1" fmla="*/ 0 h 17"/>
                <a:gd name="T2" fmla="*/ 2 w 53"/>
                <a:gd name="T3" fmla="*/ 1 h 17"/>
                <a:gd name="T4" fmla="*/ 2 w 53"/>
                <a:gd name="T5" fmla="*/ 1 h 17"/>
                <a:gd name="T6" fmla="*/ 2 w 53"/>
                <a:gd name="T7" fmla="*/ 1 h 17"/>
                <a:gd name="T8" fmla="*/ 2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1" name="Freeform 135"/>
            <p:cNvSpPr/>
            <p:nvPr/>
          </p:nvSpPr>
          <p:spPr bwMode="grayWhite">
            <a:xfrm>
              <a:off x="3323" y="1776"/>
              <a:ext cx="43" cy="28"/>
            </a:xfrm>
            <a:custGeom>
              <a:avLst/>
              <a:gdLst>
                <a:gd name="T0" fmla="*/ 2 w 57"/>
                <a:gd name="T1" fmla="*/ 2 h 37"/>
                <a:gd name="T2" fmla="*/ 2 w 57"/>
                <a:gd name="T3" fmla="*/ 2 h 37"/>
                <a:gd name="T4" fmla="*/ 2 w 57"/>
                <a:gd name="T5" fmla="*/ 2 h 37"/>
                <a:gd name="T6" fmla="*/ 2 w 57"/>
                <a:gd name="T7" fmla="*/ 2 h 37"/>
                <a:gd name="T8" fmla="*/ 2 w 57"/>
                <a:gd name="T9" fmla="*/ 0 h 37"/>
                <a:gd name="T10" fmla="*/ 2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2" name="Freeform 136"/>
            <p:cNvSpPr/>
            <p:nvPr/>
          </p:nvSpPr>
          <p:spPr bwMode="grayWhite">
            <a:xfrm>
              <a:off x="3354" y="1789"/>
              <a:ext cx="51" cy="20"/>
            </a:xfrm>
            <a:custGeom>
              <a:avLst/>
              <a:gdLst>
                <a:gd name="T0" fmla="*/ 2 w 68"/>
                <a:gd name="T1" fmla="*/ 0 h 26"/>
                <a:gd name="T2" fmla="*/ 2 w 68"/>
                <a:gd name="T3" fmla="*/ 2 h 26"/>
                <a:gd name="T4" fmla="*/ 2 w 68"/>
                <a:gd name="T5" fmla="*/ 2 h 26"/>
                <a:gd name="T6" fmla="*/ 2 w 68"/>
                <a:gd name="T7" fmla="*/ 2 h 26"/>
                <a:gd name="T8" fmla="*/ 2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3" name="Freeform 137"/>
            <p:cNvSpPr/>
            <p:nvPr/>
          </p:nvSpPr>
          <p:spPr bwMode="grayWhite">
            <a:xfrm>
              <a:off x="3409" y="1792"/>
              <a:ext cx="52" cy="32"/>
            </a:xfrm>
            <a:custGeom>
              <a:avLst/>
              <a:gdLst>
                <a:gd name="T0" fmla="*/ 2 w 66"/>
                <a:gd name="T1" fmla="*/ 1 h 43"/>
                <a:gd name="T2" fmla="*/ 2 w 66"/>
                <a:gd name="T3" fmla="*/ 1 h 43"/>
                <a:gd name="T4" fmla="*/ 2 w 66"/>
                <a:gd name="T5" fmla="*/ 1 h 43"/>
                <a:gd name="T6" fmla="*/ 2 w 66"/>
                <a:gd name="T7" fmla="*/ 1 h 43"/>
                <a:gd name="T8" fmla="*/ 2 w 66"/>
                <a:gd name="T9" fmla="*/ 1 h 43"/>
                <a:gd name="T10" fmla="*/ 2 w 66"/>
                <a:gd name="T11" fmla="*/ 1 h 43"/>
                <a:gd name="T12" fmla="*/ 2 w 66"/>
                <a:gd name="T13" fmla="*/ 1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4" name="Freeform 138"/>
            <p:cNvSpPr/>
            <p:nvPr/>
          </p:nvSpPr>
          <p:spPr bwMode="grayWhite">
            <a:xfrm>
              <a:off x="3767" y="1819"/>
              <a:ext cx="90" cy="31"/>
            </a:xfrm>
            <a:custGeom>
              <a:avLst/>
              <a:gdLst>
                <a:gd name="T0" fmla="*/ 2 w 117"/>
                <a:gd name="T1" fmla="*/ 0 h 41"/>
                <a:gd name="T2" fmla="*/ 2 w 117"/>
                <a:gd name="T3" fmla="*/ 2 h 41"/>
                <a:gd name="T4" fmla="*/ 2 w 117"/>
                <a:gd name="T5" fmla="*/ 2 h 41"/>
                <a:gd name="T6" fmla="*/ 2 w 117"/>
                <a:gd name="T7" fmla="*/ 2 h 41"/>
                <a:gd name="T8" fmla="*/ 2 w 117"/>
                <a:gd name="T9" fmla="*/ 2 h 41"/>
                <a:gd name="T10" fmla="*/ 2 w 117"/>
                <a:gd name="T11" fmla="*/ 2 h 41"/>
                <a:gd name="T12" fmla="*/ 2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5" name="Freeform 139"/>
            <p:cNvSpPr/>
            <p:nvPr/>
          </p:nvSpPr>
          <p:spPr bwMode="grayWhite">
            <a:xfrm>
              <a:off x="3859" y="1818"/>
              <a:ext cx="48" cy="24"/>
            </a:xfrm>
            <a:custGeom>
              <a:avLst/>
              <a:gdLst>
                <a:gd name="T0" fmla="*/ 2 w 62"/>
                <a:gd name="T1" fmla="*/ 2 h 32"/>
                <a:gd name="T2" fmla="*/ 2 w 62"/>
                <a:gd name="T3" fmla="*/ 2 h 32"/>
                <a:gd name="T4" fmla="*/ 2 w 62"/>
                <a:gd name="T5" fmla="*/ 2 h 32"/>
                <a:gd name="T6" fmla="*/ 2 w 62"/>
                <a:gd name="T7" fmla="*/ 2 h 32"/>
                <a:gd name="T8" fmla="*/ 2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6" name="Freeform 140"/>
            <p:cNvSpPr/>
            <p:nvPr/>
          </p:nvSpPr>
          <p:spPr bwMode="grayWhite">
            <a:xfrm>
              <a:off x="3838" y="1847"/>
              <a:ext cx="38" cy="16"/>
            </a:xfrm>
            <a:custGeom>
              <a:avLst/>
              <a:gdLst>
                <a:gd name="T0" fmla="*/ 2 w 49"/>
                <a:gd name="T1" fmla="*/ 1 h 23"/>
                <a:gd name="T2" fmla="*/ 2 w 49"/>
                <a:gd name="T3" fmla="*/ 1 h 23"/>
                <a:gd name="T4" fmla="*/ 2 w 49"/>
                <a:gd name="T5" fmla="*/ 1 h 23"/>
                <a:gd name="T6" fmla="*/ 2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7" name="Freeform 141"/>
            <p:cNvSpPr/>
            <p:nvPr/>
          </p:nvSpPr>
          <p:spPr bwMode="grayWhite">
            <a:xfrm>
              <a:off x="4096" y="2070"/>
              <a:ext cx="78" cy="113"/>
            </a:xfrm>
            <a:custGeom>
              <a:avLst/>
              <a:gdLst>
                <a:gd name="T0" fmla="*/ 2 w 102"/>
                <a:gd name="T1" fmla="*/ 0 h 152"/>
                <a:gd name="T2" fmla="*/ 0 w 102"/>
                <a:gd name="T3" fmla="*/ 1 h 152"/>
                <a:gd name="T4" fmla="*/ 2 w 102"/>
                <a:gd name="T5" fmla="*/ 1 h 152"/>
                <a:gd name="T6" fmla="*/ 2 w 102"/>
                <a:gd name="T7" fmla="*/ 1 h 152"/>
                <a:gd name="T8" fmla="*/ 2 w 102"/>
                <a:gd name="T9" fmla="*/ 1 h 152"/>
                <a:gd name="T10" fmla="*/ 2 w 102"/>
                <a:gd name="T11" fmla="*/ 1 h 152"/>
                <a:gd name="T12" fmla="*/ 2 w 102"/>
                <a:gd name="T13" fmla="*/ 1 h 152"/>
                <a:gd name="T14" fmla="*/ 2 w 102"/>
                <a:gd name="T15" fmla="*/ 1 h 152"/>
                <a:gd name="T16" fmla="*/ 2 w 102"/>
                <a:gd name="T17" fmla="*/ 1 h 152"/>
                <a:gd name="T18" fmla="*/ 2 w 102"/>
                <a:gd name="T19" fmla="*/ 1 h 152"/>
                <a:gd name="T20" fmla="*/ 2 w 102"/>
                <a:gd name="T21" fmla="*/ 1 h 152"/>
                <a:gd name="T22" fmla="*/ 2 w 102"/>
                <a:gd name="T23" fmla="*/ 1 h 152"/>
                <a:gd name="T24" fmla="*/ 2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8" name="Freeform 142"/>
            <p:cNvSpPr/>
            <p:nvPr/>
          </p:nvSpPr>
          <p:spPr bwMode="grayWhite">
            <a:xfrm>
              <a:off x="4159" y="2187"/>
              <a:ext cx="56" cy="78"/>
            </a:xfrm>
            <a:custGeom>
              <a:avLst/>
              <a:gdLst>
                <a:gd name="T0" fmla="*/ 2 w 74"/>
                <a:gd name="T1" fmla="*/ 2 h 103"/>
                <a:gd name="T2" fmla="*/ 2 w 74"/>
                <a:gd name="T3" fmla="*/ 2 h 103"/>
                <a:gd name="T4" fmla="*/ 2 w 74"/>
                <a:gd name="T5" fmla="*/ 2 h 103"/>
                <a:gd name="T6" fmla="*/ 2 w 74"/>
                <a:gd name="T7" fmla="*/ 2 h 103"/>
                <a:gd name="T8" fmla="*/ 2 w 74"/>
                <a:gd name="T9" fmla="*/ 2 h 103"/>
                <a:gd name="T10" fmla="*/ 2 w 74"/>
                <a:gd name="T11" fmla="*/ 2 h 103"/>
                <a:gd name="T12" fmla="*/ 0 w 74"/>
                <a:gd name="T13" fmla="*/ 2 h 103"/>
                <a:gd name="T14" fmla="*/ 2 w 74"/>
                <a:gd name="T15" fmla="*/ 2 h 103"/>
                <a:gd name="T16" fmla="*/ 2 w 74"/>
                <a:gd name="T17" fmla="*/ 2 h 103"/>
                <a:gd name="T18" fmla="*/ 2 w 74"/>
                <a:gd name="T19" fmla="*/ 2 h 103"/>
                <a:gd name="T20" fmla="*/ 2 w 74"/>
                <a:gd name="T21" fmla="*/ 2 h 103"/>
                <a:gd name="T22" fmla="*/ 2 w 74"/>
                <a:gd name="T23" fmla="*/ 2 h 103"/>
                <a:gd name="T24" fmla="*/ 2 w 74"/>
                <a:gd name="T25" fmla="*/ 2 h 103"/>
                <a:gd name="T26" fmla="*/ 2 w 74"/>
                <a:gd name="T27" fmla="*/ 2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99" name="Freeform 143"/>
            <p:cNvSpPr/>
            <p:nvPr/>
          </p:nvSpPr>
          <p:spPr bwMode="grayWhite">
            <a:xfrm>
              <a:off x="4122" y="2267"/>
              <a:ext cx="111" cy="188"/>
            </a:xfrm>
            <a:custGeom>
              <a:avLst/>
              <a:gdLst>
                <a:gd name="T0" fmla="*/ 2 w 146"/>
                <a:gd name="T1" fmla="*/ 1 h 252"/>
                <a:gd name="T2" fmla="*/ 2 w 146"/>
                <a:gd name="T3" fmla="*/ 1 h 252"/>
                <a:gd name="T4" fmla="*/ 2 w 146"/>
                <a:gd name="T5" fmla="*/ 1 h 252"/>
                <a:gd name="T6" fmla="*/ 2 w 146"/>
                <a:gd name="T7" fmla="*/ 1 h 252"/>
                <a:gd name="T8" fmla="*/ 2 w 146"/>
                <a:gd name="T9" fmla="*/ 1 h 252"/>
                <a:gd name="T10" fmla="*/ 2 w 146"/>
                <a:gd name="T11" fmla="*/ 1 h 252"/>
                <a:gd name="T12" fmla="*/ 2 w 146"/>
                <a:gd name="T13" fmla="*/ 1 h 252"/>
                <a:gd name="T14" fmla="*/ 2 w 146"/>
                <a:gd name="T15" fmla="*/ 1 h 252"/>
                <a:gd name="T16" fmla="*/ 2 w 146"/>
                <a:gd name="T17" fmla="*/ 1 h 252"/>
                <a:gd name="T18" fmla="*/ 2 w 146"/>
                <a:gd name="T19" fmla="*/ 1 h 252"/>
                <a:gd name="T20" fmla="*/ 2 w 146"/>
                <a:gd name="T21" fmla="*/ 1 h 252"/>
                <a:gd name="T22" fmla="*/ 2 w 146"/>
                <a:gd name="T23" fmla="*/ 1 h 252"/>
                <a:gd name="T24" fmla="*/ 2 w 146"/>
                <a:gd name="T25" fmla="*/ 1 h 252"/>
                <a:gd name="T26" fmla="*/ 2 w 146"/>
                <a:gd name="T27" fmla="*/ 1 h 252"/>
                <a:gd name="T28" fmla="*/ 2 w 146"/>
                <a:gd name="T29" fmla="*/ 1 h 252"/>
                <a:gd name="T30" fmla="*/ 2 w 146"/>
                <a:gd name="T31" fmla="*/ 1 h 252"/>
                <a:gd name="T32" fmla="*/ 2 w 146"/>
                <a:gd name="T33" fmla="*/ 1 h 252"/>
                <a:gd name="T34" fmla="*/ 2 w 146"/>
                <a:gd name="T35" fmla="*/ 1 h 252"/>
                <a:gd name="T36" fmla="*/ 2 w 146"/>
                <a:gd name="T37" fmla="*/ 1 h 252"/>
                <a:gd name="T38" fmla="*/ 2 w 146"/>
                <a:gd name="T39" fmla="*/ 1 h 252"/>
                <a:gd name="T40" fmla="*/ 2 w 146"/>
                <a:gd name="T41" fmla="*/ 1 h 252"/>
                <a:gd name="T42" fmla="*/ 2 w 146"/>
                <a:gd name="T43" fmla="*/ 1 h 252"/>
                <a:gd name="T44" fmla="*/ 2 w 146"/>
                <a:gd name="T45" fmla="*/ 1 h 252"/>
                <a:gd name="T46" fmla="*/ 2 w 146"/>
                <a:gd name="T47" fmla="*/ 1 h 252"/>
                <a:gd name="T48" fmla="*/ 2 w 146"/>
                <a:gd name="T49" fmla="*/ 0 h 252"/>
                <a:gd name="T50" fmla="*/ 2 w 146"/>
                <a:gd name="T51" fmla="*/ 1 h 252"/>
                <a:gd name="T52" fmla="*/ 2 w 146"/>
                <a:gd name="T53" fmla="*/ 1 h 252"/>
                <a:gd name="T54" fmla="*/ 2 w 146"/>
                <a:gd name="T55" fmla="*/ 1 h 252"/>
                <a:gd name="T56" fmla="*/ 2 w 146"/>
                <a:gd name="T57" fmla="*/ 1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0" name="Freeform 144"/>
            <p:cNvSpPr/>
            <p:nvPr/>
          </p:nvSpPr>
          <p:spPr bwMode="grayWhite">
            <a:xfrm>
              <a:off x="3034" y="1765"/>
              <a:ext cx="54" cy="30"/>
            </a:xfrm>
            <a:custGeom>
              <a:avLst/>
              <a:gdLst>
                <a:gd name="T0" fmla="*/ 2 w 70"/>
                <a:gd name="T1" fmla="*/ 0 h 40"/>
                <a:gd name="T2" fmla="*/ 2 w 70"/>
                <a:gd name="T3" fmla="*/ 2 h 40"/>
                <a:gd name="T4" fmla="*/ 2 w 70"/>
                <a:gd name="T5" fmla="*/ 2 h 40"/>
                <a:gd name="T6" fmla="*/ 2 w 70"/>
                <a:gd name="T7" fmla="*/ 2 h 40"/>
                <a:gd name="T8" fmla="*/ 2 w 70"/>
                <a:gd name="T9" fmla="*/ 2 h 40"/>
                <a:gd name="T10" fmla="*/ 1 w 70"/>
                <a:gd name="T11" fmla="*/ 2 h 40"/>
                <a:gd name="T12" fmla="*/ 2 w 70"/>
                <a:gd name="T13" fmla="*/ 2 h 40"/>
                <a:gd name="T14" fmla="*/ 2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1" name="Freeform 145"/>
            <p:cNvSpPr/>
            <p:nvPr/>
          </p:nvSpPr>
          <p:spPr bwMode="grayWhite">
            <a:xfrm>
              <a:off x="2924" y="1774"/>
              <a:ext cx="20" cy="22"/>
            </a:xfrm>
            <a:custGeom>
              <a:avLst/>
              <a:gdLst>
                <a:gd name="T0" fmla="*/ 2 w 26"/>
                <a:gd name="T1" fmla="*/ 0 h 29"/>
                <a:gd name="T2" fmla="*/ 0 w 26"/>
                <a:gd name="T3" fmla="*/ 2 h 29"/>
                <a:gd name="T4" fmla="*/ 2 w 26"/>
                <a:gd name="T5" fmla="*/ 2 h 29"/>
                <a:gd name="T6" fmla="*/ 2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2" name="Freeform 146"/>
            <p:cNvSpPr/>
            <p:nvPr/>
          </p:nvSpPr>
          <p:spPr bwMode="grayWhite">
            <a:xfrm>
              <a:off x="2949" y="1773"/>
              <a:ext cx="38" cy="27"/>
            </a:xfrm>
            <a:custGeom>
              <a:avLst/>
              <a:gdLst>
                <a:gd name="T0" fmla="*/ 2 w 49"/>
                <a:gd name="T1" fmla="*/ 2 h 36"/>
                <a:gd name="T2" fmla="*/ 0 w 49"/>
                <a:gd name="T3" fmla="*/ 2 h 36"/>
                <a:gd name="T4" fmla="*/ 2 w 49"/>
                <a:gd name="T5" fmla="*/ 2 h 36"/>
                <a:gd name="T6" fmla="*/ 2 w 49"/>
                <a:gd name="T7" fmla="*/ 2 h 36"/>
                <a:gd name="T8" fmla="*/ 2 w 49"/>
                <a:gd name="T9" fmla="*/ 2 h 36"/>
                <a:gd name="T10" fmla="*/ 2 w 49"/>
                <a:gd name="T11" fmla="*/ 2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3" name="Freeform 147"/>
            <p:cNvSpPr/>
            <p:nvPr/>
          </p:nvSpPr>
          <p:spPr bwMode="grayWhite">
            <a:xfrm>
              <a:off x="3012" y="1764"/>
              <a:ext cx="20" cy="16"/>
            </a:xfrm>
            <a:custGeom>
              <a:avLst/>
              <a:gdLst>
                <a:gd name="T0" fmla="*/ 1 w 27"/>
                <a:gd name="T1" fmla="*/ 0 h 22"/>
                <a:gd name="T2" fmla="*/ 1 w 27"/>
                <a:gd name="T3" fmla="*/ 1 h 22"/>
                <a:gd name="T4" fmla="*/ 1 w 27"/>
                <a:gd name="T5" fmla="*/ 1 h 22"/>
                <a:gd name="T6" fmla="*/ 1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4" name="Freeform 148"/>
            <p:cNvSpPr/>
            <p:nvPr/>
          </p:nvSpPr>
          <p:spPr bwMode="grayWhite">
            <a:xfrm>
              <a:off x="2993" y="1782"/>
              <a:ext cx="15" cy="14"/>
            </a:xfrm>
            <a:custGeom>
              <a:avLst/>
              <a:gdLst>
                <a:gd name="T0" fmla="*/ 2 w 20"/>
                <a:gd name="T1" fmla="*/ 0 h 18"/>
                <a:gd name="T2" fmla="*/ 2 w 20"/>
                <a:gd name="T3" fmla="*/ 1 h 18"/>
                <a:gd name="T4" fmla="*/ 2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5" name="Freeform 149"/>
            <p:cNvSpPr/>
            <p:nvPr/>
          </p:nvSpPr>
          <p:spPr bwMode="grayWhite">
            <a:xfrm>
              <a:off x="4162" y="1798"/>
              <a:ext cx="18" cy="33"/>
            </a:xfrm>
            <a:custGeom>
              <a:avLst/>
              <a:gdLst>
                <a:gd name="T0" fmla="*/ 2 w 24"/>
                <a:gd name="T1" fmla="*/ 0 h 44"/>
                <a:gd name="T2" fmla="*/ 2 w 24"/>
                <a:gd name="T3" fmla="*/ 2 h 44"/>
                <a:gd name="T4" fmla="*/ 0 w 24"/>
                <a:gd name="T5" fmla="*/ 2 h 44"/>
                <a:gd name="T6" fmla="*/ 2 w 24"/>
                <a:gd name="T7" fmla="*/ 2 h 44"/>
                <a:gd name="T8" fmla="*/ 2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6" name="Freeform 150"/>
            <p:cNvSpPr/>
            <p:nvPr/>
          </p:nvSpPr>
          <p:spPr bwMode="grayWhite">
            <a:xfrm>
              <a:off x="3256" y="3244"/>
              <a:ext cx="31" cy="18"/>
            </a:xfrm>
            <a:custGeom>
              <a:avLst/>
              <a:gdLst>
                <a:gd name="T0" fmla="*/ 2 w 41"/>
                <a:gd name="T1" fmla="*/ 0 h 24"/>
                <a:gd name="T2" fmla="*/ 2 w 41"/>
                <a:gd name="T3" fmla="*/ 2 h 24"/>
                <a:gd name="T4" fmla="*/ 2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7" name="Freeform 151"/>
            <p:cNvSpPr/>
            <p:nvPr/>
          </p:nvSpPr>
          <p:spPr bwMode="grayWhite">
            <a:xfrm>
              <a:off x="3297" y="3237"/>
              <a:ext cx="10" cy="15"/>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8" name="Freeform 152"/>
            <p:cNvSpPr/>
            <p:nvPr/>
          </p:nvSpPr>
          <p:spPr bwMode="grayWhite">
            <a:xfrm>
              <a:off x="3228" y="3084"/>
              <a:ext cx="10" cy="14"/>
            </a:xfrm>
            <a:custGeom>
              <a:avLst/>
              <a:gdLst>
                <a:gd name="T0" fmla="*/ 1 w 13"/>
                <a:gd name="T1" fmla="*/ 2 h 20"/>
                <a:gd name="T2" fmla="*/ 1 w 13"/>
                <a:gd name="T3" fmla="*/ 2 h 20"/>
                <a:gd name="T4" fmla="*/ 1 w 13"/>
                <a:gd name="T5" fmla="*/ 2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09" name="Freeform 153"/>
            <p:cNvSpPr/>
            <p:nvPr/>
          </p:nvSpPr>
          <p:spPr bwMode="grayWhite">
            <a:xfrm>
              <a:off x="3289" y="3011"/>
              <a:ext cx="12" cy="19"/>
            </a:xfrm>
            <a:custGeom>
              <a:avLst/>
              <a:gdLst>
                <a:gd name="T0" fmla="*/ 3 w 14"/>
                <a:gd name="T1" fmla="*/ 0 h 25"/>
                <a:gd name="T2" fmla="*/ 0 w 14"/>
                <a:gd name="T3" fmla="*/ 2 h 25"/>
                <a:gd name="T4" fmla="*/ 3 w 14"/>
                <a:gd name="T5" fmla="*/ 2 h 25"/>
                <a:gd name="T6" fmla="*/ 3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0" name="Freeform 154"/>
            <p:cNvSpPr/>
            <p:nvPr/>
          </p:nvSpPr>
          <p:spPr bwMode="grayWhite">
            <a:xfrm>
              <a:off x="3265" y="3010"/>
              <a:ext cx="11" cy="19"/>
            </a:xfrm>
            <a:custGeom>
              <a:avLst/>
              <a:gdLst>
                <a:gd name="T0" fmla="*/ 2 w 14"/>
                <a:gd name="T1" fmla="*/ 0 h 25"/>
                <a:gd name="T2" fmla="*/ 0 w 14"/>
                <a:gd name="T3" fmla="*/ 2 h 25"/>
                <a:gd name="T4" fmla="*/ 2 w 14"/>
                <a:gd name="T5" fmla="*/ 2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1" name="Freeform 155"/>
            <p:cNvSpPr/>
            <p:nvPr/>
          </p:nvSpPr>
          <p:spPr bwMode="grayWhite">
            <a:xfrm>
              <a:off x="3253" y="3032"/>
              <a:ext cx="11" cy="14"/>
            </a:xfrm>
            <a:custGeom>
              <a:avLst/>
              <a:gdLst>
                <a:gd name="T0" fmla="*/ 3 w 13"/>
                <a:gd name="T1" fmla="*/ 2 h 20"/>
                <a:gd name="T2" fmla="*/ 1 w 13"/>
                <a:gd name="T3" fmla="*/ 2 h 20"/>
                <a:gd name="T4" fmla="*/ 3 w 13"/>
                <a:gd name="T5" fmla="*/ 2 h 20"/>
                <a:gd name="T6" fmla="*/ 3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2" name="Freeform 156"/>
            <p:cNvSpPr/>
            <p:nvPr/>
          </p:nvSpPr>
          <p:spPr bwMode="grayWhite">
            <a:xfrm>
              <a:off x="3228" y="3066"/>
              <a:ext cx="10" cy="15"/>
            </a:xfrm>
            <a:custGeom>
              <a:avLst/>
              <a:gdLst>
                <a:gd name="T0" fmla="*/ 1 w 13"/>
                <a:gd name="T1" fmla="*/ 2 h 20"/>
                <a:gd name="T2" fmla="*/ 1 w 13"/>
                <a:gd name="T3" fmla="*/ 2 h 20"/>
                <a:gd name="T4" fmla="*/ 1 w 13"/>
                <a:gd name="T5" fmla="*/ 2 h 20"/>
                <a:gd name="T6" fmla="*/ 1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3" name="Freeform 157"/>
            <p:cNvSpPr/>
            <p:nvPr/>
          </p:nvSpPr>
          <p:spPr bwMode="grayWhite">
            <a:xfrm>
              <a:off x="3247" y="3053"/>
              <a:ext cx="11" cy="15"/>
            </a:xfrm>
            <a:custGeom>
              <a:avLst/>
              <a:gdLst>
                <a:gd name="T0" fmla="*/ 3 w 13"/>
                <a:gd name="T1" fmla="*/ 2 h 20"/>
                <a:gd name="T2" fmla="*/ 1 w 13"/>
                <a:gd name="T3" fmla="*/ 2 h 20"/>
                <a:gd name="T4" fmla="*/ 3 w 13"/>
                <a:gd name="T5" fmla="*/ 2 h 20"/>
                <a:gd name="T6" fmla="*/ 3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4" name="Freeform 158"/>
            <p:cNvSpPr/>
            <p:nvPr/>
          </p:nvSpPr>
          <p:spPr bwMode="grayWhite">
            <a:xfrm>
              <a:off x="2496" y="2069"/>
              <a:ext cx="10" cy="15"/>
            </a:xfrm>
            <a:custGeom>
              <a:avLst/>
              <a:gdLst>
                <a:gd name="T0" fmla="*/ 2 w 13"/>
                <a:gd name="T1" fmla="*/ 2 h 20"/>
                <a:gd name="T2" fmla="*/ 1 w 13"/>
                <a:gd name="T3" fmla="*/ 2 h 20"/>
                <a:gd name="T4" fmla="*/ 2 w 13"/>
                <a:gd name="T5" fmla="*/ 2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5" name="Freeform 159"/>
            <p:cNvSpPr/>
            <p:nvPr/>
          </p:nvSpPr>
          <p:spPr bwMode="grayWhite">
            <a:xfrm>
              <a:off x="2433" y="2035"/>
              <a:ext cx="11" cy="14"/>
            </a:xfrm>
            <a:custGeom>
              <a:avLst/>
              <a:gdLst>
                <a:gd name="T0" fmla="*/ 3 w 13"/>
                <a:gd name="T1" fmla="*/ 2 h 20"/>
                <a:gd name="T2" fmla="*/ 1 w 13"/>
                <a:gd name="T3" fmla="*/ 2 h 20"/>
                <a:gd name="T4" fmla="*/ 3 w 13"/>
                <a:gd name="T5" fmla="*/ 2 h 20"/>
                <a:gd name="T6" fmla="*/ 3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sp>
          <p:nvSpPr>
            <p:cNvPr id="116" name="Freeform 160"/>
            <p:cNvSpPr/>
            <p:nvPr/>
          </p:nvSpPr>
          <p:spPr bwMode="grayWhite">
            <a:xfrm>
              <a:off x="2189" y="1819"/>
              <a:ext cx="2112" cy="1637"/>
            </a:xfrm>
            <a:custGeom>
              <a:avLst/>
              <a:gdLst>
                <a:gd name="T0" fmla="*/ 708 w 2060"/>
                <a:gd name="T1" fmla="*/ 599 h 1644"/>
                <a:gd name="T2" fmla="*/ 523 w 2060"/>
                <a:gd name="T3" fmla="*/ 556 h 1644"/>
                <a:gd name="T4" fmla="*/ 246 w 2060"/>
                <a:gd name="T5" fmla="*/ 591 h 1644"/>
                <a:gd name="T6" fmla="*/ 68 w 2060"/>
                <a:gd name="T7" fmla="*/ 705 h 1644"/>
                <a:gd name="T8" fmla="*/ 12 w 2060"/>
                <a:gd name="T9" fmla="*/ 869 h 1644"/>
                <a:gd name="T10" fmla="*/ 228 w 2060"/>
                <a:gd name="T11" fmla="*/ 986 h 1644"/>
                <a:gd name="T12" fmla="*/ 482 w 2060"/>
                <a:gd name="T13" fmla="*/ 969 h 1644"/>
                <a:gd name="T14" fmla="*/ 622 w 2060"/>
                <a:gd name="T15" fmla="*/ 1049 h 1644"/>
                <a:gd name="T16" fmla="*/ 708 w 2060"/>
                <a:gd name="T17" fmla="*/ 1339 h 1644"/>
                <a:gd name="T18" fmla="*/ 780 w 2060"/>
                <a:gd name="T19" fmla="*/ 1505 h 1644"/>
                <a:gd name="T20" fmla="*/ 1104 w 2060"/>
                <a:gd name="T21" fmla="*/ 1459 h 1644"/>
                <a:gd name="T22" fmla="*/ 1281 w 2060"/>
                <a:gd name="T23" fmla="*/ 1275 h 1644"/>
                <a:gd name="T24" fmla="*/ 1385 w 2060"/>
                <a:gd name="T25" fmla="*/ 1063 h 1644"/>
                <a:gd name="T26" fmla="*/ 1565 w 2060"/>
                <a:gd name="T27" fmla="*/ 927 h 1644"/>
                <a:gd name="T28" fmla="*/ 1247 w 2060"/>
                <a:gd name="T29" fmla="*/ 793 h 1644"/>
                <a:gd name="T30" fmla="*/ 1281 w 2060"/>
                <a:gd name="T31" fmla="*/ 765 h 1644"/>
                <a:gd name="T32" fmla="*/ 1571 w 2060"/>
                <a:gd name="T33" fmla="*/ 844 h 1644"/>
                <a:gd name="T34" fmla="*/ 1718 w 2060"/>
                <a:gd name="T35" fmla="*/ 738 h 1644"/>
                <a:gd name="T36" fmla="*/ 1637 w 2060"/>
                <a:gd name="T37" fmla="*/ 709 h 1644"/>
                <a:gd name="T38" fmla="*/ 1455 w 2060"/>
                <a:gd name="T39" fmla="*/ 662 h 1644"/>
                <a:gd name="T40" fmla="*/ 1788 w 2060"/>
                <a:gd name="T41" fmla="*/ 707 h 1644"/>
                <a:gd name="T42" fmla="*/ 2030 w 2060"/>
                <a:gd name="T43" fmla="*/ 790 h 1644"/>
                <a:gd name="T44" fmla="*/ 2149 w 2060"/>
                <a:gd name="T45" fmla="*/ 961 h 1644"/>
                <a:gd name="T46" fmla="*/ 2521 w 2060"/>
                <a:gd name="T47" fmla="*/ 786 h 1644"/>
                <a:gd name="T48" fmla="*/ 2670 w 2060"/>
                <a:gd name="T49" fmla="*/ 958 h 1644"/>
                <a:gd name="T50" fmla="*/ 2674 w 2060"/>
                <a:gd name="T51" fmla="*/ 807 h 1644"/>
                <a:gd name="T52" fmla="*/ 2756 w 2060"/>
                <a:gd name="T53" fmla="*/ 746 h 1644"/>
                <a:gd name="T54" fmla="*/ 2792 w 2060"/>
                <a:gd name="T55" fmla="*/ 508 h 1644"/>
                <a:gd name="T56" fmla="*/ 2857 w 2060"/>
                <a:gd name="T57" fmla="*/ 492 h 1644"/>
                <a:gd name="T58" fmla="*/ 2888 w 2060"/>
                <a:gd name="T59" fmla="*/ 391 h 1644"/>
                <a:gd name="T60" fmla="*/ 2828 w 2060"/>
                <a:gd name="T61" fmla="*/ 208 h 1644"/>
                <a:gd name="T62" fmla="*/ 2975 w 2060"/>
                <a:gd name="T63" fmla="*/ 108 h 1644"/>
                <a:gd name="T64" fmla="*/ 3050 w 2060"/>
                <a:gd name="T65" fmla="*/ 191 h 1644"/>
                <a:gd name="T66" fmla="*/ 3044 w 2060"/>
                <a:gd name="T67" fmla="*/ 117 h 1644"/>
                <a:gd name="T68" fmla="*/ 3092 w 2060"/>
                <a:gd name="T69" fmla="*/ 51 h 1644"/>
                <a:gd name="T70" fmla="*/ 3192 w 2060"/>
                <a:gd name="T71" fmla="*/ 0 h 1644"/>
                <a:gd name="T72" fmla="*/ 2851 w 2060"/>
                <a:gd name="T73" fmla="*/ 63 h 1644"/>
                <a:gd name="T74" fmla="*/ 2480 w 2060"/>
                <a:gd name="T75" fmla="*/ 83 h 1644"/>
                <a:gd name="T76" fmla="*/ 2117 w 2060"/>
                <a:gd name="T77" fmla="*/ 30 h 1644"/>
                <a:gd name="T78" fmla="*/ 1777 w 2060"/>
                <a:gd name="T79" fmla="*/ 65 h 1644"/>
                <a:gd name="T80" fmla="*/ 1628 w 2060"/>
                <a:gd name="T81" fmla="*/ 152 h 1644"/>
                <a:gd name="T82" fmla="*/ 1451 w 2060"/>
                <a:gd name="T83" fmla="*/ 119 h 1644"/>
                <a:gd name="T84" fmla="*/ 1188 w 2060"/>
                <a:gd name="T85" fmla="*/ 165 h 1644"/>
                <a:gd name="T86" fmla="*/ 1047 w 2060"/>
                <a:gd name="T87" fmla="*/ 122 h 1644"/>
                <a:gd name="T88" fmla="*/ 569 w 2060"/>
                <a:gd name="T89" fmla="*/ 230 h 1644"/>
                <a:gd name="T90" fmla="*/ 840 w 2060"/>
                <a:gd name="T91" fmla="*/ 195 h 1644"/>
                <a:gd name="T92" fmla="*/ 1000 w 2060"/>
                <a:gd name="T93" fmla="*/ 258 h 1644"/>
                <a:gd name="T94" fmla="*/ 693 w 2060"/>
                <a:gd name="T95" fmla="*/ 336 h 1644"/>
                <a:gd name="T96" fmla="*/ 430 w 2060"/>
                <a:gd name="T97" fmla="*/ 380 h 1644"/>
                <a:gd name="T98" fmla="*/ 261 w 2060"/>
                <a:gd name="T99" fmla="*/ 501 h 1644"/>
                <a:gd name="T100" fmla="*/ 442 w 2060"/>
                <a:gd name="T101" fmla="*/ 516 h 1644"/>
                <a:gd name="T102" fmla="*/ 597 w 2060"/>
                <a:gd name="T103" fmla="*/ 537 h 1644"/>
                <a:gd name="T104" fmla="*/ 772 w 2060"/>
                <a:gd name="T105" fmla="*/ 553 h 1644"/>
                <a:gd name="T106" fmla="*/ 763 w 2060"/>
                <a:gd name="T107" fmla="*/ 476 h 1644"/>
                <a:gd name="T108" fmla="*/ 928 w 2060"/>
                <a:gd name="T109" fmla="*/ 512 h 1644"/>
                <a:gd name="T110" fmla="*/ 1075 w 2060"/>
                <a:gd name="T111" fmla="*/ 434 h 1644"/>
                <a:gd name="T112" fmla="*/ 1209 w 2060"/>
                <a:gd name="T113" fmla="*/ 444 h 1644"/>
                <a:gd name="T114" fmla="*/ 1001 w 2060"/>
                <a:gd name="T115" fmla="*/ 55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pFill/>
            <a:ln>
              <a:noFill/>
            </a:ln>
            <a:effectLst>
              <a:outerShdw dist="40161" dir="4293903" algn="ctr" rotWithShape="0">
                <a:srgbClr val="333333">
                  <a:alpha val="50000"/>
                </a:srgbClr>
              </a:outerShdw>
            </a:effectLst>
          </p:spPr>
          <p:txBody>
            <a:bodyPr/>
            <a:lstStyle/>
            <a:p>
              <a:pPr>
                <a:defRPr/>
              </a:pPr>
              <a:endParaRPr lang="zh-CN" altLang="en-US" sz="2000" b="1">
                <a:latin typeface="华文中宋" panose="02010600040101010101" charset="-122"/>
                <a:ea typeface="华文中宋" panose="02010600040101010101" charset="-122"/>
              </a:endParaRPr>
            </a:p>
          </p:txBody>
        </p:sp>
      </p:grpSp>
      <p:sp>
        <p:nvSpPr>
          <p:cNvPr id="5" name="矩形 4"/>
          <p:cNvSpPr/>
          <p:nvPr/>
        </p:nvSpPr>
        <p:spPr>
          <a:xfrm>
            <a:off x="0" y="-83175"/>
            <a:ext cx="12192000" cy="68580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4" name="副标题 2"/>
          <p:cNvSpPr>
            <a:spLocks noGrp="1"/>
          </p:cNvSpPr>
          <p:nvPr/>
        </p:nvSpPr>
        <p:spPr>
          <a:xfrm>
            <a:off x="0" y="4692227"/>
            <a:ext cx="12192000" cy="1821180"/>
          </a:xfrm>
          <a:prstGeom prst="rect">
            <a:avLst/>
          </a:prstGeom>
        </p:spPr>
        <p:txBody>
          <a:bodyPr vert="horz" lIns="121920" tIns="60960" rIns="121920" bIns="609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endParaRPr lang="zh-CN" altLang="en-US" sz="2667"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0" y="2433468"/>
            <a:ext cx="12192000" cy="2014259"/>
          </a:xfrm>
          <a:prstGeom prst="rect">
            <a:avLst/>
          </a:prstGeom>
          <a:solidFill>
            <a:srgbClr val="0067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2700" algn="ctr" rtl="0" eaLnBrk="0">
              <a:lnSpc>
                <a:spcPct val="96000"/>
              </a:lnSpc>
              <a:tabLst/>
            </a:pPr>
            <a:r>
              <a:rPr lang="zh-CN" altLang="en-US" sz="4400" b="1" kern="0" spc="110" dirty="0">
                <a:solidFill>
                  <a:schemeClr val="bg1"/>
                </a:solidFill>
                <a:latin typeface="微软雅黑" panose="020B0503020204020204" pitchFamily="34" charset="-122"/>
                <a:ea typeface="微软雅黑" panose="020B0503020204020204" pitchFamily="34" charset="-122"/>
                <a:cs typeface="SimHei"/>
              </a:rPr>
              <a:t>儿童胃肠肝病营养分会年终总结</a:t>
            </a:r>
            <a:endParaRPr lang="zh-CN" altLang="en-US" sz="4400" dirty="0">
              <a:solidFill>
                <a:schemeClr val="bg1"/>
              </a:solidFill>
              <a:latin typeface="微软雅黑" panose="020B0503020204020204" pitchFamily="34" charset="-122"/>
              <a:ea typeface="微软雅黑" panose="020B0503020204020204" pitchFamily="34" charset="-122"/>
              <a:cs typeface="SimHei"/>
            </a:endParaRPr>
          </a:p>
        </p:txBody>
      </p:sp>
      <p:sp>
        <p:nvSpPr>
          <p:cNvPr id="117" name="文本框 116"/>
          <p:cNvSpPr txBox="1"/>
          <p:nvPr/>
        </p:nvSpPr>
        <p:spPr>
          <a:xfrm>
            <a:off x="3789945" y="5249319"/>
            <a:ext cx="3348994" cy="666786"/>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3733" b="1" dirty="0">
                <a:solidFill>
                  <a:schemeClr val="bg1"/>
                </a:solidFill>
                <a:latin typeface="微软雅黑" panose="020B0503020204020204" charset="-122"/>
                <a:ea typeface="微软雅黑" panose="020B0503020204020204" charset="-122"/>
              </a:rPr>
              <a:t>               </a:t>
            </a:r>
            <a:r>
              <a:rPr lang="zh-CN" altLang="en-US" sz="2667" b="1" dirty="0">
                <a:solidFill>
                  <a:schemeClr val="accent1"/>
                </a:solidFill>
                <a:latin typeface="微软雅黑" panose="020B0503020204020204" charset="-122"/>
                <a:ea typeface="微软雅黑" panose="020B0503020204020204" charset="-122"/>
              </a:rPr>
              <a:t>李晓峰</a:t>
            </a:r>
          </a:p>
        </p:txBody>
      </p:sp>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8874"/>
            <a:ext cx="6834169" cy="1604728"/>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3" name="图片 2"/>
          <p:cNvPicPr/>
          <p:nvPr/>
        </p:nvPicPr>
        <p:blipFill>
          <a:blip r:embed="rId2">
            <a:extLst>
              <a:ext uri="{28A0092B-C50C-407E-A947-70E740481C1C}">
                <a14:useLocalDpi xmlns:a14="http://schemas.microsoft.com/office/drawing/2010/main"/>
              </a:ext>
            </a:extLst>
          </a:blip>
          <a:stretch>
            <a:fillRect/>
          </a:stretch>
        </p:blipFill>
        <p:spPr>
          <a:xfrm>
            <a:off x="343822" y="1285874"/>
            <a:ext cx="4094828" cy="3571875"/>
          </a:xfrm>
          <a:prstGeom prst="rect">
            <a:avLst/>
          </a:prstGeom>
        </p:spPr>
      </p:pic>
      <p:grpSp>
        <p:nvGrpSpPr>
          <p:cNvPr id="9" name="组合 8"/>
          <p:cNvGrpSpPr/>
          <p:nvPr/>
        </p:nvGrpSpPr>
        <p:grpSpPr>
          <a:xfrm>
            <a:off x="4639598" y="1889441"/>
            <a:ext cx="7415213" cy="3612315"/>
            <a:chOff x="4639598" y="1889441"/>
            <a:chExt cx="7415213" cy="3612315"/>
          </a:xfrm>
        </p:grpSpPr>
        <p:grpSp>
          <p:nvGrpSpPr>
            <p:cNvPr id="6" name="组合 5"/>
            <p:cNvGrpSpPr/>
            <p:nvPr/>
          </p:nvGrpSpPr>
          <p:grpSpPr>
            <a:xfrm>
              <a:off x="4639598" y="1889441"/>
              <a:ext cx="7415213" cy="2825750"/>
              <a:chOff x="4672012" y="1422716"/>
              <a:chExt cx="7415213" cy="2825750"/>
            </a:xfrm>
          </p:grpSpPr>
          <p:pic>
            <p:nvPicPr>
              <p:cNvPr id="4" name="内容占位符 3"/>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4672012" y="1422716"/>
                <a:ext cx="3338513" cy="2825750"/>
              </a:xfrm>
              <a:prstGeom prst="rect">
                <a:avLst/>
              </a:prstGeom>
            </p:spPr>
          </p:pic>
          <p:pic>
            <p:nvPicPr>
              <p:cNvPr id="5" name="图片 4"/>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091487" y="1594484"/>
                <a:ext cx="3995738" cy="2482215"/>
              </a:xfrm>
              <a:prstGeom prst="rect">
                <a:avLst/>
              </a:prstGeom>
            </p:spPr>
          </p:pic>
        </p:grpSp>
        <p:sp>
          <p:nvSpPr>
            <p:cNvPr id="7" name="矩形 6"/>
            <p:cNvSpPr/>
            <p:nvPr/>
          </p:nvSpPr>
          <p:spPr>
            <a:xfrm>
              <a:off x="4914899" y="5132424"/>
              <a:ext cx="7010401" cy="369332"/>
            </a:xfrm>
            <a:prstGeom prst="rect">
              <a:avLst/>
            </a:prstGeom>
          </p:spPr>
          <p:txBody>
            <a:bodyPr wrap="square">
              <a:spAutoFit/>
            </a:bodyPr>
            <a:lstStyle/>
            <a:p>
              <a:pPr algn="just">
                <a:spcAft>
                  <a:spcPts val="0"/>
                </a:spcAft>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参加第七届广东科普嘉年华暨广东省第四届健康科普月活动</a:t>
              </a:r>
              <a:r>
                <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10.20</a:t>
              </a:r>
              <a:endPar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 name="矩形 7"/>
          <p:cNvSpPr/>
          <p:nvPr/>
        </p:nvSpPr>
        <p:spPr>
          <a:xfrm>
            <a:off x="343822" y="5178591"/>
            <a:ext cx="4295776" cy="646331"/>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2024</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年精准科普大型科普直播活动——</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婴幼儿专场”直播科普</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09.20</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852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0FBBAA-9AEF-4AD2-9A91-6E81BA8DF0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1" t="18901" r="32929" b="13699"/>
          <a:stretch/>
        </p:blipFill>
        <p:spPr>
          <a:xfrm>
            <a:off x="582804" y="958124"/>
            <a:ext cx="5282084" cy="4417744"/>
          </a:xfrm>
          <a:prstGeom prst="rect">
            <a:avLst/>
          </a:prstGeom>
        </p:spPr>
      </p:pic>
      <p:sp>
        <p:nvSpPr>
          <p:cNvPr id="4" name="矩形 3">
            <a:extLst>
              <a:ext uri="{FF2B5EF4-FFF2-40B4-BE49-F238E27FC236}">
                <a16:creationId xmlns:a16="http://schemas.microsoft.com/office/drawing/2014/main" id="{15F728C4-C81B-4EAA-B131-6CBC7FC35D5D}"/>
              </a:ext>
            </a:extLst>
          </p:cNvPr>
          <p:cNvSpPr/>
          <p:nvPr/>
        </p:nvSpPr>
        <p:spPr>
          <a:xfrm>
            <a:off x="6652910" y="5729110"/>
            <a:ext cx="5411812" cy="646331"/>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黄书炜主任</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中山三院肇庆院区儿科</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b="1" dirty="0">
                <a:latin typeface="微软雅黑" panose="020B0503020204020204" pitchFamily="34" charset="-122"/>
                <a:ea typeface="微软雅黑" panose="020B0503020204020204" pitchFamily="34" charset="-122"/>
              </a:rPr>
              <a:t>与护理协会联合进行</a:t>
            </a:r>
            <a:r>
              <a:rPr lang="zh-CN" altLang="zh-CN" b="1" dirty="0">
                <a:latin typeface="微软雅黑" panose="020B0503020204020204" pitchFamily="34" charset="-122"/>
                <a:ea typeface="微软雅黑" panose="020B0503020204020204" pitchFamily="34" charset="-122"/>
              </a:rPr>
              <a:t>科普宣教</a:t>
            </a:r>
            <a:r>
              <a:rPr lang="zh-CN" altLang="en-US" b="1" dirty="0">
                <a:latin typeface="微软雅黑" panose="020B0503020204020204" pitchFamily="34" charset="-122"/>
                <a:ea typeface="微软雅黑" panose="020B0503020204020204" pitchFamily="34" charset="-122"/>
              </a:rPr>
              <a:t>及义诊</a:t>
            </a:r>
            <a:r>
              <a:rPr lang="zh-CN" altLang="zh-CN" b="1" dirty="0">
                <a:latin typeface="微软雅黑" panose="020B0503020204020204" pitchFamily="34" charset="-122"/>
                <a:ea typeface="微软雅黑" panose="020B0503020204020204" pitchFamily="34" charset="-122"/>
              </a:rPr>
              <a:t>活动</a:t>
            </a:r>
            <a:endParaRPr lang="zh-CN" altLang="en-US" b="1"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02D282F3-33DD-4151-B13C-00E15859DA16}"/>
              </a:ext>
            </a:extLst>
          </p:cNvPr>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E1EC72A7-5F36-41BC-AFF9-6F5C64339E6A}"/>
              </a:ext>
            </a:extLst>
          </p:cNvPr>
          <p:cNvPicPr>
            <a:picLocks noChangeAspect="1"/>
          </p:cNvPicPr>
          <p:nvPr/>
        </p:nvPicPr>
        <p:blipFill rotWithShape="1">
          <a:blip r:embed="rId3">
            <a:extLst>
              <a:ext uri="{28A0092B-C50C-407E-A947-70E740481C1C}">
                <a14:useLocalDpi xmlns:a14="http://schemas.microsoft.com/office/drawing/2010/main" val="0"/>
              </a:ext>
            </a:extLst>
          </a:blip>
          <a:srcRect l="16378" t="1313" r="9275" b="1"/>
          <a:stretch/>
        </p:blipFill>
        <p:spPr>
          <a:xfrm>
            <a:off x="6186437" y="1336431"/>
            <a:ext cx="5721853" cy="3563212"/>
          </a:xfrm>
          <a:prstGeom prst="rect">
            <a:avLst/>
          </a:prstGeom>
        </p:spPr>
      </p:pic>
      <p:sp>
        <p:nvSpPr>
          <p:cNvPr id="8" name="矩形 7">
            <a:extLst>
              <a:ext uri="{FF2B5EF4-FFF2-40B4-BE49-F238E27FC236}">
                <a16:creationId xmlns:a16="http://schemas.microsoft.com/office/drawing/2014/main" id="{8E229B5B-4FB0-4A38-98D5-BBAF5666841E}"/>
              </a:ext>
            </a:extLst>
          </p:cNvPr>
          <p:cNvSpPr/>
          <p:nvPr/>
        </p:nvSpPr>
        <p:spPr>
          <a:xfrm>
            <a:off x="836589" y="5729110"/>
            <a:ext cx="5411812" cy="646331"/>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cs typeface="Times New Roman" panose="02020603050405020304" pitchFamily="18" charset="0"/>
              </a:rPr>
              <a:t>秦秀群</a:t>
            </a:r>
            <a:r>
              <a:rPr lang="zh-CN" altLang="en-US" b="1" dirty="0">
                <a:latin typeface="微软雅黑" panose="020B0503020204020204" pitchFamily="34" charset="-122"/>
                <a:ea typeface="微软雅黑" panose="020B0503020204020204" pitchFamily="34" charset="-122"/>
              </a:rPr>
              <a:t>护长</a:t>
            </a:r>
            <a:r>
              <a:rPr lang="zh-CN"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中山三院儿科</a:t>
            </a:r>
            <a:r>
              <a:rPr lang="zh-CN" altLang="zh-CN"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r>
              <a:rPr lang="zh-CN" altLang="zh-CN" b="1" dirty="0">
                <a:latin typeface="微软雅黑" panose="020B0503020204020204" pitchFamily="34" charset="-122"/>
                <a:ea typeface="微软雅黑" panose="020B0503020204020204" pitchFamily="34" charset="-122"/>
              </a:rPr>
              <a:t>针对</a:t>
            </a:r>
            <a:r>
              <a:rPr lang="zh-CN" altLang="en-US" b="1" dirty="0">
                <a:latin typeface="微软雅黑" panose="020B0503020204020204" pitchFamily="34" charset="-122"/>
                <a:ea typeface="微软雅黑" panose="020B0503020204020204" pitchFamily="34" charset="-122"/>
              </a:rPr>
              <a:t>血液肿瘤</a:t>
            </a:r>
            <a:r>
              <a:rPr lang="zh-CN" altLang="zh-CN" b="1" dirty="0">
                <a:latin typeface="微软雅黑" panose="020B0503020204020204" pitchFamily="34" charset="-122"/>
                <a:ea typeface="微软雅黑" panose="020B0503020204020204" pitchFamily="34" charset="-122"/>
              </a:rPr>
              <a:t>患儿</a:t>
            </a:r>
            <a:r>
              <a:rPr lang="zh-CN" altLang="en-US" b="1" dirty="0">
                <a:latin typeface="微软雅黑" panose="020B0503020204020204" pitchFamily="34" charset="-122"/>
                <a:ea typeface="微软雅黑" panose="020B0503020204020204" pitchFamily="34" charset="-122"/>
              </a:rPr>
              <a:t>的营养问题</a:t>
            </a:r>
            <a:r>
              <a:rPr lang="zh-CN" altLang="zh-CN" b="1" dirty="0">
                <a:latin typeface="微软雅黑" panose="020B0503020204020204" pitchFamily="34" charset="-122"/>
                <a:ea typeface="微软雅黑" panose="020B0503020204020204" pitchFamily="34" charset="-122"/>
              </a:rPr>
              <a:t>进行科普宣教活动</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20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02229E7-C0DA-4398-9260-479C228A89F1}"/>
              </a:ext>
            </a:extLst>
          </p:cNvPr>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99F322FC-C8EB-48A3-BF71-B67204AA7ADB}"/>
              </a:ext>
            </a:extLst>
          </p:cNvPr>
          <p:cNvPicPr>
            <a:picLocks noChangeAspect="1"/>
          </p:cNvPicPr>
          <p:nvPr/>
        </p:nvPicPr>
        <p:blipFill>
          <a:blip r:embed="rId2"/>
          <a:stretch>
            <a:fillRect/>
          </a:stretch>
        </p:blipFill>
        <p:spPr>
          <a:xfrm>
            <a:off x="490373" y="868635"/>
            <a:ext cx="3386182" cy="1930963"/>
          </a:xfrm>
          <a:prstGeom prst="rect">
            <a:avLst/>
          </a:prstGeom>
        </p:spPr>
      </p:pic>
      <p:sp>
        <p:nvSpPr>
          <p:cNvPr id="6" name="文本框 5">
            <a:extLst>
              <a:ext uri="{FF2B5EF4-FFF2-40B4-BE49-F238E27FC236}">
                <a16:creationId xmlns:a16="http://schemas.microsoft.com/office/drawing/2014/main" id="{F377974D-6D47-477B-BE5B-29B0D1A8F0AF}"/>
              </a:ext>
            </a:extLst>
          </p:cNvPr>
          <p:cNvSpPr txBox="1"/>
          <p:nvPr/>
        </p:nvSpPr>
        <p:spPr>
          <a:xfrm>
            <a:off x="0" y="2984006"/>
            <a:ext cx="4368572" cy="369332"/>
          </a:xfrm>
          <a:prstGeom prst="rect">
            <a:avLst/>
          </a:prstGeom>
          <a:noFill/>
        </p:spPr>
        <p:txBody>
          <a:bodyPr wrap="square">
            <a:spAutoFit/>
          </a:bodyPr>
          <a:lstStyle/>
          <a:p>
            <a:r>
              <a:rPr lang="zh-CN" altLang="en-US" b="1" dirty="0"/>
              <a:t>沈振宇科普：儿童食物过敏症状五花八门</a:t>
            </a:r>
            <a:endParaRPr lang="zh-CN" altLang="en-US" b="1" dirty="0">
              <a:solidFill>
                <a:srgbClr val="FF0000"/>
              </a:solidFill>
            </a:endParaRPr>
          </a:p>
        </p:txBody>
      </p:sp>
      <p:pic>
        <p:nvPicPr>
          <p:cNvPr id="8" name="图片 7">
            <a:extLst>
              <a:ext uri="{FF2B5EF4-FFF2-40B4-BE49-F238E27FC236}">
                <a16:creationId xmlns:a16="http://schemas.microsoft.com/office/drawing/2014/main" id="{3BEB1BCF-935A-4748-A255-D32883893771}"/>
              </a:ext>
            </a:extLst>
          </p:cNvPr>
          <p:cNvPicPr>
            <a:picLocks noChangeAspect="1"/>
          </p:cNvPicPr>
          <p:nvPr/>
        </p:nvPicPr>
        <p:blipFill>
          <a:blip r:embed="rId3"/>
          <a:stretch>
            <a:fillRect/>
          </a:stretch>
        </p:blipFill>
        <p:spPr>
          <a:xfrm>
            <a:off x="204576" y="3952265"/>
            <a:ext cx="4163996" cy="2076083"/>
          </a:xfrm>
          <a:prstGeom prst="rect">
            <a:avLst/>
          </a:prstGeom>
        </p:spPr>
      </p:pic>
      <p:pic>
        <p:nvPicPr>
          <p:cNvPr id="10" name="图片 9">
            <a:extLst>
              <a:ext uri="{FF2B5EF4-FFF2-40B4-BE49-F238E27FC236}">
                <a16:creationId xmlns:a16="http://schemas.microsoft.com/office/drawing/2014/main" id="{719FD30E-C785-4308-A5B0-008334DD527C}"/>
              </a:ext>
            </a:extLst>
          </p:cNvPr>
          <p:cNvPicPr>
            <a:picLocks noChangeAspect="1"/>
          </p:cNvPicPr>
          <p:nvPr/>
        </p:nvPicPr>
        <p:blipFill>
          <a:blip r:embed="rId4"/>
          <a:stretch>
            <a:fillRect/>
          </a:stretch>
        </p:blipFill>
        <p:spPr>
          <a:xfrm>
            <a:off x="5122822" y="3905749"/>
            <a:ext cx="3187165" cy="2009421"/>
          </a:xfrm>
          <a:prstGeom prst="rect">
            <a:avLst/>
          </a:prstGeom>
        </p:spPr>
      </p:pic>
      <p:pic>
        <p:nvPicPr>
          <p:cNvPr id="12" name="图片 11">
            <a:extLst>
              <a:ext uri="{FF2B5EF4-FFF2-40B4-BE49-F238E27FC236}">
                <a16:creationId xmlns:a16="http://schemas.microsoft.com/office/drawing/2014/main" id="{744EEAD3-04C6-4A03-BC47-6B46B1B394A2}"/>
              </a:ext>
            </a:extLst>
          </p:cNvPr>
          <p:cNvPicPr>
            <a:picLocks noChangeAspect="1"/>
          </p:cNvPicPr>
          <p:nvPr/>
        </p:nvPicPr>
        <p:blipFill rotWithShape="1">
          <a:blip r:embed="rId5">
            <a:extLst>
              <a:ext uri="{28A0092B-C50C-407E-A947-70E740481C1C}">
                <a14:useLocalDpi xmlns:a14="http://schemas.microsoft.com/office/drawing/2010/main" val="0"/>
              </a:ext>
            </a:extLst>
          </a:blip>
          <a:srcRect l="22665"/>
          <a:stretch/>
        </p:blipFill>
        <p:spPr>
          <a:xfrm>
            <a:off x="8768842" y="3896373"/>
            <a:ext cx="3116495" cy="2009420"/>
          </a:xfrm>
          <a:prstGeom prst="rect">
            <a:avLst/>
          </a:prstGeom>
        </p:spPr>
      </p:pic>
      <p:pic>
        <p:nvPicPr>
          <p:cNvPr id="14" name="图片 13">
            <a:extLst>
              <a:ext uri="{FF2B5EF4-FFF2-40B4-BE49-F238E27FC236}">
                <a16:creationId xmlns:a16="http://schemas.microsoft.com/office/drawing/2014/main" id="{15DA39FF-D227-486C-9444-64C533D3D11F}"/>
              </a:ext>
            </a:extLst>
          </p:cNvPr>
          <p:cNvPicPr>
            <a:picLocks noChangeAspect="1"/>
          </p:cNvPicPr>
          <p:nvPr/>
        </p:nvPicPr>
        <p:blipFill>
          <a:blip r:embed="rId6"/>
          <a:stretch>
            <a:fillRect/>
          </a:stretch>
        </p:blipFill>
        <p:spPr>
          <a:xfrm>
            <a:off x="4306417" y="942830"/>
            <a:ext cx="3894762" cy="1843870"/>
          </a:xfrm>
          <a:prstGeom prst="rect">
            <a:avLst/>
          </a:prstGeom>
        </p:spPr>
      </p:pic>
      <p:sp>
        <p:nvSpPr>
          <p:cNvPr id="15" name="文本框 14">
            <a:extLst>
              <a:ext uri="{FF2B5EF4-FFF2-40B4-BE49-F238E27FC236}">
                <a16:creationId xmlns:a16="http://schemas.microsoft.com/office/drawing/2014/main" id="{6F231865-6C3E-4395-A9E7-C12481260EF5}"/>
              </a:ext>
            </a:extLst>
          </p:cNvPr>
          <p:cNvSpPr txBox="1"/>
          <p:nvPr/>
        </p:nvSpPr>
        <p:spPr>
          <a:xfrm>
            <a:off x="3686513" y="6225654"/>
            <a:ext cx="4818973" cy="369332"/>
          </a:xfrm>
          <a:prstGeom prst="rect">
            <a:avLst/>
          </a:prstGeom>
          <a:noFill/>
        </p:spPr>
        <p:txBody>
          <a:bodyPr wrap="square">
            <a:spAutoFit/>
          </a:bodyPr>
          <a:lstStyle/>
          <a:p>
            <a:r>
              <a:rPr lang="zh-CN" altLang="en-US" b="1" dirty="0"/>
              <a:t>沈振宇团队</a:t>
            </a:r>
            <a:r>
              <a:rPr lang="en-US" altLang="zh-CN" b="1" dirty="0"/>
              <a:t>——</a:t>
            </a:r>
            <a:r>
              <a:rPr lang="zh-CN" altLang="en-US" b="1" dirty="0"/>
              <a:t>科普进校园系列（官坦小学）</a:t>
            </a:r>
            <a:endParaRPr lang="zh-CN" altLang="en-US" b="1" dirty="0">
              <a:solidFill>
                <a:srgbClr val="FF0000"/>
              </a:solidFill>
            </a:endParaRPr>
          </a:p>
        </p:txBody>
      </p:sp>
      <p:sp>
        <p:nvSpPr>
          <p:cNvPr id="16" name="文本框 15">
            <a:extLst>
              <a:ext uri="{FF2B5EF4-FFF2-40B4-BE49-F238E27FC236}">
                <a16:creationId xmlns:a16="http://schemas.microsoft.com/office/drawing/2014/main" id="{3A2DFC35-0D04-4A4E-B452-B9C4B5DD0C37}"/>
              </a:ext>
            </a:extLst>
          </p:cNvPr>
          <p:cNvSpPr txBox="1"/>
          <p:nvPr/>
        </p:nvSpPr>
        <p:spPr>
          <a:xfrm>
            <a:off x="4809593" y="2976892"/>
            <a:ext cx="4818973" cy="369332"/>
          </a:xfrm>
          <a:prstGeom prst="rect">
            <a:avLst/>
          </a:prstGeom>
          <a:noFill/>
        </p:spPr>
        <p:txBody>
          <a:bodyPr wrap="square">
            <a:spAutoFit/>
          </a:bodyPr>
          <a:lstStyle/>
          <a:p>
            <a:r>
              <a:rPr lang="zh-CN" altLang="en-US" b="1" dirty="0"/>
              <a:t>营养、微生态与食物过敏</a:t>
            </a:r>
            <a:endParaRPr lang="zh-CN" altLang="en-US" b="1" dirty="0">
              <a:solidFill>
                <a:srgbClr val="FF0000"/>
              </a:solidFill>
            </a:endParaRPr>
          </a:p>
        </p:txBody>
      </p:sp>
      <p:pic>
        <p:nvPicPr>
          <p:cNvPr id="18" name="图片 17">
            <a:extLst>
              <a:ext uri="{FF2B5EF4-FFF2-40B4-BE49-F238E27FC236}">
                <a16:creationId xmlns:a16="http://schemas.microsoft.com/office/drawing/2014/main" id="{7C546B88-9029-442B-9CE7-E96E65AA7A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9987" y="242191"/>
            <a:ext cx="1769196" cy="1843870"/>
          </a:xfrm>
          <a:prstGeom prst="rect">
            <a:avLst/>
          </a:prstGeom>
        </p:spPr>
      </p:pic>
      <p:sp>
        <p:nvSpPr>
          <p:cNvPr id="19" name="文本框 18">
            <a:extLst>
              <a:ext uri="{FF2B5EF4-FFF2-40B4-BE49-F238E27FC236}">
                <a16:creationId xmlns:a16="http://schemas.microsoft.com/office/drawing/2014/main" id="{F08EC69C-4A11-4885-8ADE-5E12C6526F85}"/>
              </a:ext>
            </a:extLst>
          </p:cNvPr>
          <p:cNvSpPr txBox="1"/>
          <p:nvPr/>
        </p:nvSpPr>
        <p:spPr>
          <a:xfrm>
            <a:off x="9194585" y="2984474"/>
            <a:ext cx="2726524" cy="369332"/>
          </a:xfrm>
          <a:prstGeom prst="rect">
            <a:avLst/>
          </a:prstGeom>
          <a:noFill/>
        </p:spPr>
        <p:txBody>
          <a:bodyPr wrap="square">
            <a:spAutoFit/>
          </a:bodyPr>
          <a:lstStyle/>
          <a:p>
            <a:r>
              <a:rPr lang="zh-CN" altLang="en-US" b="1" dirty="0"/>
              <a:t>多场线上直播科普</a:t>
            </a:r>
            <a:endParaRPr lang="zh-CN" altLang="en-US" b="1" dirty="0">
              <a:solidFill>
                <a:srgbClr val="FF0000"/>
              </a:solidFill>
            </a:endParaRPr>
          </a:p>
        </p:txBody>
      </p:sp>
      <p:pic>
        <p:nvPicPr>
          <p:cNvPr id="21" name="图片 20">
            <a:extLst>
              <a:ext uri="{FF2B5EF4-FFF2-40B4-BE49-F238E27FC236}">
                <a16:creationId xmlns:a16="http://schemas.microsoft.com/office/drawing/2014/main" id="{6393A242-5893-45AE-8A5E-021046DE6913}"/>
              </a:ext>
            </a:extLst>
          </p:cNvPr>
          <p:cNvPicPr>
            <a:picLocks noChangeAspect="1"/>
          </p:cNvPicPr>
          <p:nvPr/>
        </p:nvPicPr>
        <p:blipFill>
          <a:blip r:embed="rId8"/>
          <a:stretch>
            <a:fillRect/>
          </a:stretch>
        </p:blipFill>
        <p:spPr>
          <a:xfrm>
            <a:off x="9628566" y="1391138"/>
            <a:ext cx="2475310" cy="1515664"/>
          </a:xfrm>
          <a:prstGeom prst="rect">
            <a:avLst/>
          </a:prstGeom>
        </p:spPr>
      </p:pic>
    </p:spTree>
    <p:extLst>
      <p:ext uri="{BB962C8B-B14F-4D97-AF65-F5344CB8AC3E}">
        <p14:creationId xmlns:p14="http://schemas.microsoft.com/office/powerpoint/2010/main" val="168393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7177244" y="428749"/>
            <a:ext cx="4267828" cy="6000501"/>
            <a:chOff x="190500" y="971548"/>
            <a:chExt cx="3771900" cy="5514293"/>
          </a:xfrm>
        </p:grpSpPr>
        <p:pic>
          <p:nvPicPr>
            <p:cNvPr id="2" name="图片 1" descr="66377d7ed0c3f98b6926eb805c97c57"/>
            <p:cNvPicPr/>
            <p:nvPr/>
          </p:nvPicPr>
          <p:blipFill>
            <a:blip r:embed="rId2"/>
            <a:stretch>
              <a:fillRect/>
            </a:stretch>
          </p:blipFill>
          <p:spPr>
            <a:xfrm>
              <a:off x="297497" y="971548"/>
              <a:ext cx="3664903" cy="4591051"/>
            </a:xfrm>
            <a:prstGeom prst="rect">
              <a:avLst/>
            </a:prstGeom>
          </p:spPr>
        </p:pic>
        <p:sp>
          <p:nvSpPr>
            <p:cNvPr id="3" name="矩形 2"/>
            <p:cNvSpPr/>
            <p:nvPr/>
          </p:nvSpPr>
          <p:spPr>
            <a:xfrm>
              <a:off x="190500" y="5839510"/>
              <a:ext cx="3648075" cy="646331"/>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陈素萍</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湛江市妇联 “呵护自我，赋能家庭”科普直播活动</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11.10</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095715" y="1799209"/>
            <a:ext cx="5110163" cy="3926721"/>
            <a:chOff x="4710112" y="1229995"/>
            <a:chExt cx="5110163" cy="3926721"/>
          </a:xfrm>
        </p:grpSpPr>
        <p:pic>
          <p:nvPicPr>
            <p:cNvPr id="4" name="图片 3" descr="微信图片_20240729155919"/>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710112" y="1229995"/>
              <a:ext cx="5110163" cy="3275330"/>
            </a:xfrm>
            <a:prstGeom prst="rect">
              <a:avLst/>
            </a:prstGeom>
          </p:spPr>
        </p:pic>
        <p:sp>
          <p:nvSpPr>
            <p:cNvPr id="5" name="矩形 4"/>
            <p:cNvSpPr/>
            <p:nvPr/>
          </p:nvSpPr>
          <p:spPr>
            <a:xfrm>
              <a:off x="4976975" y="4787384"/>
              <a:ext cx="4652236" cy="369332"/>
            </a:xfrm>
            <a:prstGeom prst="rect">
              <a:avLst/>
            </a:prstGeom>
          </p:spPr>
          <p:txBody>
            <a:bodyPr wrap="non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陈素萍</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童心未敏，舒心成长</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义诊</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07.06</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5104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3" name="图片 2" descr="微信图片_20241128100253"/>
          <p:cNvPicPr/>
          <p:nvPr/>
        </p:nvPicPr>
        <p:blipFill>
          <a:blip r:embed="rId2" cstate="print">
            <a:extLst>
              <a:ext uri="{28A0092B-C50C-407E-A947-70E740481C1C}">
                <a14:useLocalDpi xmlns:a14="http://schemas.microsoft.com/office/drawing/2010/main"/>
              </a:ext>
            </a:extLst>
          </a:blip>
          <a:stretch>
            <a:fillRect/>
          </a:stretch>
        </p:blipFill>
        <p:spPr>
          <a:xfrm>
            <a:off x="933449" y="1431289"/>
            <a:ext cx="4410075" cy="3150235"/>
          </a:xfrm>
          <a:prstGeom prst="rect">
            <a:avLst/>
          </a:prstGeom>
        </p:spPr>
      </p:pic>
      <p:pic>
        <p:nvPicPr>
          <p:cNvPr id="4" name="图片 3" descr="微信图片_20241128101305"/>
          <p:cNvPicPr/>
          <p:nvPr/>
        </p:nvPicPr>
        <p:blipFill>
          <a:blip r:embed="rId3"/>
          <a:stretch>
            <a:fillRect/>
          </a:stretch>
        </p:blipFill>
        <p:spPr>
          <a:xfrm>
            <a:off x="6232207" y="1431288"/>
            <a:ext cx="4588193" cy="3150235"/>
          </a:xfrm>
          <a:prstGeom prst="rect">
            <a:avLst/>
          </a:prstGeom>
        </p:spPr>
      </p:pic>
      <p:sp>
        <p:nvSpPr>
          <p:cNvPr id="5" name="矩形 4"/>
          <p:cNvSpPr/>
          <p:nvPr/>
        </p:nvSpPr>
        <p:spPr>
          <a:xfrm>
            <a:off x="828675" y="4944160"/>
            <a:ext cx="6096000" cy="369332"/>
          </a:xfrm>
          <a:prstGeom prst="rect">
            <a:avLst/>
          </a:prstGeom>
        </p:spPr>
        <p:txBody>
          <a:bodyPr>
            <a:spAutoFit/>
          </a:bodyPr>
          <a:lstStyle/>
          <a:p>
            <a:r>
              <a:rPr lang="zh-CN" altLang="zh-CN" b="1" dirty="0">
                <a:ea typeface="等线" panose="02010600030101010101" pitchFamily="2" charset="-122"/>
                <a:cs typeface="Times New Roman" panose="02020603050405020304" pitchFamily="18" charset="0"/>
              </a:rPr>
              <a:t>江莲英</a:t>
            </a:r>
            <a:r>
              <a:rPr lang="en-US" altLang="zh-CN" b="1" dirty="0">
                <a:ea typeface="等线" panose="02010600030101010101" pitchFamily="2" charset="-122"/>
                <a:cs typeface="Times New Roman" panose="02020603050405020304" pitchFamily="18" charset="0"/>
              </a:rPr>
              <a:t> </a:t>
            </a:r>
            <a:r>
              <a:rPr lang="zh-CN" altLang="zh-CN" b="1" dirty="0">
                <a:ea typeface="等线" panose="02010600030101010101" pitchFamily="2" charset="-122"/>
                <a:cs typeface="Times New Roman" panose="02020603050405020304" pitchFamily="18" charset="0"/>
              </a:rPr>
              <a:t>“健康成长，儿科有约” 专家义诊</a:t>
            </a:r>
            <a:r>
              <a:rPr lang="en-US" altLang="zh-CN" b="1" dirty="0">
                <a:ea typeface="等线" panose="02010600030101010101" pitchFamily="2" charset="-122"/>
                <a:cs typeface="Times New Roman" panose="02020603050405020304" pitchFamily="18" charset="0"/>
              </a:rPr>
              <a:t> </a:t>
            </a:r>
            <a:r>
              <a:rPr lang="en-US" altLang="zh-CN" b="1" dirty="0">
                <a:solidFill>
                  <a:srgbClr val="FF0000"/>
                </a:solidFill>
                <a:ea typeface="等线" panose="02010600030101010101" pitchFamily="2" charset="-122"/>
                <a:cs typeface="Times New Roman" panose="02020603050405020304" pitchFamily="18" charset="0"/>
              </a:rPr>
              <a:t>07.06</a:t>
            </a:r>
            <a:endParaRPr lang="zh-CN" altLang="en-US" b="1" dirty="0">
              <a:solidFill>
                <a:srgbClr val="FF0000"/>
              </a:solidFill>
            </a:endParaRPr>
          </a:p>
        </p:txBody>
      </p:sp>
      <p:sp>
        <p:nvSpPr>
          <p:cNvPr id="6" name="矩形 5"/>
          <p:cNvSpPr/>
          <p:nvPr/>
        </p:nvSpPr>
        <p:spPr>
          <a:xfrm>
            <a:off x="6232207" y="4805660"/>
            <a:ext cx="5112068" cy="646331"/>
          </a:xfrm>
          <a:prstGeom prst="rect">
            <a:avLst/>
          </a:prstGeom>
        </p:spPr>
        <p:txBody>
          <a:bodyPr wrap="square">
            <a:spAutoFit/>
          </a:bodyPr>
          <a:lstStyle/>
          <a:p>
            <a:r>
              <a:rPr lang="zh-CN" altLang="zh-CN" b="1" dirty="0">
                <a:ea typeface="等线" panose="02010600030101010101" pitchFamily="2" charset="-122"/>
                <a:cs typeface="Times New Roman" panose="02020603050405020304" pitchFamily="18" charset="0"/>
              </a:rPr>
              <a:t>江莲英</a:t>
            </a:r>
            <a:r>
              <a:rPr lang="en-US" altLang="zh-CN" b="1" dirty="0">
                <a:ea typeface="等线" panose="02010600030101010101" pitchFamily="2" charset="-122"/>
                <a:cs typeface="Times New Roman" panose="02020603050405020304" pitchFamily="18" charset="0"/>
              </a:rPr>
              <a:t> </a:t>
            </a:r>
            <a:r>
              <a:rPr lang="zh-CN" altLang="zh-CN" b="1" dirty="0">
                <a:ea typeface="等线" panose="02010600030101010101" pitchFamily="2" charset="-122"/>
                <a:cs typeface="Times New Roman" panose="02020603050405020304" pitchFamily="18" charset="0"/>
              </a:rPr>
              <a:t>“呵护儿童健康成长，助力健康中国行动”—中国儿童生长发育健康传播行动</a:t>
            </a:r>
            <a:r>
              <a:rPr lang="en-US" altLang="zh-CN" b="1" dirty="0">
                <a:ea typeface="等线" panose="02010600030101010101" pitchFamily="2" charset="-122"/>
                <a:cs typeface="Times New Roman" panose="02020603050405020304" pitchFamily="18" charset="0"/>
              </a:rPr>
              <a:t> </a:t>
            </a:r>
            <a:r>
              <a:rPr lang="en-US" altLang="zh-CN" b="1" dirty="0">
                <a:solidFill>
                  <a:srgbClr val="FF0000"/>
                </a:solidFill>
                <a:ea typeface="等线" panose="02010600030101010101" pitchFamily="2" charset="-122"/>
                <a:cs typeface="Times New Roman" panose="02020603050405020304" pitchFamily="18" charset="0"/>
              </a:rPr>
              <a:t>08.11</a:t>
            </a:r>
            <a:endParaRPr lang="zh-CN" altLang="en-US" b="1" dirty="0">
              <a:solidFill>
                <a:srgbClr val="FF0000"/>
              </a:solidFill>
            </a:endParaRPr>
          </a:p>
        </p:txBody>
      </p:sp>
    </p:spTree>
    <p:extLst>
      <p:ext uri="{BB962C8B-B14F-4D97-AF65-F5344CB8AC3E}">
        <p14:creationId xmlns:p14="http://schemas.microsoft.com/office/powerpoint/2010/main" val="1669859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3" name="图片 2" descr="ba36d55b93e3c877bdeede52d07f7f2"/>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13367" y="1563052"/>
            <a:ext cx="3591908" cy="2675573"/>
          </a:xfrm>
          <a:prstGeom prst="rect">
            <a:avLst/>
          </a:prstGeom>
        </p:spPr>
      </p:pic>
      <p:pic>
        <p:nvPicPr>
          <p:cNvPr id="4" name="图片 3" descr="2c3c47630421e47492ed6cbcff04877"/>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408487" y="1563052"/>
            <a:ext cx="3440113" cy="2675573"/>
          </a:xfrm>
          <a:prstGeom prst="rect">
            <a:avLst/>
          </a:prstGeom>
        </p:spPr>
      </p:pic>
      <p:pic>
        <p:nvPicPr>
          <p:cNvPr id="5" name="图片 4" descr="3b8d8fb38a164b369461c0e024cccbb"/>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7972424" y="1563052"/>
            <a:ext cx="3705225" cy="2675573"/>
          </a:xfrm>
          <a:prstGeom prst="rect">
            <a:avLst/>
          </a:prstGeom>
        </p:spPr>
      </p:pic>
      <p:sp>
        <p:nvSpPr>
          <p:cNvPr id="6" name="矩形 5"/>
          <p:cNvSpPr/>
          <p:nvPr/>
        </p:nvSpPr>
        <p:spPr>
          <a:xfrm>
            <a:off x="945446" y="5061953"/>
            <a:ext cx="11354783" cy="646331"/>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rPr>
              <a:t>李恩斯（东莞市第八人民医院营养科）</a:t>
            </a:r>
            <a:endParaRPr lang="en-US" altLang="zh-CN" b="1" dirty="0">
              <a:latin typeface="微软雅黑" panose="020B0503020204020204" pitchFamily="34" charset="-122"/>
              <a:ea typeface="微软雅黑" panose="020B0503020204020204" pitchFamily="34" charset="-122"/>
            </a:endParaRPr>
          </a:p>
          <a:p>
            <a:r>
              <a:rPr lang="zh-CN" altLang="zh-CN" b="1" dirty="0">
                <a:latin typeface="微软雅黑" panose="020B0503020204020204" pitchFamily="34" charset="-122"/>
                <a:ea typeface="微软雅黑" panose="020B0503020204020204" pitchFamily="34" charset="-122"/>
              </a:rPr>
              <a:t>参加科普健康宣教活动及义诊</a:t>
            </a:r>
            <a:r>
              <a:rPr lang="zh-CN" altLang="en-US" b="1" dirty="0">
                <a:latin typeface="微软雅黑" panose="020B0503020204020204" pitchFamily="34" charset="-122"/>
                <a:ea typeface="微软雅黑" panose="020B0503020204020204" pitchFamily="34" charset="-122"/>
              </a:rPr>
              <a:t>；  </a:t>
            </a:r>
            <a:r>
              <a:rPr lang="zh-CN" altLang="zh-CN" b="1" dirty="0">
                <a:latin typeface="微软雅黑" panose="020B0503020204020204" pitchFamily="34" charset="-122"/>
                <a:ea typeface="微软雅黑" panose="020B0503020204020204" pitchFamily="34" charset="-122"/>
              </a:rPr>
              <a:t>走进校园进行学生营养科普讲座</a:t>
            </a:r>
            <a:r>
              <a:rPr lang="zh-CN" altLang="en-US" b="1" dirty="0">
                <a:latin typeface="微软雅黑" panose="020B0503020204020204" pitchFamily="34" charset="-122"/>
                <a:ea typeface="微软雅黑" panose="020B0503020204020204" pitchFamily="34" charset="-122"/>
              </a:rPr>
              <a:t>；  </a:t>
            </a:r>
            <a:r>
              <a:rPr lang="zh-CN" altLang="zh-CN" b="1" dirty="0">
                <a:latin typeface="微软雅黑" panose="020B0503020204020204" pitchFamily="34" charset="-122"/>
                <a:ea typeface="微软雅黑" panose="020B0503020204020204" pitchFamily="34" charset="-122"/>
              </a:rPr>
              <a:t>针对罕见病患儿进行营养科普宣教活动</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6697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5275" y="1300480"/>
            <a:ext cx="5538787" cy="2795270"/>
          </a:xfrm>
          <a:prstGeom prst="rect">
            <a:avLst/>
          </a:prstGeom>
          <a:noFill/>
        </p:spPr>
      </p:pic>
      <p:pic>
        <p:nvPicPr>
          <p:cNvPr id="3" name="图片 2" descr="D:\Users\Administrator\Documents\WeChat Files\wxid_jrtwiay08meh21\FileStorage\Temp\2a69a2efaa57855ef9331dcbb90713d.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6430010" y="1300480"/>
            <a:ext cx="2589530" cy="1461770"/>
          </a:xfrm>
          <a:prstGeom prst="rect">
            <a:avLst/>
          </a:prstGeom>
          <a:noFill/>
          <a:ln>
            <a:noFill/>
          </a:ln>
        </p:spPr>
      </p:pic>
      <p:pic>
        <p:nvPicPr>
          <p:cNvPr id="4" name="图片 3" descr="D:\Users\Administrator\Documents\WeChat Files\wxid_jrtwiay08meh21\FileStorage\Temp\6f9247ce74e40dd3862a7becabde012.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9095105" y="1300480"/>
            <a:ext cx="2515870" cy="1461770"/>
          </a:xfrm>
          <a:prstGeom prst="rect">
            <a:avLst/>
          </a:prstGeom>
          <a:noFill/>
          <a:ln>
            <a:noFill/>
          </a:ln>
        </p:spPr>
      </p:pic>
      <p:sp>
        <p:nvSpPr>
          <p:cNvPr id="5" name="矩形 4"/>
          <p:cNvSpPr/>
          <p:nvPr/>
        </p:nvSpPr>
        <p:spPr>
          <a:xfrm>
            <a:off x="9095105" y="3158609"/>
            <a:ext cx="3185487"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一杯牛奶拯救一个小黄人</a:t>
            </a:r>
            <a:r>
              <a:rPr lang="zh-CN" altLang="en-US" dirty="0">
                <a:latin typeface="微软雅黑" panose="020B0503020204020204" pitchFamily="34" charset="-122"/>
                <a:ea typeface="微软雅黑" panose="020B0503020204020204" pitchFamily="34" charset="-122"/>
              </a:rPr>
              <a:t>”</a:t>
            </a:r>
          </a:p>
        </p:txBody>
      </p:sp>
      <p:sp>
        <p:nvSpPr>
          <p:cNvPr id="6" name="矩形 5"/>
          <p:cNvSpPr/>
          <p:nvPr/>
        </p:nvSpPr>
        <p:spPr>
          <a:xfrm>
            <a:off x="6709112" y="3158609"/>
            <a:ext cx="2031325" cy="369332"/>
          </a:xfrm>
          <a:prstGeom prst="rect">
            <a:avLst/>
          </a:prstGeom>
        </p:spPr>
        <p:txBody>
          <a:bodyPr wrap="none">
            <a:spAutoFit/>
          </a:bodyPr>
          <a:lstStyle/>
          <a:p>
            <a:r>
              <a:rPr lang="zh-CN" altLang="zh-CN" dirty="0">
                <a:latin typeface="微软雅黑" panose="020B0503020204020204" pitchFamily="34" charset="-122"/>
                <a:ea typeface="微软雅黑" panose="020B0503020204020204" pitchFamily="34" charset="-122"/>
                <a:cs typeface="Times New Roman" panose="02020603050405020304" pitchFamily="18" charset="0"/>
              </a:rPr>
              <a:t>“儿童腹痛之谜”</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6743891" y="4168259"/>
            <a:ext cx="5237331" cy="369332"/>
          </a:xfrm>
          <a:prstGeom prst="rect">
            <a:avLst/>
          </a:prstGeom>
        </p:spPr>
        <p:txBody>
          <a:bodyPr wrap="none">
            <a:spAutoFit/>
          </a:bodyPr>
          <a:lstStyle/>
          <a:p>
            <a:r>
              <a:rPr lang="zh-CN" altLang="zh-CN" dirty="0"/>
              <a:t>“</a:t>
            </a:r>
            <a:r>
              <a:rPr lang="en-US" altLang="zh-CN" dirty="0"/>
              <a:t>2024</a:t>
            </a:r>
            <a:r>
              <a:rPr lang="zh-CN" altLang="zh-CN" dirty="0"/>
              <a:t>广东省第一届健康科普作品技能技巧大赛”。</a:t>
            </a:r>
          </a:p>
        </p:txBody>
      </p:sp>
      <p:sp>
        <p:nvSpPr>
          <p:cNvPr id="8" name="矩形 7"/>
          <p:cNvSpPr/>
          <p:nvPr/>
        </p:nvSpPr>
        <p:spPr>
          <a:xfrm>
            <a:off x="1119499" y="4537591"/>
            <a:ext cx="4185761" cy="461665"/>
          </a:xfrm>
          <a:prstGeom prst="rect">
            <a:avLst/>
          </a:prstGeom>
        </p:spPr>
        <p:txBody>
          <a:bodyPr wrap="none">
            <a:spAutoFit/>
          </a:bodyPr>
          <a:lstStyle/>
          <a:p>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广东省健康科普促进会视频号</a:t>
            </a:r>
            <a:endParaRPr lang="zh-CN" altLang="en-US" sz="2400" dirty="0">
              <a:latin typeface="微软雅黑" panose="020B0503020204020204" pitchFamily="34" charset="-122"/>
              <a:ea typeface="微软雅黑" panose="020B0503020204020204" pitchFamily="34" charset="-122"/>
            </a:endParaRPr>
          </a:p>
        </p:txBody>
      </p:sp>
      <p:sp>
        <p:nvSpPr>
          <p:cNvPr id="9" name="矩形 8"/>
          <p:cNvSpPr/>
          <p:nvPr/>
        </p:nvSpPr>
        <p:spPr>
          <a:xfrm>
            <a:off x="295275" y="263009"/>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分会科普作品</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3875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6274" y="1264414"/>
            <a:ext cx="11344275" cy="5170646"/>
          </a:xfrm>
          <a:prstGeom prst="rect">
            <a:avLst/>
          </a:prstGeom>
        </p:spPr>
        <p:txBody>
          <a:bodyPr wrap="square">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一、教材编写与培训</a:t>
            </a:r>
            <a:endParaRPr lang="en-US" altLang="zh-CN" sz="2400" dirty="0">
              <a:solidFill>
                <a:schemeClr val="accent1"/>
              </a:solidFill>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、完成</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县镇村医师培训教材</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编写出版</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、开展培训工作</a:t>
            </a:r>
            <a:endParaRPr lang="en-US" altLang="zh-CN" sz="2400" dirty="0">
              <a:latin typeface="微软雅黑" panose="020B0503020204020204" pitchFamily="34" charset="-122"/>
              <a:ea typeface="微软雅黑" panose="020B0503020204020204" pitchFamily="34" charset="-122"/>
            </a:endParaRPr>
          </a:p>
          <a:p>
            <a:r>
              <a:rPr lang="zh-CN" altLang="en-US" sz="2400" dirty="0">
                <a:solidFill>
                  <a:schemeClr val="accent1"/>
                </a:solidFill>
                <a:latin typeface="微软雅黑" panose="020B0503020204020204" pitchFamily="34" charset="-122"/>
                <a:ea typeface="微软雅黑" panose="020B0503020204020204" pitchFamily="34" charset="-122"/>
              </a:rPr>
              <a:t>二、数字人制作与应用</a:t>
            </a:r>
            <a:endParaRPr lang="en-US" altLang="zh-CN" sz="2400" dirty="0">
              <a:solidFill>
                <a:schemeClr val="accent1"/>
              </a:solidFill>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、制作授课老师及科普名医</a:t>
            </a:r>
            <a:r>
              <a:rPr lang="en-US" altLang="zh-CN" sz="2400" dirty="0">
                <a:latin typeface="微软雅黑" panose="020B0503020204020204" pitchFamily="34" charset="-122"/>
                <a:ea typeface="微软雅黑" panose="020B0503020204020204" pitchFamily="34" charset="-122"/>
              </a:rPr>
              <a:t>AI</a:t>
            </a:r>
            <a:r>
              <a:rPr lang="zh-CN" altLang="en-US" sz="2400" dirty="0">
                <a:latin typeface="微软雅黑" panose="020B0503020204020204" pitchFamily="34" charset="-122"/>
                <a:ea typeface="微软雅黑" panose="020B0503020204020204" pitchFamily="34" charset="-122"/>
              </a:rPr>
              <a:t>数字人</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、推广数字人应用</a:t>
            </a:r>
            <a:endParaRPr lang="en-US" altLang="zh-CN" sz="2400" dirty="0">
              <a:latin typeface="微软雅黑" panose="020B0503020204020204" pitchFamily="34" charset="-122"/>
              <a:ea typeface="微软雅黑" panose="020B0503020204020204" pitchFamily="34" charset="-122"/>
            </a:endParaRPr>
          </a:p>
          <a:p>
            <a:r>
              <a:rPr lang="zh-CN" altLang="en-US" sz="2400" dirty="0">
                <a:solidFill>
                  <a:schemeClr val="accent1"/>
                </a:solidFill>
                <a:latin typeface="微软雅黑" panose="020B0503020204020204" pitchFamily="34" charset="-122"/>
                <a:ea typeface="微软雅黑" panose="020B0503020204020204" pitchFamily="34" charset="-122"/>
              </a:rPr>
              <a:t>三、运作机制探索与完善</a:t>
            </a:r>
            <a:endParaRPr lang="en-US" altLang="zh-CN" sz="2400" dirty="0">
              <a:solidFill>
                <a:schemeClr val="accent1"/>
              </a:solidFill>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、探索政府、社会、企业和促进会一体化运作机制</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、完善运作机制</a:t>
            </a:r>
            <a:endParaRPr lang="en-US" altLang="zh-CN" sz="2400" dirty="0">
              <a:latin typeface="微软雅黑" panose="020B0503020204020204" pitchFamily="34" charset="-122"/>
              <a:ea typeface="微软雅黑" panose="020B0503020204020204" pitchFamily="34" charset="-122"/>
            </a:endParaRPr>
          </a:p>
          <a:p>
            <a:r>
              <a:rPr lang="zh-CN" altLang="en-US" sz="2400" dirty="0">
                <a:solidFill>
                  <a:schemeClr val="accent1"/>
                </a:solidFill>
                <a:latin typeface="微软雅黑" panose="020B0503020204020204" pitchFamily="34" charset="-122"/>
                <a:ea typeface="微软雅黑" panose="020B0503020204020204" pitchFamily="34" charset="-122"/>
              </a:rPr>
              <a:t>四、科普活动：</a:t>
            </a:r>
            <a:r>
              <a:rPr lang="zh-CN" altLang="en-US" sz="2400" dirty="0">
                <a:latin typeface="微软雅黑" panose="020B0503020204020204" pitchFamily="34" charset="-122"/>
                <a:ea typeface="微软雅黑" panose="020B0503020204020204" pitchFamily="34" charset="-122"/>
              </a:rPr>
              <a:t>通过活动提高公众对儿童胃肠肝病营养知识的认识，增强健康意识</a:t>
            </a:r>
            <a:endParaRPr lang="en-US" altLang="zh-CN" sz="2400" dirty="0">
              <a:latin typeface="微软雅黑" panose="020B0503020204020204" pitchFamily="34" charset="-122"/>
              <a:ea typeface="微软雅黑" panose="020B0503020204020204" pitchFamily="34" charset="-122"/>
            </a:endParaRPr>
          </a:p>
          <a:p>
            <a:r>
              <a:rPr lang="zh-CN" altLang="en-US" sz="2400" dirty="0">
                <a:solidFill>
                  <a:schemeClr val="accent1"/>
                </a:solidFill>
                <a:latin typeface="微软雅黑" panose="020B0503020204020204" pitchFamily="34" charset="-122"/>
                <a:ea typeface="微软雅黑" panose="020B0503020204020204" pitchFamily="34" charset="-122"/>
              </a:rPr>
              <a:t>五、组织建设强化</a:t>
            </a:r>
            <a:endParaRPr lang="en-US" altLang="zh-CN" sz="2400" dirty="0">
              <a:solidFill>
                <a:schemeClr val="accent1"/>
              </a:solidFill>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、加强分会组织建设</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、加强与其他分会和组织的合作</a:t>
            </a:r>
            <a:endParaRPr lang="en-US" altLang="zh-CN" sz="2400" dirty="0">
              <a:latin typeface="微软雅黑" panose="020B0503020204020204" pitchFamily="34" charset="-122"/>
              <a:ea typeface="微软雅黑" panose="020B0503020204020204" pitchFamily="34" charset="-122"/>
            </a:endParaRPr>
          </a:p>
          <a:p>
            <a:endParaRPr lang="zh-CN" altLang="en-US" dirty="0"/>
          </a:p>
        </p:txBody>
      </p:sp>
      <p:sp>
        <p:nvSpPr>
          <p:cNvPr id="3" name="矩形 2"/>
          <p:cNvSpPr/>
          <p:nvPr/>
        </p:nvSpPr>
        <p:spPr>
          <a:xfrm>
            <a:off x="587650" y="596384"/>
            <a:ext cx="3249608" cy="584775"/>
          </a:xfrm>
          <a:prstGeom prst="rect">
            <a:avLst/>
          </a:prstGeom>
        </p:spPr>
        <p:txBody>
          <a:bodyPr wrap="none">
            <a:spAutoFit/>
          </a:bodyPr>
          <a:lstStyle/>
          <a:p>
            <a:r>
              <a:rPr lang="en-US" altLang="zh-CN" sz="3200" b="1" dirty="0">
                <a:solidFill>
                  <a:schemeClr val="accent5">
                    <a:lumMod val="50000"/>
                  </a:schemeClr>
                </a:solidFill>
                <a:latin typeface="微软雅黑" panose="020B0503020204020204" pitchFamily="34" charset="-122"/>
                <a:ea typeface="微软雅黑" panose="020B0503020204020204" pitchFamily="34" charset="-122"/>
              </a:rPr>
              <a:t>2025</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年工作计划</a:t>
            </a:r>
          </a:p>
        </p:txBody>
      </p:sp>
    </p:spTree>
    <p:extLst>
      <p:ext uri="{BB962C8B-B14F-4D97-AF65-F5344CB8AC3E}">
        <p14:creationId xmlns:p14="http://schemas.microsoft.com/office/powerpoint/2010/main" val="502105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7838" y="74624"/>
            <a:ext cx="1186781" cy="1146131"/>
          </a:xfrm>
          <a:prstGeom prst="rect">
            <a:avLst/>
          </a:prstGeom>
        </p:spPr>
      </p:pic>
      <p:pic>
        <p:nvPicPr>
          <p:cNvPr id="3" name="图片 2">
            <a:extLst>
              <a:ext uri="{FF2B5EF4-FFF2-40B4-BE49-F238E27FC236}">
                <a16:creationId xmlns:a16="http://schemas.microsoft.com/office/drawing/2014/main" id="{99C0A6A4-9494-7378-16A8-436180B6B41F}"/>
              </a:ext>
            </a:extLst>
          </p:cNvPr>
          <p:cNvPicPr>
            <a:picLocks noChangeAspect="1"/>
          </p:cNvPicPr>
          <p:nvPr/>
        </p:nvPicPr>
        <p:blipFill>
          <a:blip r:embed="rId3"/>
          <a:stretch>
            <a:fillRect/>
          </a:stretch>
        </p:blipFill>
        <p:spPr>
          <a:xfrm>
            <a:off x="1295467" y="1071754"/>
            <a:ext cx="9343232" cy="5255569"/>
          </a:xfrm>
          <a:prstGeom prst="rect">
            <a:avLst/>
          </a:prstGeom>
        </p:spPr>
      </p:pic>
    </p:spTree>
    <p:extLst>
      <p:ext uri="{BB962C8B-B14F-4D97-AF65-F5344CB8AC3E}">
        <p14:creationId xmlns:p14="http://schemas.microsoft.com/office/powerpoint/2010/main" val="72537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04629" y="1772331"/>
            <a:ext cx="5421677" cy="4540538"/>
          </a:xfrm>
          <a:prstGeom prst="rect">
            <a:avLst/>
          </a:prstGeom>
          <a:noFill/>
        </p:spPr>
        <p:txBody>
          <a:bodyPr wrap="none" rtlCol="0">
            <a:spAutoFit/>
          </a:bodyPr>
          <a:lstStyle/>
          <a:p>
            <a:pPr>
              <a:lnSpc>
                <a:spcPct val="150000"/>
              </a:lnSpc>
            </a:pPr>
            <a:r>
              <a:rPr lang="en-US" altLang="zh-CN" sz="2800" dirty="0">
                <a:solidFill>
                  <a:schemeClr val="accent5">
                    <a:lumMod val="50000"/>
                  </a:schemeClr>
                </a:solidFill>
                <a:latin typeface="微软雅黑" panose="020B0503020204020204" pitchFamily="34" charset="-122"/>
                <a:ea typeface="微软雅黑" panose="020B0503020204020204" pitchFamily="34" charset="-122"/>
              </a:rPr>
              <a:t>1</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、分会组织发展建设情况</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a:solidFill>
                  <a:schemeClr val="accent5">
                    <a:lumMod val="50000"/>
                  </a:schemeClr>
                </a:solidFill>
                <a:latin typeface="微软雅黑" panose="020B0503020204020204" pitchFamily="34" charset="-122"/>
                <a:ea typeface="微软雅黑" panose="020B0503020204020204" pitchFamily="34" charset="-122"/>
              </a:rPr>
              <a:t>2</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、教材编写情况</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a:solidFill>
                  <a:schemeClr val="accent5">
                    <a:lumMod val="50000"/>
                  </a:schemeClr>
                </a:solidFill>
                <a:latin typeface="微软雅黑" panose="020B0503020204020204" pitchFamily="34" charset="-122"/>
                <a:ea typeface="微软雅黑" panose="020B0503020204020204" pitchFamily="34" charset="-122"/>
              </a:rPr>
              <a:t>3</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、分会专家获奖或重大项目立项</a:t>
            </a:r>
            <a:endParaRPr lang="en-US" altLang="zh-CN" sz="2800" dirty="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rPr>
              <a:t>4</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分会</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学术交流</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会议</a:t>
            </a:r>
            <a:endPar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rPr>
              <a:t>5</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分会</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科普</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活动</a:t>
            </a:r>
            <a:endPar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rPr>
              <a:t>6</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分会</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科普</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作品</a:t>
            </a:r>
            <a:endPar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rPr>
              <a:t>7</a:t>
            </a:r>
            <a:r>
              <a:rPr lang="zh-CN" altLang="en-US" sz="2800" dirty="0" smtClean="0">
                <a:solidFill>
                  <a:schemeClr val="accent5">
                    <a:lumMod val="50000"/>
                  </a:schemeClr>
                </a:solidFill>
                <a:latin typeface="微软雅黑" panose="020B0503020204020204" pitchFamily="34" charset="-122"/>
                <a:ea typeface="微软雅黑" panose="020B0503020204020204" pitchFamily="34" charset="-122"/>
              </a:rPr>
              <a:t>、</a:t>
            </a:r>
            <a:r>
              <a:rPr lang="en-US" altLang="zh-CN" sz="2800" dirty="0" smtClean="0">
                <a:solidFill>
                  <a:schemeClr val="accent5">
                    <a:lumMod val="50000"/>
                  </a:schemeClr>
                </a:solidFill>
                <a:latin typeface="微软雅黑" panose="020B0503020204020204" pitchFamily="34" charset="-122"/>
                <a:ea typeface="微软雅黑" panose="020B0503020204020204" pitchFamily="34" charset="-122"/>
              </a:rPr>
              <a:t>2025</a:t>
            </a:r>
            <a:r>
              <a:rPr lang="zh-CN" altLang="en-US" sz="2800" dirty="0">
                <a:solidFill>
                  <a:schemeClr val="accent5">
                    <a:lumMod val="50000"/>
                  </a:schemeClr>
                </a:solidFill>
                <a:latin typeface="微软雅黑" panose="020B0503020204020204" pitchFamily="34" charset="-122"/>
                <a:ea typeface="微软雅黑" panose="020B0503020204020204" pitchFamily="34" charset="-122"/>
              </a:rPr>
              <a:t>年工作计划</a:t>
            </a:r>
          </a:p>
        </p:txBody>
      </p:sp>
      <p:sp>
        <p:nvSpPr>
          <p:cNvPr id="3" name="文本框 2"/>
          <p:cNvSpPr txBox="1"/>
          <p:nvPr/>
        </p:nvSpPr>
        <p:spPr>
          <a:xfrm>
            <a:off x="1484671" y="1002890"/>
            <a:ext cx="1313180" cy="769441"/>
          </a:xfrm>
          <a:prstGeom prst="rect">
            <a:avLst/>
          </a:prstGeom>
          <a:noFill/>
        </p:spPr>
        <p:txBody>
          <a:bodyPr wrap="none" rtlCol="0">
            <a:spAutoFit/>
          </a:bodyPr>
          <a:lstStyle/>
          <a:p>
            <a:r>
              <a:rPr lang="zh-CN" altLang="en-US" sz="4400" b="1" dirty="0" smtClean="0">
                <a:solidFill>
                  <a:schemeClr val="accent1"/>
                </a:solidFill>
                <a:latin typeface="微软雅黑" panose="020B0503020204020204" pitchFamily="34" charset="-122"/>
                <a:ea typeface="微软雅黑" panose="020B0503020204020204" pitchFamily="34" charset="-122"/>
              </a:rPr>
              <a:t>目录</a:t>
            </a:r>
            <a:endParaRPr lang="zh-CN" altLang="en-US" sz="4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6780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5244" y="655933"/>
            <a:ext cx="9546568" cy="1077218"/>
          </a:xfrm>
          <a:prstGeom prst="rect">
            <a:avLst/>
          </a:prstGeom>
        </p:spPr>
        <p:txBody>
          <a:bodyPr wrap="squar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广东省健康科普促进会儿童胃肠肝病营养分会</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成立</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a:p>
            <a:r>
              <a:rPr lang="en-US" altLang="zh-CN" sz="3200" dirty="0">
                <a:latin typeface="Arial" panose="020B0604020202020204" pitchFamily="34" charset="0"/>
              </a:rPr>
              <a:t>                                                        ——2024.6.28</a:t>
            </a:r>
            <a:endParaRPr lang="zh-CN" altLang="en-US" sz="3200" dirty="0"/>
          </a:p>
        </p:txBody>
      </p:sp>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150188" y="1733151"/>
            <a:ext cx="4320696" cy="2488721"/>
          </a:xfrm>
          <a:prstGeom prst="rect">
            <a:avLst/>
          </a:prstGeom>
        </p:spPr>
      </p:pic>
      <p:grpSp>
        <p:nvGrpSpPr>
          <p:cNvPr id="7" name="组合 6"/>
          <p:cNvGrpSpPr/>
          <p:nvPr/>
        </p:nvGrpSpPr>
        <p:grpSpPr>
          <a:xfrm>
            <a:off x="6268528" y="1763252"/>
            <a:ext cx="5167222" cy="2458620"/>
            <a:chOff x="5978106" y="1897811"/>
            <a:chExt cx="5167222" cy="2458620"/>
          </a:xfrm>
        </p:grpSpPr>
        <p:pic>
          <p:nvPicPr>
            <p:cNvPr id="5" name="图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35616" y="1977984"/>
              <a:ext cx="5006196" cy="2378447"/>
            </a:xfrm>
            <a:prstGeom prst="rect">
              <a:avLst/>
            </a:prstGeom>
          </p:spPr>
        </p:pic>
        <p:sp>
          <p:nvSpPr>
            <p:cNvPr id="6" name="圆角矩形 5"/>
            <p:cNvSpPr/>
            <p:nvPr/>
          </p:nvSpPr>
          <p:spPr>
            <a:xfrm>
              <a:off x="5978106" y="1897811"/>
              <a:ext cx="5167222" cy="24586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p:cNvPicPr>
            <a:picLocks noChangeAspect="1"/>
          </p:cNvPicPr>
          <p:nvPr/>
        </p:nvPicPr>
        <p:blipFill>
          <a:blip r:embed="rId5"/>
          <a:stretch>
            <a:fillRect/>
          </a:stretch>
        </p:blipFill>
        <p:spPr>
          <a:xfrm>
            <a:off x="1945750" y="4498924"/>
            <a:ext cx="8760575" cy="2095500"/>
          </a:xfrm>
          <a:prstGeom prst="rect">
            <a:avLst/>
          </a:prstGeom>
        </p:spPr>
      </p:pic>
    </p:spTree>
    <p:extLst>
      <p:ext uri="{BB962C8B-B14F-4D97-AF65-F5344CB8AC3E}">
        <p14:creationId xmlns:p14="http://schemas.microsoft.com/office/powerpoint/2010/main" val="1668691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0392" y="162753"/>
            <a:ext cx="4288353" cy="584775"/>
          </a:xfrm>
          <a:prstGeom prst="rect">
            <a:avLst/>
          </a:prstGeom>
        </p:spPr>
        <p:txBody>
          <a:bodyPr wrap="none">
            <a:spAutoFit/>
          </a:bodyPr>
          <a:lstStyle/>
          <a:p>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分会组织发展建设情况</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ABFA9E56-8131-4E23-8B84-DB08DF16B3DE}"/>
              </a:ext>
            </a:extLst>
          </p:cNvPr>
          <p:cNvSpPr txBox="1"/>
          <p:nvPr/>
        </p:nvSpPr>
        <p:spPr>
          <a:xfrm>
            <a:off x="557572" y="747528"/>
            <a:ext cx="11076855" cy="6024726"/>
          </a:xfrm>
          <a:prstGeom prst="rect">
            <a:avLst/>
          </a:prstGeom>
          <a:noFill/>
        </p:spPr>
        <p:txBody>
          <a:bodyPr wrap="square" rtlCol="0">
            <a:spAutoFit/>
          </a:bodyPr>
          <a:lstStyle/>
          <a:p>
            <a:pPr>
              <a:lnSpc>
                <a:spcPts val="3600"/>
              </a:lnSpc>
            </a:pPr>
            <a:r>
              <a:rPr lang="zh-CN" altLang="en-US" sz="1600" b="1" dirty="0"/>
              <a:t>主任委员：李晓峰</a:t>
            </a:r>
            <a:endParaRPr lang="en-US" altLang="zh-CN" sz="1600" b="1" dirty="0"/>
          </a:p>
          <a:p>
            <a:pPr>
              <a:lnSpc>
                <a:spcPts val="3600"/>
              </a:lnSpc>
            </a:pPr>
            <a:r>
              <a:rPr lang="zh-CN" altLang="en-US" sz="1600" b="1" dirty="0"/>
              <a:t>顾问：陈壮桂   沈振宇</a:t>
            </a:r>
            <a:endParaRPr lang="en-US" altLang="zh-CN" sz="1600" b="1" dirty="0"/>
          </a:p>
          <a:p>
            <a:pPr>
              <a:lnSpc>
                <a:spcPts val="3600"/>
              </a:lnSpc>
            </a:pPr>
            <a:r>
              <a:rPr lang="zh-CN" altLang="en-US" sz="1600" b="1" dirty="0"/>
              <a:t>副主任委员兼秘书长：孔   倩</a:t>
            </a:r>
            <a:endParaRPr lang="en-US" altLang="zh-CN" sz="1600" b="1" dirty="0"/>
          </a:p>
          <a:p>
            <a:pPr>
              <a:lnSpc>
                <a:spcPts val="3600"/>
              </a:lnSpc>
            </a:pPr>
            <a:r>
              <a:rPr lang="zh-CN" altLang="en-US" sz="1600" b="1" dirty="0"/>
              <a:t>副主任委员：</a:t>
            </a:r>
            <a:r>
              <a:rPr lang="zh-CN" altLang="en-US" sz="1600" b="1" u="none" strike="noStrike" dirty="0">
                <a:effectLst/>
              </a:rPr>
              <a:t>陈潮青   陈素萍   代东伶   郭杨斌   黄    健   黄木营   黄书炜   纪国业   江莲英   李    丽   刘菊香</a:t>
            </a:r>
            <a:r>
              <a:rPr lang="en-US" altLang="zh-CN" sz="1600" b="1" dirty="0"/>
              <a:t>   </a:t>
            </a:r>
            <a:r>
              <a:rPr lang="zh-CN" altLang="en-US" sz="1600" b="1" u="none" strike="noStrike" dirty="0">
                <a:effectLst/>
              </a:rPr>
              <a:t>秦秀群   </a:t>
            </a:r>
            <a:endParaRPr lang="en-US" altLang="zh-CN" sz="1600" b="1" u="none" strike="noStrike" dirty="0">
              <a:effectLst/>
            </a:endParaRPr>
          </a:p>
          <a:p>
            <a:pPr>
              <a:lnSpc>
                <a:spcPts val="3600"/>
              </a:lnSpc>
            </a:pPr>
            <a:r>
              <a:rPr lang="en-US" altLang="zh-CN" sz="1600" b="1" dirty="0"/>
              <a:t>                     </a:t>
            </a:r>
            <a:r>
              <a:rPr lang="zh-CN" altLang="en-US" sz="1600" b="1" u="none" strike="noStrike" dirty="0">
                <a:effectLst/>
              </a:rPr>
              <a:t>覃超强   谢广清   严建华   张纪泳   张应洪   周    锶   梁    粤   彭秋莹   汤怡红   薛红漫</a:t>
            </a:r>
            <a:r>
              <a:rPr lang="en-US" altLang="zh-CN" sz="1600" b="1" dirty="0"/>
              <a:t>    </a:t>
            </a:r>
            <a:r>
              <a:rPr lang="zh-CN" altLang="en-US" sz="1600" b="1" u="none" strike="noStrike" dirty="0">
                <a:effectLst/>
              </a:rPr>
              <a:t>周晓光   朱俏欣</a:t>
            </a:r>
            <a:endParaRPr lang="en-US" altLang="zh-CN" sz="1600" b="1" u="none" strike="noStrike" dirty="0">
              <a:effectLst/>
            </a:endParaRPr>
          </a:p>
          <a:p>
            <a:pPr>
              <a:lnSpc>
                <a:spcPts val="3600"/>
              </a:lnSpc>
            </a:pPr>
            <a:r>
              <a:rPr lang="zh-CN" altLang="en-US" sz="1600" b="1" dirty="0"/>
              <a:t>常务委员：    陈    寄   代    群   冯文科   甘松林   何诗华   华晓星   李结贞   李少存   李    娴   李    晓   李勇冠   梁小步    </a:t>
            </a:r>
            <a:endParaRPr lang="en-US" altLang="zh-CN" sz="1600" b="1" dirty="0"/>
          </a:p>
          <a:p>
            <a:pPr>
              <a:lnSpc>
                <a:spcPts val="3600"/>
              </a:lnSpc>
            </a:pPr>
            <a:r>
              <a:rPr lang="en-US" altLang="zh-CN" sz="1600" b="1" dirty="0"/>
              <a:t>                      </a:t>
            </a:r>
            <a:r>
              <a:rPr lang="zh-CN" altLang="en-US" sz="1600" b="1" dirty="0"/>
              <a:t>廖海霞   林观连   林    捷   林进生   刘新安   卢国鑫   陆媚婷   罗思华   麦华卓   庞永昌</a:t>
            </a:r>
            <a:r>
              <a:rPr lang="en-US" altLang="zh-CN" sz="1600" b="1" dirty="0"/>
              <a:t>    </a:t>
            </a:r>
            <a:r>
              <a:rPr lang="zh-CN" altLang="en-US" sz="1600" b="1" dirty="0"/>
              <a:t>彭    升   佘意贵   </a:t>
            </a:r>
            <a:endParaRPr lang="en-US" altLang="zh-CN" sz="1600" b="1" dirty="0"/>
          </a:p>
          <a:p>
            <a:pPr>
              <a:lnSpc>
                <a:spcPts val="3600"/>
              </a:lnSpc>
            </a:pPr>
            <a:r>
              <a:rPr lang="en-US" altLang="zh-CN" sz="1600" b="1" dirty="0"/>
              <a:t>                      </a:t>
            </a:r>
            <a:r>
              <a:rPr lang="zh-CN" altLang="en-US" sz="1600" b="1" dirty="0"/>
              <a:t>谭志贞    汤韶斌   王福琴   王    蕾   吴东亮   杨祝玲   张    珂   张   丽   郑华文</a:t>
            </a:r>
            <a:r>
              <a:rPr lang="en-US" altLang="zh-CN" sz="1600" b="1" dirty="0"/>
              <a:t>   </a:t>
            </a:r>
            <a:r>
              <a:rPr lang="zh-CN" altLang="en-US" sz="1600" b="1" dirty="0"/>
              <a:t>郑水珠   朱陆健</a:t>
            </a:r>
            <a:endParaRPr lang="en-US" altLang="zh-CN" sz="1600" b="1" dirty="0"/>
          </a:p>
          <a:p>
            <a:pPr>
              <a:lnSpc>
                <a:spcPts val="3600"/>
              </a:lnSpc>
            </a:pPr>
            <a:r>
              <a:rPr lang="zh-CN" altLang="en-US" sz="1600" b="1" dirty="0"/>
              <a:t>委员：           蔡扬丽    蔡长荣   曾海芋   陈烂漫   陈淑青    陈树梅   陈思慧   陈思敏   陈彦羽    程   芳   邓志富   方   傲    </a:t>
            </a:r>
            <a:endParaRPr lang="en-US" altLang="zh-CN" sz="1600" b="1" dirty="0"/>
          </a:p>
          <a:p>
            <a:pPr>
              <a:lnSpc>
                <a:spcPts val="3600"/>
              </a:lnSpc>
            </a:pPr>
            <a:r>
              <a:rPr lang="en-US" altLang="zh-CN" sz="1600" b="1" dirty="0"/>
              <a:t>                      </a:t>
            </a:r>
            <a:r>
              <a:rPr lang="zh-CN" altLang="en-US" sz="1600" b="1" dirty="0"/>
              <a:t>关向阳    何有康   侯清梅   黄宝玲   黄   美   黄云聪   江福平   江云旭    李恩斯    李海凤</a:t>
            </a:r>
            <a:r>
              <a:rPr lang="en-US" altLang="zh-CN" sz="1600" b="1" dirty="0"/>
              <a:t>   </a:t>
            </a:r>
            <a:r>
              <a:rPr lang="zh-CN" altLang="en-US" sz="1600" b="1" dirty="0"/>
              <a:t>李   虹    李景月    </a:t>
            </a:r>
            <a:endParaRPr lang="en-US" altLang="zh-CN" sz="1600" b="1" dirty="0"/>
          </a:p>
          <a:p>
            <a:pPr>
              <a:lnSpc>
                <a:spcPts val="3600"/>
              </a:lnSpc>
            </a:pPr>
            <a:r>
              <a:rPr lang="en-US" altLang="zh-CN" sz="1600" b="1" dirty="0"/>
              <a:t>                      </a:t>
            </a:r>
            <a:r>
              <a:rPr lang="zh-CN" altLang="en-US" sz="1600" b="1" dirty="0"/>
              <a:t>李丽媚   梁肇枝   林国锐   林雪梅   刘   慧    罗乙娟   欧锡星    潘冬雪   庞金梅</a:t>
            </a:r>
            <a:r>
              <a:rPr lang="en-US" altLang="zh-CN" sz="1600" b="1" dirty="0"/>
              <a:t>    </a:t>
            </a:r>
            <a:r>
              <a:rPr lang="zh-CN" altLang="en-US" sz="1600" b="1" dirty="0"/>
              <a:t>庞斯靖    丘晓颖   舒方华    </a:t>
            </a:r>
            <a:endParaRPr lang="en-US" altLang="zh-CN" sz="1600" b="1" dirty="0"/>
          </a:p>
          <a:p>
            <a:pPr>
              <a:lnSpc>
                <a:spcPts val="3600"/>
              </a:lnSpc>
            </a:pPr>
            <a:r>
              <a:rPr lang="en-US" altLang="zh-CN" sz="1600" b="1" dirty="0"/>
              <a:t>                      </a:t>
            </a:r>
            <a:r>
              <a:rPr lang="zh-CN" altLang="en-US" sz="1600" b="1" dirty="0"/>
              <a:t>田小成   王   群   翁钿梓   伍咏瑶   萧启明   谢梦颖    熊丽华   颜倩英</a:t>
            </a:r>
            <a:r>
              <a:rPr lang="en-US" altLang="zh-CN" sz="1600" b="1" dirty="0"/>
              <a:t>    </a:t>
            </a:r>
            <a:r>
              <a:rPr lang="zh-CN" altLang="en-US" sz="1600" b="1" dirty="0"/>
              <a:t>钟燕霞    周春菊   周焕娟   李裕昌    </a:t>
            </a:r>
            <a:endParaRPr lang="en-US" altLang="zh-CN" sz="1600" b="1" dirty="0"/>
          </a:p>
          <a:p>
            <a:pPr>
              <a:lnSpc>
                <a:spcPts val="3600"/>
              </a:lnSpc>
            </a:pPr>
            <a:r>
              <a:rPr lang="en-US" altLang="zh-CN" sz="1600" b="1" dirty="0"/>
              <a:t>                      </a:t>
            </a:r>
            <a:r>
              <a:rPr lang="zh-CN" altLang="en-US" sz="1600" b="1" dirty="0"/>
              <a:t>罗梅娟   胡颖珠   李海敏   陈柚燕   洪艺苑   刘志伟   魏小燕</a:t>
            </a:r>
            <a:r>
              <a:rPr lang="en-US" altLang="zh-CN" sz="1600" b="1" dirty="0"/>
              <a:t>    </a:t>
            </a:r>
            <a:r>
              <a:rPr lang="zh-CN" altLang="en-US" sz="1600" b="1" dirty="0"/>
              <a:t>吴家先    吴丽燕   张晓佳    周秀新</a:t>
            </a:r>
            <a:endParaRPr lang="zh-CN" altLang="en-US" sz="1600" b="1" i="0" u="none" strike="noStrike" dirty="0">
              <a:solidFill>
                <a:srgbClr val="000000"/>
              </a:solidFill>
              <a:effectLst/>
              <a:latin typeface="宋体" panose="02010600030101010101" pitchFamily="2" charset="-122"/>
              <a:ea typeface="宋体" panose="02010600030101010101" pitchFamily="2" charset="-122"/>
            </a:endParaRPr>
          </a:p>
        </p:txBody>
      </p:sp>
      <p:sp>
        <p:nvSpPr>
          <p:cNvPr id="11" name="带形: 上凸弯 10">
            <a:extLst>
              <a:ext uri="{FF2B5EF4-FFF2-40B4-BE49-F238E27FC236}">
                <a16:creationId xmlns:a16="http://schemas.microsoft.com/office/drawing/2014/main" id="{2958162C-950E-4235-8A78-536CBFFEFD2E}"/>
              </a:ext>
            </a:extLst>
          </p:cNvPr>
          <p:cNvSpPr/>
          <p:nvPr/>
        </p:nvSpPr>
        <p:spPr>
          <a:xfrm>
            <a:off x="4471516" y="749498"/>
            <a:ext cx="2130251" cy="582805"/>
          </a:xfrm>
          <a:prstGeom prst="ellipseRibbon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C00000"/>
                </a:solidFill>
                <a:latin typeface="微软雅黑" panose="020B0503020204020204" pitchFamily="34" charset="-122"/>
                <a:ea typeface="微软雅黑" panose="020B0503020204020204" pitchFamily="34" charset="-122"/>
              </a:rPr>
              <a:t>共</a:t>
            </a:r>
            <a:r>
              <a:rPr lang="en-US" altLang="zh-CN" dirty="0">
                <a:solidFill>
                  <a:srgbClr val="C00000"/>
                </a:solidFill>
                <a:latin typeface="微软雅黑" panose="020B0503020204020204" pitchFamily="34" charset="-122"/>
                <a:ea typeface="微软雅黑" panose="020B0503020204020204" pitchFamily="34" charset="-122"/>
              </a:rPr>
              <a:t>122</a:t>
            </a:r>
            <a:r>
              <a:rPr lang="zh-CN" altLang="en-US" dirty="0">
                <a:solidFill>
                  <a:srgbClr val="C00000"/>
                </a:solidFill>
                <a:latin typeface="微软雅黑" panose="020B0503020204020204" pitchFamily="34" charset="-122"/>
                <a:ea typeface="微软雅黑" panose="020B0503020204020204" pitchFamily="34" charset="-122"/>
              </a:rPr>
              <a:t>人</a:t>
            </a:r>
          </a:p>
        </p:txBody>
      </p:sp>
    </p:spTree>
    <p:extLst>
      <p:ext uri="{BB962C8B-B14F-4D97-AF65-F5344CB8AC3E}">
        <p14:creationId xmlns:p14="http://schemas.microsoft.com/office/powerpoint/2010/main" val="4250147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1665" y="270634"/>
            <a:ext cx="2646878" cy="584775"/>
          </a:xfrm>
          <a:prstGeom prst="rect">
            <a:avLst/>
          </a:prstGeom>
        </p:spPr>
        <p:txBody>
          <a:bodyPr wrap="none">
            <a:spAutoFit/>
          </a:bodyPr>
          <a:lstStyle/>
          <a:p>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教材编写情况</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7547360" y="143737"/>
            <a:ext cx="4048438" cy="6714263"/>
          </a:xfrm>
          <a:prstGeom prst="rect">
            <a:avLst/>
          </a:prstGeom>
        </p:spPr>
      </p:pic>
      <p:sp>
        <p:nvSpPr>
          <p:cNvPr id="6" name="文本框 5"/>
          <p:cNvSpPr txBox="1"/>
          <p:nvPr/>
        </p:nvSpPr>
        <p:spPr>
          <a:xfrm>
            <a:off x="464389" y="1549065"/>
            <a:ext cx="6883340" cy="4154984"/>
          </a:xfrm>
          <a:prstGeom prst="rect">
            <a:avLst/>
          </a:prstGeom>
          <a:noFill/>
        </p:spPr>
        <p:txBody>
          <a:bodyPr wrap="square" rtlCol="0">
            <a:spAutoFit/>
          </a:bodyPr>
          <a:lstStyle/>
          <a:p>
            <a:pPr algn="ct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儿童胃肠肝病和营养常见疾病诊治手册</a:t>
            </a:r>
            <a:r>
              <a:rPr lang="en-US" altLang="zh-CN" sz="2400" b="1" dirty="0">
                <a:latin typeface="微软雅黑" panose="020B0503020204020204" pitchFamily="34" charset="-122"/>
                <a:ea typeface="微软雅黑" panose="020B0503020204020204" pitchFamily="34" charset="-122"/>
              </a:rPr>
              <a:t>》</a:t>
            </a:r>
          </a:p>
          <a:p>
            <a:endParaRPr lang="en-US" altLang="zh-CN" sz="2400"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已完成收稿，目前审稿中</a:t>
            </a:r>
            <a:endParaRPr lang="en-US" altLang="zh-CN" b="1" dirty="0">
              <a:latin typeface="微软雅黑" panose="020B0503020204020204" pitchFamily="34" charset="-122"/>
              <a:ea typeface="微软雅黑" panose="020B0503020204020204" pitchFamily="34" charset="-122"/>
            </a:endParaRPr>
          </a:p>
          <a:p>
            <a:endParaRPr lang="en-US" altLang="zh-CN" b="1" dirty="0">
              <a:latin typeface="微软雅黑" panose="020B0503020204020204" pitchFamily="34" charset="-122"/>
              <a:ea typeface="微软雅黑" panose="020B0503020204020204" pitchFamily="34" charset="-122"/>
            </a:endParaRPr>
          </a:p>
          <a:p>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这将是国内首部面向基层医师，并以儿童为对象，全面融合了胃肠、肝病及营养等多个专业问题的实用手册。它不仅系统梳理了儿童胃肠、肝病及营养相关疾病的最新诊治指南和实践经验，还大地方便了基层医生在日常诊疗中的应用，有助于实现对儿童患者更加及时、准确和有效的治疗。</a:t>
            </a:r>
            <a:endParaRPr lang="en-US" altLang="zh-CN" b="1" dirty="0">
              <a:latin typeface="微软雅黑" panose="020B0503020204020204" pitchFamily="34" charset="-122"/>
              <a:ea typeface="微软雅黑" panose="020B0503020204020204" pitchFamily="34" charset="-122"/>
            </a:endParaRPr>
          </a:p>
          <a:p>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这一手册的出版，将填补基层医疗在儿童上述专科疾病管理方面的信息空白，对于提升基层医师的专业技能、促进儿童健康服务的均等化具有重要意义。</a:t>
            </a:r>
            <a:endParaRPr lang="en-US" altLang="zh-CN"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4038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2281" y="596384"/>
            <a:ext cx="2646878" cy="584775"/>
          </a:xfrm>
          <a:prstGeom prst="rect">
            <a:avLst/>
          </a:prstGeom>
        </p:spPr>
        <p:txBody>
          <a:bodyPr wrap="none">
            <a:spAutoFit/>
          </a:bodyPr>
          <a:lstStyle/>
          <a:p>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分会专家获奖</a:t>
            </a:r>
            <a:endParaRPr lang="en-US" altLang="zh-CN" sz="32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3" name="图片 2" descr="省级科普获奖"/>
          <p:cNvPicPr/>
          <p:nvPr/>
        </p:nvPicPr>
        <p:blipFill>
          <a:blip r:embed="rId2" cstate="print">
            <a:extLst>
              <a:ext uri="{28A0092B-C50C-407E-A947-70E740481C1C}">
                <a14:useLocalDpi xmlns:a14="http://schemas.microsoft.com/office/drawing/2010/main"/>
              </a:ext>
            </a:extLst>
          </a:blip>
          <a:stretch>
            <a:fillRect/>
          </a:stretch>
        </p:blipFill>
        <p:spPr>
          <a:xfrm>
            <a:off x="775252" y="1654174"/>
            <a:ext cx="4535969" cy="3184525"/>
          </a:xfrm>
          <a:prstGeom prst="rect">
            <a:avLst/>
          </a:prstGeom>
        </p:spPr>
      </p:pic>
      <p:pic>
        <p:nvPicPr>
          <p:cNvPr id="4" name="图片 3" descr="c336deffd1352117b103a76a016d31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6200000">
            <a:off x="7019927" y="993773"/>
            <a:ext cx="2924176" cy="4505325"/>
          </a:xfrm>
          <a:prstGeom prst="rect">
            <a:avLst/>
          </a:prstGeom>
        </p:spPr>
      </p:pic>
      <p:sp>
        <p:nvSpPr>
          <p:cNvPr id="5" name="矩形 4"/>
          <p:cNvSpPr/>
          <p:nvPr/>
        </p:nvSpPr>
        <p:spPr>
          <a:xfrm>
            <a:off x="676275" y="5203991"/>
            <a:ext cx="4886325" cy="646331"/>
          </a:xfrm>
          <a:prstGeom prst="rect">
            <a:avLst/>
          </a:prstGeom>
        </p:spPr>
        <p:txBody>
          <a:bodyPr wrap="square">
            <a:spAutoFit/>
          </a:bodyPr>
          <a:lstStyle/>
          <a:p>
            <a:r>
              <a:rPr lang="en-US" altLang="zh-CN" b="1" dirty="0">
                <a:latin typeface="等线" panose="02010600030101010101" pitchFamily="2" charset="-122"/>
                <a:cs typeface="Times New Roman" panose="02020603050405020304" pitchFamily="18" charset="0"/>
              </a:rPr>
              <a:t>2024.11.09</a:t>
            </a:r>
            <a:r>
              <a:rPr lang="zh-CN" altLang="zh-CN" b="1" dirty="0">
                <a:ea typeface="等线" panose="02010600030101010101" pitchFamily="2" charset="-122"/>
                <a:cs typeface="Times New Roman" panose="02020603050405020304" pitchFamily="18" charset="0"/>
              </a:rPr>
              <a:t>东莞市第八人民医院李恩斯主任荣获“”南方健康科普大赛个人获奖</a:t>
            </a:r>
            <a:endParaRPr lang="zh-CN" altLang="en-US" b="1" dirty="0"/>
          </a:p>
        </p:txBody>
      </p:sp>
      <p:sp>
        <p:nvSpPr>
          <p:cNvPr id="6" name="矩形 5"/>
          <p:cNvSpPr/>
          <p:nvPr/>
        </p:nvSpPr>
        <p:spPr>
          <a:xfrm>
            <a:off x="6229352" y="5197807"/>
            <a:ext cx="5038725" cy="646331"/>
          </a:xfrm>
          <a:prstGeom prst="rect">
            <a:avLst/>
          </a:prstGeom>
        </p:spPr>
        <p:txBody>
          <a:bodyPr wrap="square">
            <a:spAutoFit/>
          </a:bodyPr>
          <a:lstStyle/>
          <a:p>
            <a:r>
              <a:rPr lang="en-US" altLang="zh-CN" b="1" dirty="0">
                <a:latin typeface="等线" panose="02010600030101010101" pitchFamily="2" charset="-122"/>
                <a:cs typeface="Times New Roman" panose="02020603050405020304" pitchFamily="18" charset="0"/>
              </a:rPr>
              <a:t>2024.09.07</a:t>
            </a:r>
            <a:r>
              <a:rPr lang="zh-CN" altLang="zh-CN" b="1" dirty="0">
                <a:ea typeface="等线" panose="02010600030101010101" pitchFamily="2" charset="-122"/>
                <a:cs typeface="Times New Roman" panose="02020603050405020304" pitchFamily="18" charset="0"/>
              </a:rPr>
              <a:t>东莞市第八人民医院（李恩斯主任）荣获科普集体荣誉</a:t>
            </a:r>
            <a:endParaRPr lang="zh-CN" altLang="en-US" b="1" dirty="0"/>
          </a:p>
        </p:txBody>
      </p:sp>
    </p:spTree>
    <p:extLst>
      <p:ext uri="{BB962C8B-B14F-4D97-AF65-F5344CB8AC3E}">
        <p14:creationId xmlns:p14="http://schemas.microsoft.com/office/powerpoint/2010/main" val="218569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DDD91F-4D1D-42AF-BC5E-4D395A2A64D3}"/>
              </a:ext>
            </a:extLst>
          </p:cNvPr>
          <p:cNvPicPr>
            <a:picLocks noChangeAspect="1"/>
          </p:cNvPicPr>
          <p:nvPr/>
        </p:nvPicPr>
        <p:blipFill rotWithShape="1">
          <a:blip r:embed="rId2">
            <a:extLst>
              <a:ext uri="{28A0092B-C50C-407E-A947-70E740481C1C}">
                <a14:useLocalDpi xmlns:a14="http://schemas.microsoft.com/office/drawing/2010/main" val="0"/>
              </a:ext>
            </a:extLst>
          </a:blip>
          <a:srcRect b="18388"/>
          <a:stretch/>
        </p:blipFill>
        <p:spPr>
          <a:xfrm>
            <a:off x="7282967" y="849773"/>
            <a:ext cx="3770220" cy="5000030"/>
          </a:xfrm>
          <a:prstGeom prst="rect">
            <a:avLst/>
          </a:prstGeom>
        </p:spPr>
      </p:pic>
      <p:pic>
        <p:nvPicPr>
          <p:cNvPr id="5" name="图片 4">
            <a:extLst>
              <a:ext uri="{FF2B5EF4-FFF2-40B4-BE49-F238E27FC236}">
                <a16:creationId xmlns:a16="http://schemas.microsoft.com/office/drawing/2014/main" id="{21BFA586-78D8-4BEE-9140-425D1B010B4A}"/>
              </a:ext>
            </a:extLst>
          </p:cNvPr>
          <p:cNvPicPr>
            <a:picLocks noChangeAspect="1"/>
          </p:cNvPicPr>
          <p:nvPr/>
        </p:nvPicPr>
        <p:blipFill>
          <a:blip r:embed="rId3"/>
          <a:stretch>
            <a:fillRect/>
          </a:stretch>
        </p:blipFill>
        <p:spPr>
          <a:xfrm>
            <a:off x="148620" y="1420768"/>
            <a:ext cx="6791325" cy="4152900"/>
          </a:xfrm>
          <a:prstGeom prst="rect">
            <a:avLst/>
          </a:prstGeom>
        </p:spPr>
      </p:pic>
      <p:sp>
        <p:nvSpPr>
          <p:cNvPr id="6" name="矩形 5">
            <a:extLst>
              <a:ext uri="{FF2B5EF4-FFF2-40B4-BE49-F238E27FC236}">
                <a16:creationId xmlns:a16="http://schemas.microsoft.com/office/drawing/2014/main" id="{D752A21A-187C-42A2-95D4-ADE55C6FBA47}"/>
              </a:ext>
            </a:extLst>
          </p:cNvPr>
          <p:cNvSpPr/>
          <p:nvPr/>
        </p:nvSpPr>
        <p:spPr>
          <a:xfrm>
            <a:off x="148620" y="272534"/>
            <a:ext cx="2646878" cy="584775"/>
          </a:xfrm>
          <a:prstGeom prst="rect">
            <a:avLst/>
          </a:prstGeom>
        </p:spPr>
        <p:txBody>
          <a:bodyPr wrap="none">
            <a:spAutoFit/>
          </a:bodyPr>
          <a:lstStyle/>
          <a:p>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分会专家获奖</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5F2E222F-8295-4527-9F2E-0B68D567E520}"/>
              </a:ext>
            </a:extLst>
          </p:cNvPr>
          <p:cNvSpPr/>
          <p:nvPr/>
        </p:nvSpPr>
        <p:spPr>
          <a:xfrm>
            <a:off x="1262553" y="5939135"/>
            <a:ext cx="11354783" cy="646331"/>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孔倩（中山三院儿科）</a:t>
            </a:r>
            <a:endParaRPr lang="en-US" altLang="zh-CN" b="1"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参加营养病例演讲比赛获华南第</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名、全国第</a:t>
            </a: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名；分享营养病例被丁香园临床病例数据库收录</a:t>
            </a:r>
          </a:p>
        </p:txBody>
      </p:sp>
    </p:spTree>
    <p:extLst>
      <p:ext uri="{BB962C8B-B14F-4D97-AF65-F5344CB8AC3E}">
        <p14:creationId xmlns:p14="http://schemas.microsoft.com/office/powerpoint/2010/main" val="362519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1187" y="501134"/>
            <a:ext cx="3467616"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分会学术交流会议</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300037" y="1217294"/>
            <a:ext cx="7834313" cy="2834756"/>
            <a:chOff x="300037" y="1217294"/>
            <a:chExt cx="7834313" cy="2834756"/>
          </a:xfrm>
        </p:grpSpPr>
        <p:pic>
          <p:nvPicPr>
            <p:cNvPr id="6" name="图片 5"/>
            <p:cNvPicPr/>
            <p:nvPr/>
          </p:nvPicPr>
          <p:blipFill>
            <a:blip r:embed="rId2" cstate="print">
              <a:extLst>
                <a:ext uri="{28A0092B-C50C-407E-A947-70E740481C1C}">
                  <a14:useLocalDpi xmlns:a14="http://schemas.microsoft.com/office/drawing/2010/main"/>
                </a:ext>
              </a:extLst>
            </a:blip>
            <a:srcRect/>
            <a:stretch>
              <a:fillRect/>
            </a:stretch>
          </p:blipFill>
          <p:spPr bwMode="auto">
            <a:xfrm>
              <a:off x="300037" y="1217294"/>
              <a:ext cx="3990975" cy="2834756"/>
            </a:xfrm>
            <a:prstGeom prst="rect">
              <a:avLst/>
            </a:prstGeom>
            <a:noFill/>
            <a:ln>
              <a:noFill/>
            </a:ln>
          </p:spPr>
        </p:pic>
        <p:pic>
          <p:nvPicPr>
            <p:cNvPr id="7" name="图片 6"/>
            <p:cNvPicPr/>
            <p:nvPr/>
          </p:nvPicPr>
          <p:blipFill>
            <a:blip r:embed="rId3" cstate="print">
              <a:extLst>
                <a:ext uri="{28A0092B-C50C-407E-A947-70E740481C1C}">
                  <a14:useLocalDpi xmlns:a14="http://schemas.microsoft.com/office/drawing/2010/main"/>
                </a:ext>
              </a:extLst>
            </a:blip>
            <a:srcRect/>
            <a:stretch>
              <a:fillRect/>
            </a:stretch>
          </p:blipFill>
          <p:spPr bwMode="auto">
            <a:xfrm>
              <a:off x="4398803" y="1217294"/>
              <a:ext cx="3735547" cy="2834756"/>
            </a:xfrm>
            <a:prstGeom prst="rect">
              <a:avLst/>
            </a:prstGeom>
            <a:noFill/>
            <a:ln>
              <a:noFill/>
            </a:ln>
          </p:spPr>
        </p:pic>
      </p:grpSp>
      <p:sp>
        <p:nvSpPr>
          <p:cNvPr id="8" name="矩形 7"/>
          <p:cNvSpPr/>
          <p:nvPr/>
        </p:nvSpPr>
        <p:spPr>
          <a:xfrm>
            <a:off x="300036" y="4292227"/>
            <a:ext cx="6387783" cy="646331"/>
          </a:xfrm>
          <a:prstGeom prst="rect">
            <a:avLst/>
          </a:prstGeom>
        </p:spPr>
        <p:txBody>
          <a:bodyPr wrap="square">
            <a:spAutoFit/>
          </a:bodyPr>
          <a:lstStyle/>
          <a:p>
            <a:r>
              <a:rPr lang="zh-CN" altLang="zh-CN" b="1" dirty="0">
                <a:ea typeface="等线" panose="02010600030101010101" pitchFamily="2" charset="-122"/>
                <a:cs typeface="Times New Roman" panose="02020603050405020304" pitchFamily="18" charset="0"/>
              </a:rPr>
              <a:t>江莲英（茂名市人民医院儿科）成功举办罕见病新进展学习班</a:t>
            </a:r>
            <a:r>
              <a:rPr lang="zh-CN" altLang="en-US" b="1" dirty="0">
                <a:ea typeface="等线" panose="02010600030101010101" pitchFamily="2" charset="-122"/>
                <a:cs typeface="Times New Roman" panose="02020603050405020304" pitchFamily="18" charset="0"/>
              </a:rPr>
              <a:t>及诊治研究交流会 </a:t>
            </a:r>
            <a:r>
              <a:rPr lang="en-US" altLang="zh-CN" b="1" dirty="0">
                <a:solidFill>
                  <a:srgbClr val="FF0000"/>
                </a:solidFill>
                <a:ea typeface="等线" panose="02010600030101010101" pitchFamily="2" charset="-122"/>
                <a:cs typeface="Times New Roman" panose="02020603050405020304" pitchFamily="18" charset="0"/>
              </a:rPr>
              <a:t>07.20/10.18</a:t>
            </a:r>
            <a:endParaRPr lang="zh-CN" altLang="en-US" b="1" dirty="0">
              <a:solidFill>
                <a:srgbClr val="FF0000"/>
              </a:solidFill>
            </a:endParaRPr>
          </a:p>
        </p:txBody>
      </p:sp>
      <p:grpSp>
        <p:nvGrpSpPr>
          <p:cNvPr id="11" name="组合 10"/>
          <p:cNvGrpSpPr/>
          <p:nvPr/>
        </p:nvGrpSpPr>
        <p:grpSpPr>
          <a:xfrm>
            <a:off x="3565524" y="3120511"/>
            <a:ext cx="4333875" cy="3737489"/>
            <a:chOff x="3565524" y="3120511"/>
            <a:chExt cx="4333875" cy="3737489"/>
          </a:xfrm>
        </p:grpSpPr>
        <p:pic>
          <p:nvPicPr>
            <p:cNvPr id="4" name="图片 3" descr="徐开寿教授分享专题"/>
            <p:cNvPicPr/>
            <p:nvPr/>
          </p:nvPicPr>
          <p:blipFill>
            <a:blip r:embed="rId4"/>
            <a:stretch>
              <a:fillRect/>
            </a:stretch>
          </p:blipFill>
          <p:spPr>
            <a:xfrm>
              <a:off x="3683317" y="3120511"/>
              <a:ext cx="4119563" cy="2668905"/>
            </a:xfrm>
            <a:prstGeom prst="rect">
              <a:avLst/>
            </a:prstGeom>
          </p:spPr>
        </p:pic>
        <p:sp>
          <p:nvSpPr>
            <p:cNvPr id="5" name="矩形 4"/>
            <p:cNvSpPr/>
            <p:nvPr/>
          </p:nvSpPr>
          <p:spPr>
            <a:xfrm>
              <a:off x="3565524" y="5899902"/>
              <a:ext cx="4333875" cy="958098"/>
            </a:xfrm>
            <a:prstGeom prst="rect">
              <a:avLst/>
            </a:prstGeom>
          </p:spPr>
          <p:txBody>
            <a:bodyPr wrap="square">
              <a:spAutoFit/>
            </a:bodyPr>
            <a:lstStyle/>
            <a:p>
              <a:r>
                <a:rPr lang="zh-CN" altLang="zh-CN" b="1" dirty="0">
                  <a:ea typeface="等线" panose="02010600030101010101" pitchFamily="2" charset="-122"/>
                  <a:cs typeface="Times New Roman" panose="02020603050405020304" pitchFamily="18" charset="0"/>
                </a:rPr>
                <a:t>陈素萍（湛江中心人民医院儿童医学部）成功举办广东省医学会物理医学与康复学分会儿童康复学组学术研讨会</a:t>
              </a:r>
              <a:r>
                <a:rPr lang="en-US" altLang="zh-CN" b="1" dirty="0">
                  <a:ea typeface="等线" panose="02010600030101010101" pitchFamily="2" charset="-122"/>
                  <a:cs typeface="Times New Roman" panose="02020603050405020304" pitchFamily="18" charset="0"/>
                </a:rPr>
                <a:t> </a:t>
              </a:r>
              <a:r>
                <a:rPr lang="en-US" altLang="zh-CN" b="1" dirty="0">
                  <a:solidFill>
                    <a:srgbClr val="FF0000"/>
                  </a:solidFill>
                  <a:ea typeface="等线" panose="02010600030101010101" pitchFamily="2" charset="-122"/>
                  <a:cs typeface="Times New Roman" panose="02020603050405020304" pitchFamily="18" charset="0"/>
                </a:rPr>
                <a:t>07.26</a:t>
              </a:r>
              <a:endParaRPr lang="zh-CN" altLang="en-US" b="1" dirty="0">
                <a:solidFill>
                  <a:srgbClr val="FF0000"/>
                </a:solidFill>
              </a:endParaRPr>
            </a:p>
          </p:txBody>
        </p:sp>
      </p:grpSp>
      <p:grpSp>
        <p:nvGrpSpPr>
          <p:cNvPr id="13" name="组合 12"/>
          <p:cNvGrpSpPr/>
          <p:nvPr/>
        </p:nvGrpSpPr>
        <p:grpSpPr>
          <a:xfrm>
            <a:off x="7910671" y="3120511"/>
            <a:ext cx="4419283" cy="3687598"/>
            <a:chOff x="7910671" y="3120511"/>
            <a:chExt cx="4419283" cy="3687598"/>
          </a:xfrm>
        </p:grpSpPr>
        <p:pic>
          <p:nvPicPr>
            <p:cNvPr id="3" name="图片 2" descr="DSC_4022.JPG"/>
            <p:cNvPicPr/>
            <p:nvPr/>
          </p:nvPicPr>
          <p:blipFill>
            <a:blip r:embed="rId5" cstate="print">
              <a:extLst>
                <a:ext uri="{28A0092B-C50C-407E-A947-70E740481C1C}">
                  <a14:useLocalDpi xmlns:a14="http://schemas.microsoft.com/office/drawing/2010/main"/>
                </a:ext>
              </a:extLst>
            </a:blip>
            <a:stretch>
              <a:fillRect/>
            </a:stretch>
          </p:blipFill>
          <p:spPr>
            <a:xfrm>
              <a:off x="7910671" y="3120511"/>
              <a:ext cx="4195604" cy="2668905"/>
            </a:xfrm>
            <a:prstGeom prst="rect">
              <a:avLst/>
            </a:prstGeom>
          </p:spPr>
        </p:pic>
        <p:sp>
          <p:nvSpPr>
            <p:cNvPr id="12" name="矩形 11"/>
            <p:cNvSpPr/>
            <p:nvPr/>
          </p:nvSpPr>
          <p:spPr>
            <a:xfrm>
              <a:off x="8134350" y="5884779"/>
              <a:ext cx="4195604" cy="923330"/>
            </a:xfrm>
            <a:prstGeom prst="rect">
              <a:avLst/>
            </a:prstGeom>
          </p:spPr>
          <p:txBody>
            <a:bodyPr wrap="square">
              <a:spAutoFit/>
            </a:bodyPr>
            <a:lstStyle/>
            <a:p>
              <a:r>
                <a:rPr lang="zh-CN" altLang="zh-CN" b="1" dirty="0">
                  <a:ea typeface="等线" panose="02010600030101010101" pitchFamily="2" charset="-122"/>
                  <a:cs typeface="Times New Roman" panose="02020603050405020304" pitchFamily="18" charset="0"/>
                </a:rPr>
                <a:t>刘菊香（阳江市人民医院儿童保健科）成功举办《牛奶蛋白过敏的规范化分级管理》学术会</a:t>
              </a:r>
              <a:r>
                <a:rPr lang="en-US" altLang="zh-CN" b="1" dirty="0">
                  <a:ea typeface="等线" panose="02010600030101010101" pitchFamily="2" charset="-122"/>
                  <a:cs typeface="Times New Roman" panose="02020603050405020304" pitchFamily="18" charset="0"/>
                </a:rPr>
                <a:t> </a:t>
              </a:r>
              <a:r>
                <a:rPr lang="en-US" altLang="zh-CN" b="1" dirty="0">
                  <a:solidFill>
                    <a:srgbClr val="FF0000"/>
                  </a:solidFill>
                  <a:ea typeface="等线" panose="02010600030101010101" pitchFamily="2" charset="-122"/>
                  <a:cs typeface="Times New Roman" panose="02020603050405020304" pitchFamily="18" charset="0"/>
                </a:rPr>
                <a:t>11.29</a:t>
              </a:r>
              <a:endParaRPr lang="zh-CN" altLang="en-US" b="1" dirty="0">
                <a:solidFill>
                  <a:srgbClr val="FF0000"/>
                </a:solidFill>
              </a:endParaRPr>
            </a:p>
          </p:txBody>
        </p:sp>
      </p:grpSp>
    </p:spTree>
    <p:extLst>
      <p:ext uri="{BB962C8B-B14F-4D97-AF65-F5344CB8AC3E}">
        <p14:creationId xmlns:p14="http://schemas.microsoft.com/office/powerpoint/2010/main" val="19263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620" y="272534"/>
            <a:ext cx="2646878" cy="584775"/>
          </a:xfrm>
          <a:prstGeom prst="rect">
            <a:avLst/>
          </a:prstGeom>
        </p:spPr>
        <p:txBody>
          <a:bodyPr wrap="none">
            <a:spAutoFit/>
          </a:bodyPr>
          <a:lstStyle/>
          <a:p>
            <a:r>
              <a:rPr lang="zh-CN" altLang="zh-CN" sz="3200" b="1" dirty="0">
                <a:solidFill>
                  <a:schemeClr val="accent5">
                    <a:lumMod val="50000"/>
                  </a:schemeClr>
                </a:solidFill>
                <a:latin typeface="微软雅黑" panose="020B0503020204020204" pitchFamily="34" charset="-122"/>
                <a:ea typeface="微软雅黑" panose="020B0503020204020204" pitchFamily="34" charset="-122"/>
              </a:rPr>
              <a:t>分会科普活动</a:t>
            </a:r>
            <a:endParaRPr lang="zh-CN" altLang="en-US" sz="32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82550" y="821687"/>
            <a:ext cx="6965950" cy="3673048"/>
            <a:chOff x="225425" y="1193162"/>
            <a:chExt cx="6965950" cy="3673048"/>
          </a:xfrm>
        </p:grpSpPr>
        <p:grpSp>
          <p:nvGrpSpPr>
            <p:cNvPr id="13" name="组合 12"/>
            <p:cNvGrpSpPr/>
            <p:nvPr/>
          </p:nvGrpSpPr>
          <p:grpSpPr>
            <a:xfrm>
              <a:off x="225425" y="1193162"/>
              <a:ext cx="6965950" cy="2521586"/>
              <a:chOff x="225425" y="1193162"/>
              <a:chExt cx="6965950" cy="2521586"/>
            </a:xfrm>
          </p:grpSpPr>
          <p:pic>
            <p:nvPicPr>
              <p:cNvPr id="3" name="图片 2" descr="D:\Users\Administrator\Documents\WeChat Files\wxid_jrtwiay08meh21\FileStorage\Temp\c19207eb1d58ab4f1e27d18f46dfdd4.jpg"/>
              <p:cNvPicPr/>
              <p:nvPr/>
            </p:nvPicPr>
            <p:blipFill>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25425" y="1193162"/>
                <a:ext cx="3594100" cy="2521585"/>
              </a:xfrm>
              <a:prstGeom prst="rect">
                <a:avLst/>
              </a:prstGeom>
              <a:noFill/>
              <a:ln>
                <a:noFill/>
              </a:ln>
            </p:spPr>
          </p:pic>
          <p:pic>
            <p:nvPicPr>
              <p:cNvPr id="4" name="图片 3" descr="D:\Users\Administrator\Documents\WeChat Files\wxid_jrtwiay08meh21\FileStorage\Temp\2b12e8fa96c1f5a1a2e387adc3c8e77.jpg"/>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819525" y="1193163"/>
                <a:ext cx="3371850" cy="2521585"/>
              </a:xfrm>
              <a:prstGeom prst="rect">
                <a:avLst/>
              </a:prstGeom>
              <a:noFill/>
              <a:ln>
                <a:noFill/>
              </a:ln>
            </p:spPr>
          </p:pic>
        </p:grpSp>
        <p:sp>
          <p:nvSpPr>
            <p:cNvPr id="5" name="矩形 4"/>
            <p:cNvSpPr/>
            <p:nvPr/>
          </p:nvSpPr>
          <p:spPr>
            <a:xfrm>
              <a:off x="233360" y="3942880"/>
              <a:ext cx="4786315" cy="923330"/>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李晓峰（中山大学附属第三医院儿童医学中心）赴潮州市中心医院进行授课、查房、门诊等帮扶活动</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07.19</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886198" y="783587"/>
            <a:ext cx="7743827" cy="3695828"/>
            <a:chOff x="3914773" y="1170382"/>
            <a:chExt cx="7743827" cy="3695828"/>
          </a:xfrm>
        </p:grpSpPr>
        <p:grpSp>
          <p:nvGrpSpPr>
            <p:cNvPr id="9" name="组合 8"/>
            <p:cNvGrpSpPr/>
            <p:nvPr/>
          </p:nvGrpSpPr>
          <p:grpSpPr>
            <a:xfrm>
              <a:off x="3914773" y="1170382"/>
              <a:ext cx="7743827" cy="2544366"/>
              <a:chOff x="3914773" y="1170382"/>
              <a:chExt cx="7743827" cy="2544366"/>
            </a:xfrm>
          </p:grpSpPr>
          <p:pic>
            <p:nvPicPr>
              <p:cNvPr id="6" name="图片 5"/>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914773" y="1193162"/>
                <a:ext cx="3743325" cy="2521586"/>
              </a:xfrm>
              <a:prstGeom prst="rect">
                <a:avLst/>
              </a:prstGeom>
              <a:noFill/>
              <a:ln>
                <a:noFill/>
              </a:ln>
            </p:spPr>
          </p:pic>
          <p:pic>
            <p:nvPicPr>
              <p:cNvPr id="8" name="图片 7"/>
              <p:cNvPicPr/>
              <p:nvPr/>
            </p:nvPicPr>
            <p:blipFill>
              <a:blip r:embed="rId7" cstate="hqprint">
                <a:extLst>
                  <a:ext uri="{28A0092B-C50C-407E-A947-70E740481C1C}">
                    <a14:useLocalDpi xmlns:a14="http://schemas.microsoft.com/office/drawing/2010/main"/>
                  </a:ext>
                </a:extLst>
              </a:blip>
              <a:stretch>
                <a:fillRect/>
              </a:stretch>
            </p:blipFill>
            <p:spPr>
              <a:xfrm>
                <a:off x="7658098" y="1170382"/>
                <a:ext cx="4000502" cy="2521587"/>
              </a:xfrm>
              <a:prstGeom prst="rect">
                <a:avLst/>
              </a:prstGeom>
            </p:spPr>
          </p:pic>
        </p:grpSp>
        <p:sp>
          <p:nvSpPr>
            <p:cNvPr id="10" name="矩形 9"/>
            <p:cNvSpPr/>
            <p:nvPr/>
          </p:nvSpPr>
          <p:spPr>
            <a:xfrm>
              <a:off x="6677025" y="3942880"/>
              <a:ext cx="3943350" cy="923330"/>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广州</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2024</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健康助力乡村振兴专项培训</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“守护校园 舌尖上的安全”</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09.19</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8620" y="3514728"/>
            <a:ext cx="10696575" cy="3129765"/>
            <a:chOff x="933450" y="3523093"/>
            <a:chExt cx="10696575" cy="3129765"/>
          </a:xfrm>
        </p:grpSpPr>
        <p:grpSp>
          <p:nvGrpSpPr>
            <p:cNvPr id="17" name="组合 16"/>
            <p:cNvGrpSpPr/>
            <p:nvPr/>
          </p:nvGrpSpPr>
          <p:grpSpPr>
            <a:xfrm>
              <a:off x="933450" y="3523093"/>
              <a:ext cx="10696575" cy="2419352"/>
              <a:chOff x="95250" y="3419473"/>
              <a:chExt cx="10696575" cy="2419352"/>
            </a:xfrm>
          </p:grpSpPr>
          <p:pic>
            <p:nvPicPr>
              <p:cNvPr id="12" name="图片 11" descr="D:\Users\Administrator\Documents\WeChat Files\wxid_jrtwiay08meh21\FileStorage\Temp\6cdb82aa2565bd75c741e6b34da2863.jpg"/>
              <p:cNvPicPr/>
              <p:nvPr/>
            </p:nvPicPr>
            <p:blipFill>
              <a:blip r:embed="rId8" cstate="print">
                <a:extLst>
                  <a:ext uri="{28A0092B-C50C-407E-A947-70E740481C1C}">
                    <a14:useLocalDpi xmlns:a14="http://schemas.microsoft.com/office/drawing/2010/main"/>
                  </a:ext>
                </a:extLst>
              </a:blip>
              <a:srcRect/>
              <a:stretch>
                <a:fillRect/>
              </a:stretch>
            </p:blipFill>
            <p:spPr bwMode="auto">
              <a:xfrm>
                <a:off x="95250" y="3419473"/>
                <a:ext cx="3781425" cy="2419352"/>
              </a:xfrm>
              <a:prstGeom prst="rect">
                <a:avLst/>
              </a:prstGeom>
              <a:noFill/>
              <a:ln>
                <a:noFill/>
              </a:ln>
            </p:spPr>
          </p:pic>
          <p:pic>
            <p:nvPicPr>
              <p:cNvPr id="15" name="图片 14" descr="D:\Users\Administrator\Documents\WeChat Files\wxid_jrtwiay08meh21\FileStorage\Temp\616eaf9061212cbc3900482c6238f47.jpg"/>
              <p:cNvPicPr/>
              <p:nvPr/>
            </p:nvPicPr>
            <p:blipFill>
              <a:blip r:embed="rId9" cstate="print">
                <a:extLst>
                  <a:ext uri="{28A0092B-C50C-407E-A947-70E740481C1C}">
                    <a14:useLocalDpi xmlns:a14="http://schemas.microsoft.com/office/drawing/2010/main"/>
                  </a:ext>
                </a:extLst>
              </a:blip>
              <a:srcRect/>
              <a:stretch>
                <a:fillRect/>
              </a:stretch>
            </p:blipFill>
            <p:spPr bwMode="auto">
              <a:xfrm>
                <a:off x="3886200" y="3419473"/>
                <a:ext cx="3429000" cy="2419352"/>
              </a:xfrm>
              <a:prstGeom prst="rect">
                <a:avLst/>
              </a:prstGeom>
              <a:noFill/>
              <a:ln>
                <a:noFill/>
              </a:ln>
            </p:spPr>
          </p:pic>
          <p:pic>
            <p:nvPicPr>
              <p:cNvPr id="16" name="图片 15" descr="D:\Users\Administrator\Documents\WeChat Files\wxid_jrtwiay08meh21\FileStorage\Temp\b58edd3e9e9e0e6d4bf5beb6736b8cc.jpg"/>
              <p:cNvPicPr/>
              <p:nvPr/>
            </p:nvPicPr>
            <p:blipFill>
              <a:blip r:embed="rId10" cstate="print">
                <a:extLst>
                  <a:ext uri="{28A0092B-C50C-407E-A947-70E740481C1C}">
                    <a14:useLocalDpi xmlns:a14="http://schemas.microsoft.com/office/drawing/2010/main"/>
                  </a:ext>
                </a:extLst>
              </a:blip>
              <a:srcRect/>
              <a:stretch>
                <a:fillRect/>
              </a:stretch>
            </p:blipFill>
            <p:spPr bwMode="auto">
              <a:xfrm>
                <a:off x="7315200" y="3419473"/>
                <a:ext cx="3476625" cy="2419352"/>
              </a:xfrm>
              <a:prstGeom prst="rect">
                <a:avLst/>
              </a:prstGeom>
              <a:noFill/>
              <a:ln>
                <a:noFill/>
              </a:ln>
            </p:spPr>
          </p:pic>
        </p:grpSp>
        <p:sp>
          <p:nvSpPr>
            <p:cNvPr id="18" name="矩形 17"/>
            <p:cNvSpPr/>
            <p:nvPr/>
          </p:nvSpPr>
          <p:spPr>
            <a:xfrm>
              <a:off x="1828799" y="6006527"/>
              <a:ext cx="8562975" cy="646331"/>
            </a:xfrm>
            <a:prstGeom prst="rect">
              <a:avLst/>
            </a:prstGeom>
          </p:spPr>
          <p:txBody>
            <a:bodyPr wrap="square">
              <a:spAutoFit/>
            </a:bodyPr>
            <a:lstStyle/>
            <a:p>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负责组织安排分别在从化、花都、增城区校园进行</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2024</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年“千名女童健康关爱计划”</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3</a:t>
              </a:r>
              <a:r>
                <a:rPr lang="zh-CN" altLang="zh-CN" b="1" dirty="0">
                  <a:latin typeface="微软雅黑" panose="020B0503020204020204" pitchFamily="34" charset="-122"/>
                  <a:ea typeface="微软雅黑" panose="020B0503020204020204" pitchFamily="34" charset="-122"/>
                  <a:cs typeface="Times New Roman" panose="02020603050405020304" pitchFamily="18" charset="0"/>
                </a:rPr>
                <a:t>场面向乡村女童的义诊活动</a:t>
              </a:r>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10.20/10.27/11.07</a:t>
              </a:r>
              <a:endParaRPr lang="zh-CN" altLang="en-US" b="1" dirty="0">
                <a:solidFill>
                  <a:srgbClr val="FF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68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1109</Words>
  <Application>Microsoft Office PowerPoint</Application>
  <PresentationFormat>宽屏</PresentationFormat>
  <Paragraphs>93</Paragraphs>
  <Slides>18</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18</vt:i4>
      </vt:variant>
    </vt:vector>
  </HeadingPairs>
  <TitlesOfParts>
    <vt:vector size="26" baseType="lpstr">
      <vt:lpstr>等线</vt:lpstr>
      <vt:lpstr>SimHei</vt:lpstr>
      <vt:lpstr>华文中宋</vt:lpstr>
      <vt:lpstr>宋体</vt:lpstr>
      <vt:lpstr>微软雅黑</vt:lpstr>
      <vt:lpstr>Arial</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pdfbuilder</dc:subject>
  <dc:creator>Kingsoft-PDF</dc:creator>
  <cp:lastModifiedBy>Administrator</cp:lastModifiedBy>
  <cp:revision>26</cp:revision>
  <dcterms:created xsi:type="dcterms:W3CDTF">2024-11-03T22:50:59Z</dcterms:created>
  <dcterms:modified xsi:type="dcterms:W3CDTF">2025-01-06T03:33:47Z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2024-11-03T22:51:15Z</vt:filetime>
  </property>
  <property fmtid="{D5CDD505-2E9C-101B-9397-08002B2CF9AE}" pid="4" name="UsrData">
    <vt:lpwstr>67278dcef4c1c50001fff3a3wl</vt:lpwstr>
  </property>
</Properties>
</file>