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23" r:id="rId3"/>
    <p:sldId id="426" r:id="rId5"/>
    <p:sldId id="427" r:id="rId6"/>
    <p:sldId id="473" r:id="rId7"/>
    <p:sldId id="428" r:id="rId8"/>
    <p:sldId id="475" r:id="rId9"/>
    <p:sldId id="481" r:id="rId10"/>
    <p:sldId id="476" r:id="rId11"/>
    <p:sldId id="478" r:id="rId12"/>
    <p:sldId id="480" r:id="rId13"/>
    <p:sldId id="479" r:id="rId14"/>
    <p:sldId id="465" r:id="rId15"/>
    <p:sldId id="469" r:id="rId16"/>
    <p:sldId id="474" r:id="rId17"/>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C07953F-E7B9-4085-8FA3-A90C17AB9B14}">
          <p14:sldIdLst>
            <p14:sldId id="423"/>
            <p14:sldId id="426"/>
            <p14:sldId id="427"/>
            <p14:sldId id="473"/>
            <p14:sldId id="428"/>
            <p14:sldId id="475"/>
            <p14:sldId id="481"/>
            <p14:sldId id="476"/>
            <p14:sldId id="478"/>
            <p14:sldId id="480"/>
            <p14:sldId id="479"/>
            <p14:sldId id="465"/>
            <p14:sldId id="469"/>
            <p14:sldId id="474"/>
          </p14:sldIdLst>
        </p14:section>
      </p14:sectionLst>
    </p:ext>
    <p:ext uri="{EFAFB233-063F-42B5-8137-9DF3F51BA10A}">
      <p15:sldGuideLst xmlns:p15="http://schemas.microsoft.com/office/powerpoint/2012/main">
        <p15:guide id="1" orient="horz" pos="2160" userDrawn="1">
          <p15:clr>
            <a:srgbClr val="A4A3A4"/>
          </p15:clr>
        </p15:guide>
        <p15:guide id="2" pos="38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C3D0"/>
    <a:srgbClr val="2E8A96"/>
    <a:srgbClr val="3EB5C4"/>
    <a:srgbClr val="6BC4C7"/>
    <a:srgbClr val="D4D5D7"/>
    <a:srgbClr val="A9DEE5"/>
    <a:srgbClr val="63C2CF"/>
    <a:srgbClr val="E0261E"/>
    <a:srgbClr val="E64E46"/>
    <a:srgbClr val="ED7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23" autoAdjust="0"/>
    <p:restoredTop sz="82168" autoAdjust="0"/>
  </p:normalViewPr>
  <p:slideViewPr>
    <p:cSldViewPr snapToGrid="0" showGuides="1">
      <p:cViewPr varScale="1">
        <p:scale>
          <a:sx n="104" d="100"/>
          <a:sy n="104" d="100"/>
        </p:scale>
        <p:origin x="1056" y="102"/>
      </p:cViewPr>
      <p:guideLst>
        <p:guide orient="horz" pos="2160"/>
        <p:guide pos="3802"/>
      </p:guideLst>
    </p:cSldViewPr>
  </p:slideViewPr>
  <p:notesTextViewPr>
    <p:cViewPr>
      <p:scale>
        <a:sx n="1" d="1"/>
        <a:sy n="1" d="1"/>
      </p:scale>
      <p:origin x="0" y="0"/>
    </p:cViewPr>
  </p:notesTextViewPr>
  <p:sorterViewPr>
    <p:cViewPr varScale="1">
      <p:scale>
        <a:sx n="1" d="1"/>
        <a:sy n="1" d="1"/>
      </p:scale>
      <p:origin x="0" y="-19338"/>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16.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C53BF9-3C03-4553-99E7-9FD12914F77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FEAB3-A5D2-46EB-A746-FC0586DC06E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2024</a:t>
            </a:r>
            <a:r>
              <a:rPr lang="zh-CN" altLang="zh-CN" sz="1200" kern="1200" dirty="0" smtClean="0">
                <a:solidFill>
                  <a:schemeClr val="tx1"/>
                </a:solidFill>
                <a:effectLst/>
                <a:latin typeface="+mn-lt"/>
                <a:ea typeface="+mn-ea"/>
                <a:cs typeface="+mn-cs"/>
              </a:rPr>
              <a:t>年</a:t>
            </a:r>
            <a:r>
              <a:rPr lang="en-US" altLang="zh-CN" sz="1200" kern="1200" dirty="0" smtClean="0">
                <a:solidFill>
                  <a:schemeClr val="tx1"/>
                </a:solidFill>
                <a:effectLst/>
                <a:latin typeface="+mn-lt"/>
                <a:ea typeface="+mn-ea"/>
                <a:cs typeface="+mn-cs"/>
              </a:rPr>
              <a:t>9</a:t>
            </a:r>
            <a:r>
              <a:rPr lang="zh-CN" altLang="zh-CN" sz="1200" kern="1200" dirty="0" smtClean="0">
                <a:solidFill>
                  <a:schemeClr val="tx1"/>
                </a:solidFill>
                <a:effectLst/>
                <a:latin typeface="+mn-lt"/>
                <a:ea typeface="+mn-ea"/>
                <a:cs typeface="+mn-cs"/>
              </a:rPr>
              <a:t>月</a:t>
            </a:r>
            <a:r>
              <a:rPr lang="en-US" altLang="zh-CN" sz="1200" kern="1200" dirty="0" smtClean="0">
                <a:solidFill>
                  <a:schemeClr val="tx1"/>
                </a:solidFill>
                <a:effectLst/>
                <a:latin typeface="+mn-lt"/>
                <a:ea typeface="+mn-ea"/>
                <a:cs typeface="+mn-cs"/>
              </a:rPr>
              <a:t>19</a:t>
            </a:r>
            <a:r>
              <a:rPr lang="zh-CN" altLang="zh-CN" sz="1200" kern="1200" dirty="0" smtClean="0">
                <a:solidFill>
                  <a:schemeClr val="tx1"/>
                </a:solidFill>
                <a:effectLst/>
                <a:latin typeface="+mn-lt"/>
                <a:ea typeface="+mn-ea"/>
                <a:cs typeface="+mn-cs"/>
              </a:rPr>
              <a:t>日，由中山大学附属第三医院肇庆医院举办的“科普普及有力度，群众心里有温度”为主题的护理健康科普比赛获得一致好评。</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借助广东省健康促进会学会平台将各种科普比赛渠道信息带给分会成员，积极响应国家号召，将科普知识深入群众</a:t>
            </a:r>
            <a:endParaRPr lang="en-US" altLang="zh-CN" sz="1200" kern="1200" dirty="0" smtClean="0">
              <a:solidFill>
                <a:schemeClr val="tx1"/>
              </a:solidFill>
              <a:effectLst/>
              <a:latin typeface="+mn-lt"/>
              <a:ea typeface="+mn-ea"/>
              <a:cs typeface="+mn-cs"/>
            </a:endParaRPr>
          </a:p>
          <a:p>
            <a:r>
              <a:rPr lang="zh-CN" altLang="zh-CN" sz="1200" kern="1200" dirty="0" smtClean="0">
                <a:solidFill>
                  <a:schemeClr val="tx1"/>
                </a:solidFill>
                <a:effectLst/>
                <a:latin typeface="+mn-lt"/>
                <a:ea typeface="+mn-ea"/>
                <a:cs typeface="+mn-cs"/>
              </a:rPr>
              <a:t>受东莞市伤口造口护理学会、湛江市护理学会、湛江市医学会邀请主讲《</a:t>
            </a:r>
            <a:r>
              <a:rPr lang="en-US" altLang="zh-CN" sz="1200" kern="1200" dirty="0" smtClean="0">
                <a:solidFill>
                  <a:schemeClr val="tx1"/>
                </a:solidFill>
                <a:effectLst/>
                <a:latin typeface="+mn-lt"/>
                <a:ea typeface="+mn-ea"/>
                <a:cs typeface="+mn-cs"/>
              </a:rPr>
              <a:t>AI</a:t>
            </a:r>
            <a:r>
              <a:rPr lang="zh-CN" altLang="zh-CN" sz="1200" kern="1200" dirty="0" smtClean="0">
                <a:solidFill>
                  <a:schemeClr val="tx1"/>
                </a:solidFill>
                <a:effectLst/>
                <a:latin typeface="+mn-lt"/>
                <a:ea typeface="+mn-ea"/>
                <a:cs typeface="+mn-cs"/>
              </a:rPr>
              <a:t>助力医学科普作品创作》</a:t>
            </a:r>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CFEAB3-A5D2-46EB-A746-FC0586DC06E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60089A4-0103-4B58-90F3-3CF111F3C96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4AAF0A-B511-4FE2-9BC9-ADA9BCBB0AF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089A4-0103-4B58-90F3-3CF111F3C96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4AAF0A-B511-4FE2-9BC9-ADA9BCBB0AF2}" type="slidenum">
              <a:rPr lang="zh-CN" altLang="en-US" smtClean="0"/>
            </a:fld>
            <a:endParaRPr lang="zh-CN" altLang="en-US"/>
          </a:p>
        </p:txBody>
      </p:sp>
      <p:pic>
        <p:nvPicPr>
          <p:cNvPr id="7" name="图片 6"/>
          <p:cNvPicPr>
            <a:picLocks noChangeAspect="1"/>
          </p:cNvPicPr>
          <p:nvPr userDrawn="1"/>
        </p:nvPicPr>
        <p:blipFill>
          <a:blip r:embed="rId12"/>
          <a:srcRect/>
          <a:stretch>
            <a:fillRect/>
          </a:stretch>
        </p:blipFill>
        <p:spPr bwMode="auto">
          <a:xfrm>
            <a:off x="8377777" y="44212"/>
            <a:ext cx="688207" cy="641825"/>
          </a:xfrm>
          <a:prstGeom prst="rect">
            <a:avLst/>
          </a:prstGeom>
          <a:noFill/>
          <a:ln w="9525">
            <a:noFill/>
            <a:miter lim="800000"/>
            <a:headEnd/>
            <a:tailEnd/>
          </a:ln>
        </p:spPr>
      </p:pic>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5984" y="129678"/>
            <a:ext cx="2811846" cy="4708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9.jpeg"/><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image" Target="../media/image44.jpeg"/><Relationship Id="rId7" Type="http://schemas.openxmlformats.org/officeDocument/2006/relationships/tags" Target="../tags/tag14.xml"/><Relationship Id="rId6" Type="http://schemas.openxmlformats.org/officeDocument/2006/relationships/image" Target="../media/image43.jpeg"/><Relationship Id="rId5" Type="http://schemas.openxmlformats.org/officeDocument/2006/relationships/tags" Target="../tags/tag13.xml"/><Relationship Id="rId4" Type="http://schemas.openxmlformats.org/officeDocument/2006/relationships/image" Target="../media/image42.jpeg"/><Relationship Id="rId3" Type="http://schemas.openxmlformats.org/officeDocument/2006/relationships/tags" Target="../tags/tag12.xml"/><Relationship Id="rId2" Type="http://schemas.openxmlformats.org/officeDocument/2006/relationships/tags" Target="../tags/tag11.xml"/><Relationship Id="rId12" Type="http://schemas.openxmlformats.org/officeDocument/2006/relationships/notesSlide" Target="../notesSlides/notesSlide7.xml"/><Relationship Id="rId11" Type="http://schemas.openxmlformats.org/officeDocument/2006/relationships/slideLayout" Target="../slideLayouts/slideLayout2.xml"/><Relationship Id="rId10" Type="http://schemas.openxmlformats.org/officeDocument/2006/relationships/image" Target="../media/image45.jpeg"/><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tags" Target="../tags/tag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image" Target="../media/image22.png"/><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9.jpe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pn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9.jpeg"/><Relationship Id="rId15" Type="http://schemas.openxmlformats.org/officeDocument/2006/relationships/slideLayout" Target="../slideLayouts/slideLayout2.xml"/><Relationship Id="rId14" Type="http://schemas.openxmlformats.org/officeDocument/2006/relationships/image" Target="../media/image38.png"/><Relationship Id="rId13" Type="http://schemas.openxmlformats.org/officeDocument/2006/relationships/image" Target="../media/image37.jpeg"/><Relationship Id="rId12" Type="http://schemas.openxmlformats.org/officeDocument/2006/relationships/image" Target="../media/image36.jpeg"/><Relationship Id="rId11" Type="http://schemas.openxmlformats.org/officeDocument/2006/relationships/image" Target="../media/image35.jpeg"/><Relationship Id="rId10" Type="http://schemas.openxmlformats.org/officeDocument/2006/relationships/image" Target="../media/image34.png"/><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7"/>
          <p:cNvSpPr>
            <a:spLocks noChangeArrowheads="1"/>
          </p:cNvSpPr>
          <p:nvPr/>
        </p:nvSpPr>
        <p:spPr bwMode="auto">
          <a:xfrm>
            <a:off x="11743433" y="1394846"/>
            <a:ext cx="448566" cy="1703957"/>
          </a:xfrm>
          <a:prstGeom prst="rect">
            <a:avLst/>
          </a:prstGeom>
          <a:solidFill>
            <a:srgbClr val="0068AE"/>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42" name="矩形 8"/>
          <p:cNvSpPr>
            <a:spLocks noChangeArrowheads="1"/>
          </p:cNvSpPr>
          <p:nvPr/>
        </p:nvSpPr>
        <p:spPr bwMode="auto">
          <a:xfrm flipH="1">
            <a:off x="-1" y="4655073"/>
            <a:ext cx="2007742" cy="1759096"/>
          </a:xfrm>
          <a:prstGeom prst="rect">
            <a:avLst/>
          </a:prstGeom>
          <a:solidFill>
            <a:srgbClr val="3EB5C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44" name="矩形 10"/>
          <p:cNvSpPr>
            <a:spLocks noChangeArrowheads="1"/>
          </p:cNvSpPr>
          <p:nvPr/>
        </p:nvSpPr>
        <p:spPr bwMode="auto">
          <a:xfrm flipH="1">
            <a:off x="4651355" y="4655073"/>
            <a:ext cx="2039641" cy="1759096"/>
          </a:xfrm>
          <a:prstGeom prst="rect">
            <a:avLst/>
          </a:prstGeom>
          <a:solidFill>
            <a:srgbClr val="F6A01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46" name="矩形 12"/>
          <p:cNvSpPr>
            <a:spLocks noChangeArrowheads="1"/>
          </p:cNvSpPr>
          <p:nvPr/>
        </p:nvSpPr>
        <p:spPr bwMode="auto">
          <a:xfrm flipH="1">
            <a:off x="9334609" y="4655073"/>
            <a:ext cx="661797" cy="1759096"/>
          </a:xfrm>
          <a:prstGeom prst="rect">
            <a:avLst/>
          </a:prstGeom>
          <a:solidFill>
            <a:srgbClr val="DA251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07741" y="4655073"/>
            <a:ext cx="2643614" cy="1759096"/>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497" y="1394846"/>
            <a:ext cx="2555936" cy="170395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996" y="4655073"/>
            <a:ext cx="2643614" cy="1759096"/>
          </a:xfrm>
          <a:prstGeom prst="rect">
            <a:avLst/>
          </a:prstGeom>
        </p:spPr>
      </p:pic>
      <p:sp>
        <p:nvSpPr>
          <p:cNvPr id="12" name="文本框 11"/>
          <p:cNvSpPr txBox="1"/>
          <p:nvPr/>
        </p:nvSpPr>
        <p:spPr>
          <a:xfrm>
            <a:off x="319471" y="1138669"/>
            <a:ext cx="8663768" cy="2481985"/>
          </a:xfrm>
          <a:prstGeom prst="rect">
            <a:avLst/>
          </a:prstGeom>
          <a:noFill/>
        </p:spPr>
        <p:txBody>
          <a:bodyPr wrap="square" rtlCol="0">
            <a:noAutofit/>
          </a:bodyPr>
          <a:lstStyle/>
          <a:p>
            <a:pPr algn="ctr">
              <a:lnSpc>
                <a:spcPct val="150000"/>
              </a:lnSpc>
            </a:pPr>
            <a:r>
              <a:rPr lang="en-US" altLang="zh-CN" sz="4000" b="1" dirty="0" smtClean="0">
                <a:solidFill>
                  <a:srgbClr val="2E8A96"/>
                </a:solidFill>
                <a:latin typeface="微软雅黑" panose="020B0503020204020204" charset="-122"/>
                <a:ea typeface="微软雅黑" panose="020B0503020204020204" charset="-122"/>
                <a:cs typeface="微软雅黑" panose="020B0503020204020204" charset="-122"/>
              </a:rPr>
              <a:t>2024</a:t>
            </a:r>
            <a:r>
              <a:rPr lang="zh-CN" altLang="en-US" sz="4000" b="1" dirty="0" smtClean="0">
                <a:solidFill>
                  <a:srgbClr val="2E8A96"/>
                </a:solidFill>
                <a:latin typeface="微软雅黑" panose="020B0503020204020204" charset="-122"/>
                <a:ea typeface="微软雅黑" panose="020B0503020204020204" charset="-122"/>
                <a:cs typeface="微软雅黑" panose="020B0503020204020204" charset="-122"/>
              </a:rPr>
              <a:t>年工作总结及</a:t>
            </a:r>
            <a:r>
              <a:rPr lang="en-US" altLang="zh-CN" sz="4000" b="1" dirty="0" smtClean="0">
                <a:solidFill>
                  <a:srgbClr val="2E8A96"/>
                </a:solidFill>
                <a:latin typeface="微软雅黑" panose="020B0503020204020204" charset="-122"/>
                <a:ea typeface="微软雅黑" panose="020B0503020204020204" charset="-122"/>
                <a:cs typeface="微软雅黑" panose="020B0503020204020204" charset="-122"/>
              </a:rPr>
              <a:t>2025</a:t>
            </a:r>
            <a:r>
              <a:rPr lang="zh-CN" altLang="en-US" sz="4000" b="1" dirty="0" smtClean="0">
                <a:solidFill>
                  <a:srgbClr val="2E8A96"/>
                </a:solidFill>
                <a:latin typeface="微软雅黑" panose="020B0503020204020204" charset="-122"/>
                <a:ea typeface="微软雅黑" panose="020B0503020204020204" charset="-122"/>
                <a:cs typeface="微软雅黑" panose="020B0503020204020204" charset="-122"/>
              </a:rPr>
              <a:t>年工作计划</a:t>
            </a:r>
            <a:endParaRPr lang="en-US" altLang="zh-CN" sz="4000" b="1" dirty="0" smtClean="0">
              <a:solidFill>
                <a:srgbClr val="2E8A96"/>
              </a:solidFill>
              <a:latin typeface="微软雅黑" panose="020B0503020204020204" charset="-122"/>
              <a:ea typeface="微软雅黑" panose="020B0503020204020204" charset="-122"/>
              <a:cs typeface="微软雅黑" panose="020B0503020204020204" charset="-122"/>
            </a:endParaRPr>
          </a:p>
          <a:p>
            <a:pPr algn="ctr">
              <a:lnSpc>
                <a:spcPct val="150000"/>
              </a:lnSpc>
            </a:pPr>
            <a:endParaRPr lang="en-US" altLang="zh-CN" sz="4000" b="1" dirty="0" smtClean="0">
              <a:solidFill>
                <a:srgbClr val="2E8A96"/>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zh-CN" altLang="en-US" sz="3200" b="1" dirty="0" smtClean="0">
                <a:solidFill>
                  <a:srgbClr val="2E8A96"/>
                </a:solidFill>
                <a:latin typeface="微软雅黑" panose="020B0503020204020204" charset="-122"/>
                <a:ea typeface="微软雅黑" panose="020B0503020204020204" charset="-122"/>
                <a:cs typeface="微软雅黑" panose="020B0503020204020204" charset="-122"/>
              </a:rPr>
              <a:t>科普</a:t>
            </a:r>
            <a:r>
              <a:rPr lang="zh-CN" altLang="en-US" sz="3200" b="1" dirty="0">
                <a:solidFill>
                  <a:srgbClr val="2E8A96"/>
                </a:solidFill>
                <a:latin typeface="微软雅黑" panose="020B0503020204020204" charset="-122"/>
                <a:ea typeface="微软雅黑" panose="020B0503020204020204" charset="-122"/>
                <a:cs typeface="微软雅黑" panose="020B0503020204020204" charset="-122"/>
              </a:rPr>
              <a:t>作品创作与普及</a:t>
            </a:r>
            <a:r>
              <a:rPr lang="zh-CN" altLang="en-US" sz="3200" b="1" dirty="0" smtClean="0">
                <a:solidFill>
                  <a:srgbClr val="2E8A96"/>
                </a:solidFill>
                <a:latin typeface="微软雅黑" panose="020B0503020204020204" charset="-122"/>
                <a:ea typeface="微软雅黑" panose="020B0503020204020204" charset="-122"/>
                <a:cs typeface="微软雅黑" panose="020B0503020204020204" charset="-122"/>
              </a:rPr>
              <a:t>分会   周海霞</a:t>
            </a:r>
            <a:endParaRPr lang="en-US" altLang="zh-CN" sz="3200" b="1" dirty="0" smtClean="0">
              <a:solidFill>
                <a:srgbClr val="2E8A96"/>
              </a:solidFill>
              <a:latin typeface="微软雅黑" panose="020B0503020204020204" charset="-122"/>
              <a:ea typeface="微软雅黑" panose="020B0503020204020204" charset="-122"/>
              <a:cs typeface="微软雅黑" panose="020B0503020204020204" charset="-122"/>
            </a:endParaRPr>
          </a:p>
          <a:p>
            <a:pPr algn="ctr">
              <a:lnSpc>
                <a:spcPct val="150000"/>
              </a:lnSpc>
            </a:pPr>
            <a:r>
              <a:rPr lang="en-US" altLang="zh-CN" sz="3200" b="1" dirty="0">
                <a:solidFill>
                  <a:srgbClr val="2E8A96"/>
                </a:solidFill>
                <a:latin typeface="微软雅黑" panose="020B0503020204020204" charset="-122"/>
                <a:ea typeface="微软雅黑" panose="020B0503020204020204" charset="-122"/>
                <a:cs typeface="微软雅黑" panose="020B0503020204020204" charset="-122"/>
              </a:rPr>
              <a:t>2025-1-18</a:t>
            </a:r>
            <a:endParaRPr lang="en-US" altLang="zh-CN" sz="3200" b="1" dirty="0">
              <a:solidFill>
                <a:srgbClr val="2E8A96"/>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838200" y="677041"/>
            <a:ext cx="10515600" cy="701731"/>
          </a:xfrm>
          <a:prstGeom prst="rect">
            <a:avLst/>
          </a:prstGeom>
          <a:noFill/>
        </p:spPr>
        <p:txBody>
          <a:bodyPr wrap="square" rtlCol="0">
            <a:spAutoFit/>
          </a:bodyPr>
          <a:lstStyle/>
          <a:p>
            <a:r>
              <a:rPr lang="zh-CN" altLang="en-US" b="1" dirty="0">
                <a:solidFill>
                  <a:srgbClr val="62C3D0"/>
                </a:solidFill>
                <a:latin typeface="微软雅黑" panose="020B0503020204020204" charset="-122"/>
                <a:ea typeface="微软雅黑" panose="020B0503020204020204" charset="-122"/>
              </a:rPr>
              <a:t>首届广州市优秀</a:t>
            </a:r>
            <a:r>
              <a:rPr lang="zh-CN" altLang="en-US" b="1" dirty="0" smtClean="0">
                <a:solidFill>
                  <a:srgbClr val="62C3D0"/>
                </a:solidFill>
                <a:latin typeface="微软雅黑" panose="020B0503020204020204" charset="-122"/>
                <a:ea typeface="微软雅黑" panose="020B0503020204020204" charset="-122"/>
              </a:rPr>
              <a:t>科普专家</a:t>
            </a:r>
            <a:endParaRPr lang="zh-CN" altLang="zh-CN" dirty="0">
              <a:solidFill>
                <a:srgbClr val="62C3D0"/>
              </a:solidFill>
              <a:latin typeface="微软雅黑" panose="020B0503020204020204" charset="-122"/>
              <a:ea typeface="微软雅黑" panose="020B0503020204020204" charset="-122"/>
            </a:endParaRPr>
          </a:p>
        </p:txBody>
      </p:sp>
      <p:sp>
        <p:nvSpPr>
          <p:cNvPr id="7" name="矩形 6"/>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7576" t="4344" r="2053" b="11616"/>
          <a:stretch>
            <a:fillRect/>
          </a:stretch>
        </p:blipFill>
        <p:spPr>
          <a:xfrm>
            <a:off x="466927" y="2360696"/>
            <a:ext cx="3576781" cy="2696789"/>
          </a:xfrm>
          <a:prstGeom prst="rect">
            <a:avLst/>
          </a:prstGeom>
          <a:effectLst>
            <a:softEdge rad="63500"/>
          </a:effectLst>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399" y="2324331"/>
            <a:ext cx="3426692" cy="2769517"/>
          </a:xfrm>
          <a:prstGeom prst="rect">
            <a:avLst/>
          </a:prstGeom>
          <a:effectLst>
            <a:softEdge rad="63500"/>
          </a:effectLst>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782" y="2360696"/>
            <a:ext cx="3362036" cy="2702692"/>
          </a:xfrm>
          <a:prstGeom prst="rect">
            <a:avLst/>
          </a:prstGeom>
          <a:effectLst>
            <a:softEdge rad="63500"/>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838200" y="677041"/>
            <a:ext cx="10515600" cy="701731"/>
          </a:xfrm>
          <a:prstGeom prst="rect">
            <a:avLst/>
          </a:prstGeom>
          <a:noFill/>
        </p:spPr>
        <p:txBody>
          <a:bodyPr wrap="square" rtlCol="0">
            <a:spAutoFit/>
          </a:bodyPr>
          <a:lstStyle/>
          <a:p>
            <a:r>
              <a:rPr lang="zh-CN" altLang="zh-CN" b="1" dirty="0">
                <a:solidFill>
                  <a:srgbClr val="62C3D0"/>
                </a:solidFill>
                <a:latin typeface="微软雅黑" panose="020B0503020204020204" charset="-122"/>
                <a:ea typeface="微软雅黑" panose="020B0503020204020204" charset="-122"/>
              </a:rPr>
              <a:t>积极发展会员，扩大组织</a:t>
            </a:r>
            <a:r>
              <a:rPr lang="zh-CN" altLang="zh-CN" b="1" dirty="0" smtClean="0">
                <a:solidFill>
                  <a:srgbClr val="62C3D0"/>
                </a:solidFill>
                <a:latin typeface="微软雅黑" panose="020B0503020204020204" charset="-122"/>
                <a:ea typeface="微软雅黑" panose="020B0503020204020204" charset="-122"/>
              </a:rPr>
              <a:t>影响力</a:t>
            </a:r>
            <a:endParaRPr lang="zh-CN" altLang="zh-CN" dirty="0">
              <a:solidFill>
                <a:srgbClr val="62C3D0"/>
              </a:solidFill>
              <a:latin typeface="微软雅黑" panose="020B0503020204020204" charset="-122"/>
              <a:ea typeface="微软雅黑" panose="020B0503020204020204" charset="-122"/>
            </a:endParaRPr>
          </a:p>
        </p:txBody>
      </p:sp>
      <p:sp>
        <p:nvSpPr>
          <p:cNvPr id="7" name="矩形 6"/>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5"/>
          <p:cNvSpPr>
            <a:spLocks noGrp="1"/>
          </p:cNvSpPr>
          <p:nvPr>
            <p:ph sz="half" idx="1"/>
          </p:nvPr>
        </p:nvSpPr>
        <p:spPr>
          <a:xfrm>
            <a:off x="838200" y="2515986"/>
            <a:ext cx="10254674" cy="4143432"/>
          </a:xfrm>
        </p:spPr>
        <p:txBody>
          <a:bodyPr>
            <a:normAutofit/>
          </a:bodyPr>
          <a:lstStyle/>
          <a:p>
            <a:pPr>
              <a:lnSpc>
                <a:spcPct val="110000"/>
              </a:lnSpc>
              <a:buFont typeface="Wingdings" panose="05000000000000000000" pitchFamily="2" charset="2"/>
              <a:buChar char="Ø"/>
            </a:pPr>
            <a:r>
              <a:rPr lang="en-US" altLang="zh-CN" dirty="0">
                <a:latin typeface="微软雅黑" panose="020B0503020204020204" charset="-122"/>
                <a:ea typeface="微软雅黑" panose="020B0503020204020204" charset="-122"/>
              </a:rPr>
              <a:t>2024</a:t>
            </a:r>
            <a:r>
              <a:rPr lang="zh-CN" altLang="zh-CN" dirty="0">
                <a:latin typeface="微软雅黑" panose="020B0503020204020204" charset="-122"/>
                <a:ea typeface="微软雅黑" panose="020B0503020204020204" charset="-122"/>
              </a:rPr>
              <a:t>年至今分会共发展会员</a:t>
            </a:r>
            <a:r>
              <a:rPr lang="en-US" altLang="zh-CN" dirty="0" smtClean="0">
                <a:latin typeface="微软雅黑" panose="020B0503020204020204" charset="-122"/>
                <a:ea typeface="微软雅黑" panose="020B0503020204020204" charset="-122"/>
              </a:rPr>
              <a:t>73</a:t>
            </a:r>
            <a:r>
              <a:rPr lang="zh-CN" altLang="zh-CN" dirty="0" smtClean="0">
                <a:latin typeface="微软雅黑" panose="020B0503020204020204" charset="-122"/>
                <a:ea typeface="微软雅黑" panose="020B0503020204020204" charset="-122"/>
              </a:rPr>
              <a:t>人</a:t>
            </a:r>
            <a:r>
              <a:rPr lang="zh-CN" altLang="zh-CN" dirty="0">
                <a:latin typeface="微软雅黑" panose="020B0503020204020204" charset="-122"/>
                <a:ea typeface="微软雅黑" panose="020B0503020204020204" charset="-122"/>
              </a:rPr>
              <a:t>，副主任委员</a:t>
            </a:r>
            <a:r>
              <a:rPr lang="en-US" altLang="zh-CN" dirty="0">
                <a:latin typeface="微软雅黑" panose="020B0503020204020204" charset="-122"/>
                <a:ea typeface="微软雅黑" panose="020B0503020204020204" charset="-122"/>
              </a:rPr>
              <a:t>7</a:t>
            </a:r>
            <a:r>
              <a:rPr lang="zh-CN" altLang="zh-CN" dirty="0">
                <a:latin typeface="微软雅黑" panose="020B0503020204020204" charset="-122"/>
                <a:ea typeface="微软雅黑" panose="020B0503020204020204" charset="-122"/>
              </a:rPr>
              <a:t>人，常委</a:t>
            </a:r>
            <a:r>
              <a:rPr lang="en-US" altLang="zh-CN" dirty="0">
                <a:latin typeface="微软雅黑" panose="020B0503020204020204" charset="-122"/>
                <a:ea typeface="微软雅黑" panose="020B0503020204020204" charset="-122"/>
              </a:rPr>
              <a:t>14</a:t>
            </a:r>
            <a:r>
              <a:rPr lang="zh-CN" altLang="zh-CN" dirty="0">
                <a:latin typeface="微软雅黑" panose="020B0503020204020204" charset="-122"/>
                <a:ea typeface="微软雅黑" panose="020B0503020204020204" charset="-122"/>
              </a:rPr>
              <a:t>人，</a:t>
            </a:r>
            <a:r>
              <a:rPr lang="zh-CN" altLang="zh-CN" dirty="0" smtClean="0">
                <a:latin typeface="微软雅黑" panose="020B0503020204020204" charset="-122"/>
                <a:ea typeface="微软雅黑" panose="020B0503020204020204" charset="-122"/>
              </a:rPr>
              <a:t>委员</a:t>
            </a:r>
            <a:r>
              <a:rPr lang="en-US" altLang="zh-CN" dirty="0" smtClean="0">
                <a:latin typeface="微软雅黑" panose="020B0503020204020204" charset="-122"/>
                <a:ea typeface="微软雅黑" panose="020B0503020204020204" charset="-122"/>
              </a:rPr>
              <a:t>51</a:t>
            </a:r>
            <a:r>
              <a:rPr lang="zh-CN" altLang="zh-CN" dirty="0" smtClean="0">
                <a:latin typeface="微软雅黑" panose="020B0503020204020204" charset="-122"/>
                <a:ea typeface="微软雅黑" panose="020B0503020204020204" charset="-122"/>
              </a:rPr>
              <a:t>人</a:t>
            </a:r>
            <a:r>
              <a:rPr lang="zh-CN" altLang="zh-CN" dirty="0">
                <a:latin typeface="微软雅黑" panose="020B0503020204020204" charset="-122"/>
                <a:ea typeface="微软雅黑" panose="020B0503020204020204" charset="-122"/>
              </a:rPr>
              <a:t>。辐射到全省众多城市：如广州、深圳、佛山、惠州、揭阳、东莞等。会员中有包括三甲医院、二甲医院及社区医院的医护</a:t>
            </a:r>
            <a:r>
              <a:rPr lang="zh-CN" altLang="zh-CN" dirty="0" smtClean="0">
                <a:latin typeface="微软雅黑" panose="020B0503020204020204" charset="-122"/>
                <a:ea typeface="微软雅黑" panose="020B0503020204020204" charset="-122"/>
              </a:rPr>
              <a:t>人员</a:t>
            </a:r>
            <a:endParaRPr lang="en-US" altLang="zh-CN" dirty="0" smtClean="0">
              <a:latin typeface="微软雅黑" panose="020B0503020204020204" charset="-122"/>
              <a:ea typeface="微软雅黑" panose="020B0503020204020204" charset="-122"/>
            </a:endParaRPr>
          </a:p>
          <a:p>
            <a:pPr marL="0" indent="0">
              <a:lnSpc>
                <a:spcPct val="110000"/>
              </a:lnSpc>
              <a:buNone/>
            </a:pPr>
            <a:endParaRPr lang="zh-CN" altLang="zh-CN" dirty="0">
              <a:latin typeface="微软雅黑" panose="020B0503020204020204" charset="-122"/>
              <a:ea typeface="微软雅黑" panose="020B0503020204020204" charset="-122"/>
            </a:endParaRPr>
          </a:p>
          <a:p>
            <a:pPr>
              <a:lnSpc>
                <a:spcPct val="110000"/>
              </a:lnSpc>
              <a:buFont typeface="Wingdings" panose="05000000000000000000" pitchFamily="2" charset="2"/>
              <a:buChar char="Ø"/>
            </a:pPr>
            <a:endParaRPr lang="en-US" altLang="zh-CN" dirty="0" smtClean="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8335"/>
            <a:ext cx="12045315" cy="3289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836160" y="908685"/>
            <a:ext cx="2179955" cy="2193925"/>
          </a:xfrm>
          <a:prstGeom prst="rect">
            <a:avLst/>
          </a:prstGeom>
          <a:solidFill>
            <a:srgbClr val="3EB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CFF"/>
              </a:solidFill>
            </a:endParaRPr>
          </a:p>
        </p:txBody>
      </p:sp>
      <p:sp>
        <p:nvSpPr>
          <p:cNvPr id="5" name="文本框 4"/>
          <p:cNvSpPr txBox="1"/>
          <p:nvPr/>
        </p:nvSpPr>
        <p:spPr>
          <a:xfrm>
            <a:off x="5252720" y="480695"/>
            <a:ext cx="1097280" cy="2051685"/>
          </a:xfrm>
          <a:prstGeom prst="rect">
            <a:avLst/>
          </a:prstGeom>
          <a:noFill/>
        </p:spPr>
        <p:txBody>
          <a:bodyPr wrap="square" rtlCol="0">
            <a:noAutofit/>
          </a:bodyPr>
          <a:lstStyle/>
          <a:p>
            <a:r>
              <a:rPr lang="en-US" altLang="zh-CN" sz="19900" dirty="0" smtClean="0">
                <a:solidFill>
                  <a:schemeClr val="bg1"/>
                </a:solidFill>
                <a:latin typeface="Impact" panose="020B0806030902050204" pitchFamily="34" charset="0"/>
              </a:rPr>
              <a:t>2</a:t>
            </a:r>
            <a:endParaRPr lang="zh-CN" altLang="en-US" sz="19900" dirty="0">
              <a:solidFill>
                <a:schemeClr val="bg1"/>
              </a:solidFill>
              <a:latin typeface="Impact" panose="020B0806030902050204" pitchFamily="34" charset="0"/>
            </a:endParaRPr>
          </a:p>
        </p:txBody>
      </p:sp>
      <p:sp>
        <p:nvSpPr>
          <p:cNvPr id="6" name="文本框 5"/>
          <p:cNvSpPr txBox="1"/>
          <p:nvPr/>
        </p:nvSpPr>
        <p:spPr>
          <a:xfrm>
            <a:off x="2804160" y="3314065"/>
            <a:ext cx="8307070" cy="960120"/>
          </a:xfrm>
          <a:prstGeom prst="rect">
            <a:avLst/>
          </a:prstGeom>
          <a:noFill/>
        </p:spPr>
        <p:txBody>
          <a:bodyPr wrap="square" rtlCol="0">
            <a:noAutofit/>
          </a:bodyPr>
          <a:lstStyle/>
          <a:p>
            <a:pPr>
              <a:lnSpc>
                <a:spcPts val="6500"/>
              </a:lnSpc>
            </a:pPr>
            <a:r>
              <a:rPr lang="en-US" altLang="zh-CN" sz="7200" b="1" dirty="0" smtClean="0">
                <a:solidFill>
                  <a:schemeClr val="bg2">
                    <a:lumMod val="10000"/>
                  </a:schemeClr>
                </a:solidFill>
                <a:latin typeface="微软雅黑" panose="020B0503020204020204" charset="-122"/>
                <a:ea typeface="微软雅黑" panose="020B0503020204020204" charset="-122"/>
                <a:sym typeface="+mn-ea"/>
              </a:rPr>
              <a:t>    </a:t>
            </a:r>
            <a:r>
              <a:rPr lang="en-US" altLang="zh-CN" sz="4800" b="1" dirty="0" smtClean="0">
                <a:solidFill>
                  <a:schemeClr val="bg2">
                    <a:lumMod val="10000"/>
                  </a:schemeClr>
                </a:solidFill>
                <a:latin typeface="微软雅黑" panose="020B0503020204020204" charset="-122"/>
                <a:ea typeface="微软雅黑" panose="020B0503020204020204" charset="-122"/>
                <a:sym typeface="+mn-ea"/>
              </a:rPr>
              <a:t>2025</a:t>
            </a:r>
            <a:r>
              <a:rPr lang="zh-CN" altLang="en-US" sz="4800" b="1" dirty="0" smtClean="0">
                <a:solidFill>
                  <a:schemeClr val="bg2">
                    <a:lumMod val="10000"/>
                  </a:schemeClr>
                </a:solidFill>
                <a:latin typeface="微软雅黑" panose="020B0503020204020204" charset="-122"/>
                <a:ea typeface="微软雅黑" panose="020B0503020204020204" charset="-122"/>
                <a:sym typeface="+mn-ea"/>
              </a:rPr>
              <a:t>年工作计划</a:t>
            </a:r>
            <a:endParaRPr lang="zh-CN" altLang="en-US" sz="4800" b="1" dirty="0" smtClean="0">
              <a:solidFill>
                <a:schemeClr val="bg2">
                  <a:lumMod val="10000"/>
                </a:schemeClr>
              </a:solidFill>
              <a:latin typeface="微软雅黑" panose="020B0503020204020204" charset="-122"/>
              <a:ea typeface="微软雅黑" panose="020B0503020204020204" charset="-122"/>
              <a:sym typeface="+mn-ea"/>
            </a:endParaRPr>
          </a:p>
        </p:txBody>
      </p:sp>
      <p:sp>
        <p:nvSpPr>
          <p:cNvPr id="9" name="直角三角形 8"/>
          <p:cNvSpPr/>
          <p:nvPr/>
        </p:nvSpPr>
        <p:spPr>
          <a:xfrm>
            <a:off x="7016276" y="909000"/>
            <a:ext cx="268688" cy="1009624"/>
          </a:xfrm>
          <a:prstGeom prst="rtTriangle">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flipH="1">
            <a:off x="4565427" y="909000"/>
            <a:ext cx="268688" cy="1009624"/>
          </a:xfrm>
          <a:prstGeom prst="rtTriangle">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9C4"/>
              </a:solidFill>
            </a:endParaRPr>
          </a:p>
        </p:txBody>
      </p:sp>
      <p:cxnSp>
        <p:nvCxnSpPr>
          <p:cNvPr id="12" name="直接连接符 11"/>
          <p:cNvCxnSpPr/>
          <p:nvPr/>
        </p:nvCxnSpPr>
        <p:spPr>
          <a:xfrm>
            <a:off x="0" y="4273918"/>
            <a:ext cx="2501900" cy="444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862254" y="4273918"/>
            <a:ext cx="2329815" cy="444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719934" y="1563732"/>
            <a:ext cx="1089542" cy="369332"/>
          </a:xfrm>
          <a:prstGeom prst="rect">
            <a:avLst/>
          </a:prstGeom>
          <a:noFill/>
        </p:spPr>
        <p:txBody>
          <a:bodyPr wrap="square" rtlCol="0">
            <a:spAutoFit/>
          </a:bodyPr>
          <a:lstStyle/>
          <a:p>
            <a:r>
              <a:rPr lang="zh-CN" altLang="en-US" b="1" dirty="0">
                <a:solidFill>
                  <a:schemeClr val="bg1"/>
                </a:solidFill>
                <a:latin typeface="黑体" panose="02010609060101010101" pitchFamily="49" charset="-122"/>
                <a:ea typeface="黑体" panose="02010609060101010101" pitchFamily="49" charset="-122"/>
              </a:rPr>
              <a:t>从化市</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2" name="矩形 1"/>
          <p:cNvSpPr/>
          <p:nvPr/>
        </p:nvSpPr>
        <p:spPr>
          <a:xfrm>
            <a:off x="1028065" y="1563732"/>
            <a:ext cx="9321165" cy="2097678"/>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457200" indent="-457200" algn="l">
              <a:lnSpc>
                <a:spcPct val="180000"/>
              </a:lnSpc>
              <a:buFont typeface="Wingdings" panose="05000000000000000000" charset="0"/>
              <a:buChar char="p"/>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积极筹备科普作品培训班</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endParaRPr>
          </a:p>
          <a:p>
            <a:pPr marL="457200" indent="-457200" algn="l">
              <a:lnSpc>
                <a:spcPct val="180000"/>
              </a:lnSpc>
              <a:buFont typeface="Wingdings" panose="05000000000000000000" charset="0"/>
              <a:buChar char="p"/>
            </a:pPr>
            <a:r>
              <a:rPr lang="zh-CN" altLang="en-US" sz="2800" dirty="0" smtClean="0">
                <a:solidFill>
                  <a:schemeClr val="tx1"/>
                </a:solidFill>
                <a:latin typeface="微软雅黑" panose="020B0503020204020204" charset="-122"/>
                <a:ea typeface="微软雅黑" panose="020B0503020204020204" charset="-122"/>
                <a:cs typeface="微软雅黑" panose="020B0503020204020204" charset="-122"/>
              </a:rPr>
              <a:t>为会员</a:t>
            </a: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参与各项科普比赛</a:t>
            </a:r>
            <a:r>
              <a:rPr lang="zh-CN" altLang="en-US" sz="2800" dirty="0" smtClean="0">
                <a:solidFill>
                  <a:schemeClr val="tx1"/>
                </a:solidFill>
                <a:latin typeface="微软雅黑" panose="020B0503020204020204" charset="-122"/>
                <a:ea typeface="微软雅黑" panose="020B0503020204020204" charset="-122"/>
                <a:cs typeface="微软雅黑" panose="020B0503020204020204" charset="-122"/>
              </a:rPr>
              <a:t>提供支持</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endParaRPr>
          </a:p>
          <a:p>
            <a:pPr marL="457200" indent="-457200" algn="l">
              <a:lnSpc>
                <a:spcPct val="180000"/>
              </a:lnSpc>
              <a:buFont typeface="Wingdings" panose="05000000000000000000" charset="0"/>
              <a:buChar char="p"/>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深入基层使科普造福于民</a:t>
            </a:r>
            <a:endParaRPr lang="zh-CN" altLang="en-US" sz="2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custDataLst>
              <p:tags r:id="rId1"/>
            </p:custDataLst>
          </p:nvPr>
        </p:nvSpPr>
        <p:spPr>
          <a:xfrm flipV="1">
            <a:off x="-280653" y="474786"/>
            <a:ext cx="561306"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2"/>
            </p:custDataLst>
          </p:nvPr>
        </p:nvSpPr>
        <p:spPr>
          <a:xfrm>
            <a:off x="678180" y="371475"/>
            <a:ext cx="6610350" cy="768350"/>
          </a:xfrm>
          <a:prstGeom prst="rect">
            <a:avLst/>
          </a:prstGeom>
          <a:noFill/>
          <a:effectLst>
            <a:softEdge rad="12700"/>
          </a:effectLst>
        </p:spPr>
        <p:txBody>
          <a:bodyPr wrap="square" rtlCol="0">
            <a:spAutoFit/>
          </a:bodyPr>
          <a:lstStyle/>
          <a:p>
            <a:r>
              <a:rPr lang="en-US" altLang="zh-CN" sz="4400" b="1" dirty="0" smtClean="0">
                <a:solidFill>
                  <a:srgbClr val="2E8A96"/>
                </a:solidFill>
                <a:latin typeface="微软雅黑" panose="020B0503020204020204" charset="-122"/>
                <a:ea typeface="微软雅黑" panose="020B0503020204020204" charset="-122"/>
              </a:rPr>
              <a:t>2025</a:t>
            </a:r>
            <a:r>
              <a:rPr lang="zh-CN" altLang="en-US" sz="4400" b="1" dirty="0" smtClean="0">
                <a:solidFill>
                  <a:srgbClr val="2E8A96"/>
                </a:solidFill>
                <a:latin typeface="微软雅黑" panose="020B0503020204020204" charset="-122"/>
                <a:ea typeface="微软雅黑" panose="020B0503020204020204" charset="-122"/>
              </a:rPr>
              <a:t>年</a:t>
            </a:r>
            <a:r>
              <a:rPr lang="zh-CN" altLang="en-US" sz="4400" b="1" dirty="0">
                <a:solidFill>
                  <a:srgbClr val="2E8A96"/>
                </a:solidFill>
                <a:latin typeface="微软雅黑" panose="020B0503020204020204" charset="-122"/>
                <a:ea typeface="微软雅黑" panose="020B0503020204020204" charset="-122"/>
              </a:rPr>
              <a:t>工作计划</a:t>
            </a:r>
            <a:endParaRPr lang="zh-CN" altLang="en-US" sz="4400" b="1" dirty="0">
              <a:solidFill>
                <a:srgbClr val="2E8A96"/>
              </a:solidFill>
              <a:latin typeface="微软雅黑" panose="020B0503020204020204" charset="-122"/>
              <a:ea typeface="微软雅黑" panose="020B0503020204020204" charset="-122"/>
            </a:endParaRPr>
          </a:p>
        </p:txBody>
      </p:sp>
      <p:grpSp>
        <p:nvGrpSpPr>
          <p:cNvPr id="31" name="组合 30"/>
          <p:cNvGrpSpPr/>
          <p:nvPr/>
        </p:nvGrpSpPr>
        <p:grpSpPr>
          <a:xfrm>
            <a:off x="25400" y="4951730"/>
            <a:ext cx="12192635" cy="1906270"/>
            <a:chOff x="0" y="1358"/>
            <a:chExt cx="14399" cy="2783"/>
          </a:xfrm>
          <a:effectLst>
            <a:glow rad="63500">
              <a:srgbClr val="398CA9">
                <a:alpha val="40000"/>
              </a:srgbClr>
            </a:glow>
          </a:effectLst>
        </p:grpSpPr>
        <p:pic>
          <p:nvPicPr>
            <p:cNvPr id="32" name="图片 31"/>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r="17272" b="13282"/>
            <a:stretch>
              <a:fillRect/>
            </a:stretch>
          </p:blipFill>
          <p:spPr>
            <a:xfrm>
              <a:off x="0" y="1359"/>
              <a:ext cx="3592" cy="2782"/>
            </a:xfrm>
            <a:prstGeom prst="rect">
              <a:avLst/>
            </a:prstGeom>
          </p:spPr>
        </p:pic>
        <p:pic>
          <p:nvPicPr>
            <p:cNvPr id="33" name="Picture 17"/>
            <p:cNvPicPr>
              <a:picLocks noChangeAspect="1" noChangeArrowheads="1"/>
            </p:cNvPicPr>
            <p:nvPr>
              <p:custDataLst>
                <p:tags r:id="rId5"/>
              </p:custDataLst>
            </p:nvPr>
          </p:nvPicPr>
          <p:blipFill rotWithShape="1">
            <a:blip r:embed="rId6" cstate="print"/>
            <a:stretch>
              <a:fillRect/>
            </a:stretch>
          </p:blipFill>
          <p:spPr bwMode="auto">
            <a:xfrm>
              <a:off x="3592" y="1359"/>
              <a:ext cx="3499" cy="2783"/>
            </a:xfrm>
            <a:prstGeom prst="rect">
              <a:avLst/>
            </a:prstGeom>
          </p:spPr>
        </p:pic>
        <p:pic>
          <p:nvPicPr>
            <p:cNvPr id="34" name="Picture 2"/>
            <p:cNvPicPr>
              <a:picLocks noChangeArrowheads="1"/>
            </p:cNvPicPr>
            <p:nvPr>
              <p:custDataLst>
                <p:tags r:id="rId7"/>
              </p:custDataLst>
            </p:nvPr>
          </p:nvPicPr>
          <p:blipFill rotWithShape="1">
            <a:blip r:embed="rId8" cstate="print"/>
            <a:srcRect l="17511" r="12300"/>
            <a:stretch>
              <a:fillRect/>
            </a:stretch>
          </p:blipFill>
          <p:spPr bwMode="auto">
            <a:xfrm>
              <a:off x="7091" y="1358"/>
              <a:ext cx="3582" cy="2783"/>
            </a:xfrm>
            <a:prstGeom prst="rect">
              <a:avLst/>
            </a:prstGeom>
            <a:ln>
              <a:noFill/>
            </a:ln>
            <a:effectLst>
              <a:softEdge rad="0"/>
            </a:effectLst>
          </p:spPr>
        </p:pic>
        <p:pic>
          <p:nvPicPr>
            <p:cNvPr id="35" name="Picture 4" descr="061--a--广州市规划勘测设计研究院(建筑一所)--肇庆医院-xw-nk02玲副本"/>
            <p:cNvPicPr>
              <a:picLocks noChangeAspect="1" noChangeArrowheads="1"/>
            </p:cNvPicPr>
            <p:nvPr>
              <p:custDataLst>
                <p:tags r:id="rId9"/>
              </p:custDataLst>
            </p:nvPr>
          </p:nvPicPr>
          <p:blipFill rotWithShape="1">
            <a:blip r:embed="rId10" cstate="print"/>
            <a:stretch>
              <a:fillRect/>
            </a:stretch>
          </p:blipFill>
          <p:spPr bwMode="auto">
            <a:xfrm>
              <a:off x="10615" y="1359"/>
              <a:ext cx="3785" cy="278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89099" y="1707171"/>
            <a:ext cx="8149832" cy="1721497"/>
          </a:xfrm>
          <a:prstGeom prst="rect">
            <a:avLst/>
          </a:prstGeom>
          <a:noFill/>
        </p:spPr>
        <p:txBody>
          <a:bodyPr wrap="square" rtlCol="0">
            <a:spAutoFit/>
          </a:bodyPr>
          <a:lstStyle/>
          <a:p>
            <a:pPr algn="ctr">
              <a:lnSpc>
                <a:spcPct val="150000"/>
              </a:lnSpc>
            </a:pPr>
            <a:r>
              <a:rPr lang="zh-CN" altLang="en-US" sz="8000" dirty="0" smtClean="0">
                <a:solidFill>
                  <a:srgbClr val="2E8A96"/>
                </a:solidFill>
                <a:latin typeface="微软雅黑" panose="020B0503020204020204" charset="-122"/>
                <a:ea typeface="微软雅黑" panose="020B0503020204020204" charset="-122"/>
                <a:cs typeface="微软雅黑" panose="020B0503020204020204" charset="-122"/>
              </a:rPr>
              <a:t>谢  谢 ！</a:t>
            </a:r>
            <a:endParaRPr lang="zh-CN" altLang="en-US" sz="8000" dirty="0" smtClean="0">
              <a:solidFill>
                <a:srgbClr val="2E8A96"/>
              </a:solidFill>
              <a:latin typeface="微软雅黑" panose="020B0503020204020204" charset="-122"/>
              <a:ea typeface="微软雅黑" panose="020B0503020204020204" charset="-122"/>
              <a:cs typeface="微软雅黑" panose="020B0503020204020204" charset="-122"/>
            </a:endParaRPr>
          </a:p>
        </p:txBody>
      </p:sp>
      <p:sp>
        <p:nvSpPr>
          <p:cNvPr id="41" name="矩形 7"/>
          <p:cNvSpPr>
            <a:spLocks noChangeArrowheads="1"/>
          </p:cNvSpPr>
          <p:nvPr/>
        </p:nvSpPr>
        <p:spPr bwMode="auto">
          <a:xfrm>
            <a:off x="11743433" y="1394846"/>
            <a:ext cx="448566" cy="1703957"/>
          </a:xfrm>
          <a:prstGeom prst="rect">
            <a:avLst/>
          </a:prstGeom>
          <a:solidFill>
            <a:srgbClr val="0068AE"/>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42" name="矩形 8"/>
          <p:cNvSpPr>
            <a:spLocks noChangeArrowheads="1"/>
          </p:cNvSpPr>
          <p:nvPr/>
        </p:nvSpPr>
        <p:spPr bwMode="auto">
          <a:xfrm flipH="1">
            <a:off x="-1" y="4655073"/>
            <a:ext cx="2007742" cy="1759096"/>
          </a:xfrm>
          <a:prstGeom prst="rect">
            <a:avLst/>
          </a:prstGeom>
          <a:solidFill>
            <a:srgbClr val="3EB5C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44" name="矩形 10"/>
          <p:cNvSpPr>
            <a:spLocks noChangeArrowheads="1"/>
          </p:cNvSpPr>
          <p:nvPr/>
        </p:nvSpPr>
        <p:spPr bwMode="auto">
          <a:xfrm flipH="1">
            <a:off x="4651355" y="4655073"/>
            <a:ext cx="2039641" cy="1759096"/>
          </a:xfrm>
          <a:prstGeom prst="rect">
            <a:avLst/>
          </a:prstGeom>
          <a:solidFill>
            <a:srgbClr val="F6A012"/>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46" name="矩形 12"/>
          <p:cNvSpPr>
            <a:spLocks noChangeArrowheads="1"/>
          </p:cNvSpPr>
          <p:nvPr/>
        </p:nvSpPr>
        <p:spPr bwMode="auto">
          <a:xfrm flipH="1">
            <a:off x="9334609" y="4655073"/>
            <a:ext cx="661797" cy="1759096"/>
          </a:xfrm>
          <a:prstGeom prst="rect">
            <a:avLst/>
          </a:prstGeom>
          <a:solidFill>
            <a:srgbClr val="DA251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07741" y="4655073"/>
            <a:ext cx="2643614" cy="1759096"/>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497" y="1394846"/>
            <a:ext cx="2555936" cy="1703958"/>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996" y="4655073"/>
            <a:ext cx="2643614" cy="17590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2"/>
          <p:cNvSpPr>
            <a:spLocks noChangeArrowheads="1"/>
          </p:cNvSpPr>
          <p:nvPr/>
        </p:nvSpPr>
        <p:spPr bwMode="auto">
          <a:xfrm flipH="1">
            <a:off x="0" y="0"/>
            <a:ext cx="5334707" cy="6858000"/>
          </a:xfrm>
          <a:prstGeom prst="rect">
            <a:avLst/>
          </a:prstGeom>
          <a:solidFill>
            <a:srgbClr val="3EB5C4"/>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900465"/>
            <a:ext cx="5334707" cy="3493736"/>
          </a:xfrm>
          <a:prstGeom prst="rect">
            <a:avLst/>
          </a:prstGeom>
        </p:spPr>
      </p:pic>
      <p:sp>
        <p:nvSpPr>
          <p:cNvPr id="13" name="文本框 12"/>
          <p:cNvSpPr txBox="1"/>
          <p:nvPr/>
        </p:nvSpPr>
        <p:spPr>
          <a:xfrm>
            <a:off x="7047099" y="916226"/>
            <a:ext cx="4899245" cy="1261884"/>
          </a:xfrm>
          <a:prstGeom prst="rect">
            <a:avLst/>
          </a:prstGeom>
          <a:noFill/>
        </p:spPr>
        <p:txBody>
          <a:bodyPr vert="horz" wrap="square" rtlCol="0">
            <a:spAutoFit/>
          </a:bodyPr>
          <a:lstStyle/>
          <a:p>
            <a:pPr algn="r"/>
            <a:r>
              <a:rPr lang="zh-CN" altLang="en-US" sz="4400" b="1" dirty="0" smtClean="0">
                <a:solidFill>
                  <a:srgbClr val="7F7F7F"/>
                </a:solidFill>
                <a:latin typeface="方正准圆简体" panose="03000509000000000000" pitchFamily="65" charset="-122"/>
                <a:ea typeface="方正准圆简体" panose="03000509000000000000" pitchFamily="65" charset="-122"/>
              </a:rPr>
              <a:t>目录</a:t>
            </a:r>
            <a:endParaRPr lang="en-US" altLang="zh-CN" sz="4400" b="1" dirty="0" smtClean="0">
              <a:solidFill>
                <a:srgbClr val="7F7F7F"/>
              </a:solidFill>
              <a:latin typeface="方正准圆简体" panose="03000509000000000000" pitchFamily="65" charset="-122"/>
              <a:ea typeface="方正准圆简体" panose="03000509000000000000" pitchFamily="65" charset="-122"/>
            </a:endParaRPr>
          </a:p>
          <a:p>
            <a:pPr algn="r"/>
            <a:r>
              <a:rPr lang="en-US" altLang="zh-CN" sz="3200" dirty="0" smtClean="0">
                <a:solidFill>
                  <a:srgbClr val="7F7F7F"/>
                </a:solidFill>
                <a:latin typeface="方正正准黑简体" panose="02000000000000000000" pitchFamily="2" charset="-122"/>
                <a:ea typeface="方正正准黑简体" panose="02000000000000000000" pitchFamily="2" charset="-122"/>
              </a:rPr>
              <a:t>CONTENTS</a:t>
            </a:r>
            <a:endParaRPr lang="zh-CN" altLang="en-US" sz="3200" dirty="0" smtClean="0">
              <a:solidFill>
                <a:srgbClr val="7F7F7F"/>
              </a:solidFill>
              <a:latin typeface="方正正准黑简体" panose="02000000000000000000" pitchFamily="2" charset="-122"/>
              <a:ea typeface="方正正准黑简体" panose="02000000000000000000" pitchFamily="2" charset="-122"/>
            </a:endParaRPr>
          </a:p>
        </p:txBody>
      </p:sp>
      <p:cxnSp>
        <p:nvCxnSpPr>
          <p:cNvPr id="15" name="直接连接符 14"/>
          <p:cNvCxnSpPr/>
          <p:nvPr/>
        </p:nvCxnSpPr>
        <p:spPr>
          <a:xfrm flipV="1">
            <a:off x="6036000" y="1558823"/>
            <a:ext cx="6156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863532" y="2852032"/>
            <a:ext cx="5728104" cy="2573494"/>
          </a:xfrm>
          <a:prstGeom prst="rect">
            <a:avLst/>
          </a:prstGeom>
          <a:solidFill>
            <a:schemeClr val="bg1"/>
          </a:solidFill>
        </p:spPr>
        <p:txBody>
          <a:bodyPr wrap="square">
            <a:noAutofit/>
          </a:bodyPr>
          <a:lstStyle/>
          <a:p>
            <a:pPr marL="457200" indent="-457200">
              <a:lnSpc>
                <a:spcPts val="6500"/>
              </a:lnSpc>
              <a:buFont typeface="Wingdings" panose="05000000000000000000" pitchFamily="2" charset="2"/>
              <a:buChar char="p"/>
            </a:pPr>
            <a:r>
              <a:rPr lang="en-US" altLang="zh-CN" sz="4000" b="1" dirty="0" smtClean="0">
                <a:solidFill>
                  <a:schemeClr val="bg2">
                    <a:lumMod val="10000"/>
                  </a:schemeClr>
                </a:solidFill>
                <a:latin typeface="微软雅黑" panose="020B0503020204020204" charset="-122"/>
                <a:ea typeface="微软雅黑" panose="020B0503020204020204" charset="-122"/>
              </a:rPr>
              <a:t> 2024</a:t>
            </a:r>
            <a:r>
              <a:rPr lang="zh-CN" altLang="en-US" sz="4000" b="1" dirty="0" smtClean="0">
                <a:solidFill>
                  <a:schemeClr val="bg2">
                    <a:lumMod val="10000"/>
                  </a:schemeClr>
                </a:solidFill>
                <a:latin typeface="微软雅黑" panose="020B0503020204020204" charset="-122"/>
                <a:ea typeface="微软雅黑" panose="020B0503020204020204" charset="-122"/>
              </a:rPr>
              <a:t>年工作开展情况</a:t>
            </a:r>
            <a:endParaRPr lang="zh-CN" altLang="en-US" sz="4000" b="1" dirty="0" smtClean="0">
              <a:solidFill>
                <a:schemeClr val="bg2">
                  <a:lumMod val="10000"/>
                </a:schemeClr>
              </a:solidFill>
              <a:latin typeface="微软雅黑" panose="020B0503020204020204" charset="-122"/>
              <a:ea typeface="微软雅黑" panose="020B0503020204020204" charset="-122"/>
            </a:endParaRPr>
          </a:p>
          <a:p>
            <a:pPr marL="457200" indent="-457200">
              <a:lnSpc>
                <a:spcPts val="6500"/>
              </a:lnSpc>
              <a:buFont typeface="Wingdings" panose="05000000000000000000" pitchFamily="2" charset="2"/>
              <a:buChar char="p"/>
            </a:pPr>
            <a:r>
              <a:rPr lang="en-US" altLang="zh-CN" sz="4000" b="1" dirty="0" smtClean="0">
                <a:solidFill>
                  <a:schemeClr val="bg2">
                    <a:lumMod val="10000"/>
                  </a:schemeClr>
                </a:solidFill>
                <a:latin typeface="微软雅黑" panose="020B0503020204020204" charset="-122"/>
                <a:ea typeface="微软雅黑" panose="020B0503020204020204" charset="-122"/>
              </a:rPr>
              <a:t> 2025</a:t>
            </a:r>
            <a:r>
              <a:rPr lang="zh-CN" altLang="en-US" sz="4000" b="1" dirty="0" smtClean="0">
                <a:solidFill>
                  <a:schemeClr val="bg2">
                    <a:lumMod val="10000"/>
                  </a:schemeClr>
                </a:solidFill>
                <a:latin typeface="微软雅黑" panose="020B0503020204020204" charset="-122"/>
                <a:ea typeface="微软雅黑" panose="020B0503020204020204" charset="-122"/>
              </a:rPr>
              <a:t>年工作计划</a:t>
            </a:r>
            <a:endParaRPr lang="zh-CN" altLang="en-US" sz="4000" b="1" dirty="0" smtClean="0">
              <a:solidFill>
                <a:schemeClr val="bg2">
                  <a:lumMod val="10000"/>
                </a:schemeClr>
              </a:solidFill>
              <a:latin typeface="微软雅黑" panose="020B0503020204020204" charset="-122"/>
              <a:ea typeface="微软雅黑" panose="020B0503020204020204" charset="-122"/>
            </a:endParaRPr>
          </a:p>
        </p:txBody>
      </p:sp>
      <p:sp>
        <p:nvSpPr>
          <p:cNvPr id="14" name="矩形 13"/>
          <p:cNvSpPr/>
          <p:nvPr>
            <p:custDataLst>
              <p:tags r:id="rId2"/>
            </p:custDataLst>
          </p:nvPr>
        </p:nvSpPr>
        <p:spPr>
          <a:xfrm flipV="1">
            <a:off x="-280653" y="474786"/>
            <a:ext cx="561306"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446" y="0"/>
            <a:ext cx="1365796"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918335"/>
            <a:ext cx="12045315" cy="32893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836160" y="908685"/>
            <a:ext cx="2179955" cy="2193925"/>
          </a:xfrm>
          <a:prstGeom prst="rect">
            <a:avLst/>
          </a:prstGeom>
          <a:solidFill>
            <a:srgbClr val="3EB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CFF"/>
              </a:solidFill>
            </a:endParaRPr>
          </a:p>
        </p:txBody>
      </p:sp>
      <p:sp>
        <p:nvSpPr>
          <p:cNvPr id="5" name="文本框 4"/>
          <p:cNvSpPr txBox="1"/>
          <p:nvPr/>
        </p:nvSpPr>
        <p:spPr>
          <a:xfrm>
            <a:off x="5304790" y="470535"/>
            <a:ext cx="1097280" cy="2051685"/>
          </a:xfrm>
          <a:prstGeom prst="rect">
            <a:avLst/>
          </a:prstGeom>
          <a:noFill/>
        </p:spPr>
        <p:txBody>
          <a:bodyPr wrap="square" rtlCol="0">
            <a:noAutofit/>
          </a:bodyPr>
          <a:lstStyle/>
          <a:p>
            <a:r>
              <a:rPr lang="en-US" altLang="zh-CN" sz="19900" dirty="0" smtClean="0">
                <a:solidFill>
                  <a:schemeClr val="bg1"/>
                </a:solidFill>
                <a:latin typeface="Impact" panose="020B0806030902050204" pitchFamily="34" charset="0"/>
              </a:rPr>
              <a:t>1</a:t>
            </a:r>
            <a:endParaRPr lang="zh-CN" altLang="en-US" sz="19900" dirty="0">
              <a:solidFill>
                <a:schemeClr val="bg1"/>
              </a:solidFill>
              <a:latin typeface="Impact" panose="020B0806030902050204" pitchFamily="34" charset="0"/>
            </a:endParaRPr>
          </a:p>
        </p:txBody>
      </p:sp>
      <p:sp>
        <p:nvSpPr>
          <p:cNvPr id="6" name="文本框 5"/>
          <p:cNvSpPr txBox="1"/>
          <p:nvPr/>
        </p:nvSpPr>
        <p:spPr>
          <a:xfrm>
            <a:off x="2153920" y="3255010"/>
            <a:ext cx="8940800" cy="1871345"/>
          </a:xfrm>
          <a:prstGeom prst="rect">
            <a:avLst/>
          </a:prstGeom>
          <a:noFill/>
        </p:spPr>
        <p:txBody>
          <a:bodyPr wrap="square" rtlCol="0">
            <a:noAutofit/>
          </a:bodyPr>
          <a:lstStyle/>
          <a:p>
            <a:pPr>
              <a:lnSpc>
                <a:spcPts val="6500"/>
              </a:lnSpc>
            </a:pPr>
            <a:r>
              <a:rPr lang="en-US" altLang="zh-CN" sz="7200" b="1" dirty="0" smtClean="0">
                <a:solidFill>
                  <a:schemeClr val="bg2">
                    <a:lumMod val="10000"/>
                  </a:schemeClr>
                </a:solidFill>
                <a:latin typeface="黑体" panose="02010609060101010101" pitchFamily="49" charset="-122"/>
                <a:ea typeface="黑体" panose="02010609060101010101" pitchFamily="49" charset="-122"/>
                <a:sym typeface="+mn-ea"/>
              </a:rPr>
              <a:t>  </a:t>
            </a:r>
            <a:r>
              <a:rPr lang="en-US" altLang="zh-CN" sz="4800" b="1" dirty="0" smtClean="0">
                <a:solidFill>
                  <a:schemeClr val="bg2">
                    <a:lumMod val="10000"/>
                  </a:schemeClr>
                </a:solidFill>
                <a:latin typeface="微软雅黑" panose="020B0503020204020204" charset="-122"/>
                <a:ea typeface="微软雅黑" panose="020B0503020204020204" charset="-122"/>
                <a:sym typeface="+mn-ea"/>
              </a:rPr>
              <a:t>2024</a:t>
            </a:r>
            <a:r>
              <a:rPr lang="zh-CN" altLang="en-US" sz="4800" b="1" dirty="0" smtClean="0">
                <a:solidFill>
                  <a:schemeClr val="bg2">
                    <a:lumMod val="10000"/>
                  </a:schemeClr>
                </a:solidFill>
                <a:latin typeface="微软雅黑" panose="020B0503020204020204" charset="-122"/>
                <a:ea typeface="微软雅黑" panose="020B0503020204020204" charset="-122"/>
                <a:sym typeface="+mn-ea"/>
              </a:rPr>
              <a:t>年工作开展情况</a:t>
            </a:r>
            <a:endParaRPr lang="zh-CN" altLang="en-US" sz="7200" b="1" dirty="0" smtClean="0">
              <a:solidFill>
                <a:schemeClr val="bg2">
                  <a:lumMod val="10000"/>
                </a:schemeClr>
              </a:solidFill>
              <a:latin typeface="微软雅黑" panose="020B0503020204020204" charset="-122"/>
              <a:ea typeface="微软雅黑" panose="020B0503020204020204" charset="-122"/>
              <a:sym typeface="+mn-ea"/>
            </a:endParaRPr>
          </a:p>
        </p:txBody>
      </p:sp>
      <p:sp>
        <p:nvSpPr>
          <p:cNvPr id="9" name="直角三角形 8"/>
          <p:cNvSpPr/>
          <p:nvPr/>
        </p:nvSpPr>
        <p:spPr>
          <a:xfrm>
            <a:off x="7016276" y="909000"/>
            <a:ext cx="268688" cy="1009624"/>
          </a:xfrm>
          <a:prstGeom prst="rtTriangle">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flipH="1">
            <a:off x="4565427" y="909000"/>
            <a:ext cx="268688" cy="1009624"/>
          </a:xfrm>
          <a:prstGeom prst="rtTriangle">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79C4"/>
              </a:solidFill>
            </a:endParaRPr>
          </a:p>
        </p:txBody>
      </p:sp>
      <p:cxnSp>
        <p:nvCxnSpPr>
          <p:cNvPr id="12" name="直接连接符 11"/>
          <p:cNvCxnSpPr/>
          <p:nvPr/>
        </p:nvCxnSpPr>
        <p:spPr>
          <a:xfrm>
            <a:off x="0" y="4273918"/>
            <a:ext cx="2501900" cy="444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9862254" y="4273918"/>
            <a:ext cx="2329815" cy="444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76654" y="105250"/>
            <a:ext cx="1208587" cy="8091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838200" y="801457"/>
            <a:ext cx="10515600" cy="701731"/>
          </a:xfrm>
          <a:prstGeom prst="rect">
            <a:avLst/>
          </a:prstGeom>
          <a:noFill/>
        </p:spPr>
        <p:txBody>
          <a:bodyPr wrap="square" rtlCol="0">
            <a:spAutoFit/>
          </a:bodyPr>
          <a:lstStyle/>
          <a:p>
            <a:pPr lvl="0"/>
            <a:r>
              <a:rPr lang="zh-CN" altLang="zh-CN" b="1" dirty="0">
                <a:solidFill>
                  <a:srgbClr val="62C3D0"/>
                </a:solidFill>
                <a:latin typeface="微软雅黑" panose="020B0503020204020204" charset="-122"/>
                <a:ea typeface="微软雅黑" panose="020B0503020204020204" charset="-122"/>
              </a:rPr>
              <a:t>搭建平台促交流，定向培训升</a:t>
            </a:r>
            <a:r>
              <a:rPr lang="zh-CN" altLang="zh-CN" b="1" dirty="0" smtClean="0">
                <a:solidFill>
                  <a:srgbClr val="62C3D0"/>
                </a:solidFill>
                <a:latin typeface="微软雅黑" panose="020B0503020204020204" charset="-122"/>
                <a:ea typeface="微软雅黑" panose="020B0503020204020204" charset="-122"/>
              </a:rPr>
              <a:t>能力</a:t>
            </a:r>
            <a:endParaRPr lang="zh-CN" altLang="en-US" b="1" dirty="0">
              <a:solidFill>
                <a:srgbClr val="62C3D0"/>
              </a:solidFill>
              <a:latin typeface="微软雅黑" panose="020B0503020204020204" charset="-122"/>
              <a:ea typeface="微软雅黑" panose="020B0503020204020204" charset="-122"/>
            </a:endParaRPr>
          </a:p>
        </p:txBody>
      </p:sp>
      <p:sp>
        <p:nvSpPr>
          <p:cNvPr id="7" name="矩形 6"/>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5"/>
          <p:cNvSpPr>
            <a:spLocks noGrp="1"/>
          </p:cNvSpPr>
          <p:nvPr>
            <p:ph sz="half" idx="1"/>
          </p:nvPr>
        </p:nvSpPr>
        <p:spPr>
          <a:xfrm>
            <a:off x="838200" y="1693949"/>
            <a:ext cx="9007764" cy="1760451"/>
          </a:xfrm>
        </p:spPr>
        <p:txBody>
          <a:bodyPr>
            <a:normAutofit/>
          </a:bodyPr>
          <a:lstStyle/>
          <a:p>
            <a:pPr>
              <a:lnSpc>
                <a:spcPct val="110000"/>
              </a:lnSpc>
              <a:buFont typeface="Wingdings" panose="05000000000000000000" pitchFamily="2" charset="2"/>
              <a:buChar char="Ø"/>
            </a:pPr>
            <a:r>
              <a:rPr lang="zh-CN" altLang="zh-CN" dirty="0">
                <a:latin typeface="微软雅黑" panose="020B0503020204020204" charset="-122"/>
                <a:ea typeface="微软雅黑" panose="020B0503020204020204" charset="-122"/>
              </a:rPr>
              <a:t>协助分会专家单位举办科普比赛，提升会员科普</a:t>
            </a:r>
            <a:r>
              <a:rPr lang="zh-CN" altLang="zh-CN" dirty="0" smtClean="0">
                <a:latin typeface="微软雅黑" panose="020B0503020204020204" charset="-122"/>
                <a:ea typeface="微软雅黑" panose="020B0503020204020204" charset="-122"/>
              </a:rPr>
              <a:t>能力</a:t>
            </a:r>
            <a:endParaRPr lang="en-US" altLang="zh-CN" dirty="0" smtClean="0">
              <a:latin typeface="微软雅黑" panose="020B0503020204020204" charset="-122"/>
              <a:ea typeface="微软雅黑" panose="020B0503020204020204" charset="-122"/>
            </a:endParaRPr>
          </a:p>
          <a:p>
            <a:pPr>
              <a:lnSpc>
                <a:spcPct val="110000"/>
              </a:lnSpc>
              <a:buFont typeface="Wingdings" panose="05000000000000000000" pitchFamily="2" charset="2"/>
              <a:buChar char="Ø"/>
            </a:pPr>
            <a:r>
              <a:rPr lang="zh-CN" altLang="zh-CN" dirty="0">
                <a:latin typeface="微软雅黑" panose="020B0503020204020204" charset="-122"/>
                <a:ea typeface="微软雅黑" panose="020B0503020204020204" charset="-122"/>
              </a:rPr>
              <a:t>为大家提供科普比赛信息</a:t>
            </a:r>
            <a:r>
              <a:rPr lang="zh-CN" altLang="zh-CN" dirty="0" smtClean="0">
                <a:latin typeface="微软雅黑" panose="020B0503020204020204" charset="-122"/>
                <a:ea typeface="微软雅黑" panose="020B0503020204020204" charset="-122"/>
              </a:rPr>
              <a:t>支持</a:t>
            </a:r>
            <a:endParaRPr lang="en-US" altLang="zh-CN" dirty="0" smtClean="0">
              <a:latin typeface="微软雅黑" panose="020B0503020204020204" charset="-122"/>
              <a:ea typeface="微软雅黑" panose="020B0503020204020204" charset="-122"/>
            </a:endParaRPr>
          </a:p>
          <a:p>
            <a:pPr>
              <a:lnSpc>
                <a:spcPct val="110000"/>
              </a:lnSpc>
              <a:buFont typeface="Wingdings" panose="05000000000000000000" pitchFamily="2" charset="2"/>
              <a:buChar char="Ø"/>
            </a:pPr>
            <a:r>
              <a:rPr lang="zh-CN" altLang="zh-CN" dirty="0">
                <a:latin typeface="微软雅黑" panose="020B0503020204020204" charset="-122"/>
                <a:ea typeface="微软雅黑" panose="020B0503020204020204" charset="-122"/>
              </a:rPr>
              <a:t>提供科普视频制作前沿技术指导</a:t>
            </a:r>
            <a:endParaRPr lang="en-US" altLang="zh-CN" dirty="0" smtClean="0">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747" y="3487497"/>
            <a:ext cx="2847108" cy="3268903"/>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109" y="3487497"/>
            <a:ext cx="2847582" cy="325235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174" y="3454400"/>
            <a:ext cx="3080700" cy="3302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half" idx="1"/>
          </p:nvPr>
        </p:nvSpPr>
        <p:spPr>
          <a:xfrm>
            <a:off x="370840" y="1767840"/>
            <a:ext cx="9006840" cy="2046778"/>
          </a:xfrm>
        </p:spPr>
        <p:txBody>
          <a:bodyPr>
            <a:normAutofit/>
          </a:bodyPr>
          <a:lstStyle/>
          <a:p>
            <a:pPr>
              <a:lnSpc>
                <a:spcPct val="110000"/>
              </a:lnSpc>
              <a:buFont typeface="Wingdings" panose="05000000000000000000" pitchFamily="2" charset="2"/>
              <a:buChar char="p"/>
            </a:pPr>
            <a:r>
              <a:rPr lang="zh-CN" altLang="en-US" dirty="0" smtClean="0">
                <a:latin typeface="微软雅黑" panose="020B0503020204020204" charset="-122"/>
                <a:ea typeface="微软雅黑" panose="020B0503020204020204" charset="-122"/>
              </a:rPr>
              <a:t>会员</a:t>
            </a:r>
            <a:r>
              <a:rPr lang="zh-CN" altLang="en-US" dirty="0">
                <a:latin typeface="微软雅黑" panose="020B0503020204020204" charset="-122"/>
                <a:ea typeface="微软雅黑" panose="020B0503020204020204" charset="-122"/>
              </a:rPr>
              <a:t>负责单位公众</a:t>
            </a:r>
            <a:r>
              <a:rPr lang="zh-CN" altLang="en-US" dirty="0" smtClean="0">
                <a:latin typeface="微软雅黑" panose="020B0503020204020204" charset="-122"/>
                <a:ea typeface="微软雅黑" panose="020B0503020204020204" charset="-122"/>
              </a:rPr>
              <a:t>号运营</a:t>
            </a:r>
            <a:endParaRPr lang="en-US" altLang="zh-CN" dirty="0" smtClean="0">
              <a:latin typeface="微软雅黑" panose="020B0503020204020204" charset="-122"/>
              <a:ea typeface="微软雅黑" panose="020B0503020204020204" charset="-122"/>
            </a:endParaRPr>
          </a:p>
          <a:p>
            <a:pPr>
              <a:lnSpc>
                <a:spcPct val="110000"/>
              </a:lnSpc>
              <a:buFont typeface="Wingdings" panose="05000000000000000000" pitchFamily="2" charset="2"/>
              <a:buChar char="p"/>
            </a:pPr>
            <a:r>
              <a:rPr lang="zh-CN" altLang="en-US" dirty="0" smtClean="0">
                <a:latin typeface="微软雅黑" panose="020B0503020204020204" charset="-122"/>
                <a:ea typeface="微软雅黑" panose="020B0503020204020204" charset="-122"/>
              </a:rPr>
              <a:t>开展各种形式的科普活动</a:t>
            </a:r>
            <a:r>
              <a:rPr lang="en-US" altLang="zh-CN" dirty="0" smtClean="0">
                <a:latin typeface="微软雅黑" panose="020B0503020204020204" charset="-122"/>
                <a:ea typeface="微软雅黑" panose="020B0503020204020204" charset="-122"/>
              </a:rPr>
              <a:t> </a:t>
            </a:r>
            <a:endParaRPr lang="en-US" altLang="zh-CN" dirty="0" smtClean="0">
              <a:latin typeface="微软雅黑" panose="020B0503020204020204" charset="-122"/>
              <a:ea typeface="微软雅黑" panose="020B0503020204020204" charset="-122"/>
            </a:endParaRPr>
          </a:p>
          <a:p>
            <a:pPr>
              <a:lnSpc>
                <a:spcPct val="110000"/>
              </a:lnSpc>
              <a:buFont typeface="Wingdings" panose="05000000000000000000" pitchFamily="2" charset="2"/>
              <a:buChar char="p"/>
            </a:pPr>
            <a:r>
              <a:rPr lang="zh-CN" altLang="en-US" dirty="0" smtClean="0">
                <a:latin typeface="微软雅黑" panose="020B0503020204020204" charset="-122"/>
                <a:ea typeface="微软雅黑" panose="020B0503020204020204" charset="-122"/>
              </a:rPr>
              <a:t>科普文章、动画视频、直播、义诊等</a:t>
            </a:r>
            <a:endParaRPr lang="zh-CN" altLang="en-US" dirty="0">
              <a:latin typeface="微软雅黑" panose="020B0503020204020204" charset="-122"/>
              <a:ea typeface="微软雅黑" panose="020B0503020204020204" charset="-122"/>
            </a:endParaRPr>
          </a:p>
        </p:txBody>
      </p:sp>
      <p:sp>
        <p:nvSpPr>
          <p:cNvPr id="8" name="矩形 7"/>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序号6_黄桂英_以上相关科普开展资料(3)_Screenshot_20240630_000754_com.tencent.mm"/>
          <p:cNvPicPr>
            <a:picLocks noChangeAspect="1"/>
          </p:cNvPicPr>
          <p:nvPr/>
        </p:nvPicPr>
        <p:blipFill>
          <a:blip r:embed="rId2"/>
          <a:srcRect r="-5066" b="40409"/>
          <a:stretch>
            <a:fillRect/>
          </a:stretch>
        </p:blipFill>
        <p:spPr>
          <a:xfrm>
            <a:off x="10126494" y="3925562"/>
            <a:ext cx="1846478" cy="284755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序号8_张慧玲_以上相关科普开展资料(7)_IMG_4930"/>
          <p:cNvPicPr>
            <a:picLocks noChangeAspect="1"/>
          </p:cNvPicPr>
          <p:nvPr/>
        </p:nvPicPr>
        <p:blipFill>
          <a:blip r:embed="rId3"/>
          <a:srcRect r="3066" b="32417"/>
          <a:stretch>
            <a:fillRect/>
          </a:stretch>
        </p:blipFill>
        <p:spPr>
          <a:xfrm>
            <a:off x="3024961" y="3965356"/>
            <a:ext cx="1983315" cy="276796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89" y="3980873"/>
            <a:ext cx="2352406" cy="273693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3587" y="3941078"/>
            <a:ext cx="2019200" cy="277673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4706" y="3925562"/>
            <a:ext cx="1846477" cy="279224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标题 3"/>
          <p:cNvSpPr txBox="1">
            <a:spLocks noGrp="1"/>
          </p:cNvSpPr>
          <p:nvPr>
            <p:ph type="title"/>
          </p:nvPr>
        </p:nvSpPr>
        <p:spPr>
          <a:xfrm>
            <a:off x="838200" y="801457"/>
            <a:ext cx="10515600" cy="701731"/>
          </a:xfrm>
          <a:prstGeom prst="rect">
            <a:avLst/>
          </a:prstGeom>
          <a:noFill/>
        </p:spPr>
        <p:txBody>
          <a:bodyPr wrap="square" rtlCol="0">
            <a:spAutoFit/>
          </a:bodyPr>
          <a:lstStyle/>
          <a:p>
            <a:pPr lvl="0"/>
            <a:r>
              <a:rPr lang="zh-CN" altLang="zh-CN" b="1" dirty="0">
                <a:solidFill>
                  <a:srgbClr val="62C3D0"/>
                </a:solidFill>
                <a:latin typeface="微软雅黑" panose="020B0503020204020204" charset="-122"/>
                <a:ea typeface="微软雅黑" panose="020B0503020204020204" charset="-122"/>
              </a:rPr>
              <a:t>搭建平台促交流，定向培训升</a:t>
            </a:r>
            <a:r>
              <a:rPr lang="zh-CN" altLang="zh-CN" b="1" dirty="0" smtClean="0">
                <a:solidFill>
                  <a:srgbClr val="62C3D0"/>
                </a:solidFill>
                <a:latin typeface="微软雅黑" panose="020B0503020204020204" charset="-122"/>
                <a:ea typeface="微软雅黑" panose="020B0503020204020204" charset="-122"/>
              </a:rPr>
              <a:t>能力</a:t>
            </a:r>
            <a:endParaRPr lang="zh-CN" altLang="en-US" b="1" dirty="0">
              <a:solidFill>
                <a:srgbClr val="62C3D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810491" y="850508"/>
            <a:ext cx="10515600" cy="701731"/>
          </a:xfrm>
          <a:prstGeom prst="rect">
            <a:avLst/>
          </a:prstGeom>
          <a:noFill/>
        </p:spPr>
        <p:txBody>
          <a:bodyPr wrap="square" rtlCol="0">
            <a:spAutoFit/>
          </a:bodyPr>
          <a:lstStyle/>
          <a:p>
            <a:r>
              <a:rPr lang="zh-CN" altLang="zh-CN" b="1" dirty="0">
                <a:solidFill>
                  <a:srgbClr val="62C3D0"/>
                </a:solidFill>
                <a:latin typeface="微软雅黑" panose="020B0503020204020204" charset="-122"/>
                <a:ea typeface="微软雅黑" panose="020B0503020204020204" charset="-122"/>
              </a:rPr>
              <a:t>深入基层讲科普，医学知识惠于</a:t>
            </a:r>
            <a:r>
              <a:rPr lang="zh-CN" altLang="zh-CN" b="1" dirty="0" smtClean="0">
                <a:solidFill>
                  <a:srgbClr val="62C3D0"/>
                </a:solidFill>
                <a:latin typeface="微软雅黑" panose="020B0503020204020204" charset="-122"/>
                <a:ea typeface="微软雅黑" panose="020B0503020204020204" charset="-122"/>
              </a:rPr>
              <a:t>民</a:t>
            </a:r>
            <a:endParaRPr lang="zh-CN" altLang="en-US" b="1" dirty="0">
              <a:solidFill>
                <a:srgbClr val="62C3D0"/>
              </a:solidFill>
              <a:latin typeface="微软雅黑" panose="020B0503020204020204" charset="-122"/>
              <a:ea typeface="微软雅黑" panose="020B0503020204020204" charset="-122"/>
            </a:endParaRPr>
          </a:p>
        </p:txBody>
      </p:sp>
      <p:sp>
        <p:nvSpPr>
          <p:cNvPr id="7" name="矩形 6"/>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5"/>
          <p:cNvSpPr>
            <a:spLocks noGrp="1"/>
          </p:cNvSpPr>
          <p:nvPr>
            <p:ph sz="half" idx="1"/>
          </p:nvPr>
        </p:nvSpPr>
        <p:spPr>
          <a:xfrm>
            <a:off x="699653" y="1785742"/>
            <a:ext cx="9903691" cy="1640378"/>
          </a:xfrm>
        </p:spPr>
        <p:txBody>
          <a:bodyPr>
            <a:normAutofit/>
          </a:bodyPr>
          <a:lstStyle/>
          <a:p>
            <a:pPr>
              <a:lnSpc>
                <a:spcPct val="110000"/>
              </a:lnSpc>
              <a:buFont typeface="Wingdings" panose="05000000000000000000" pitchFamily="2" charset="2"/>
              <a:buChar char="Ø"/>
            </a:pPr>
            <a:r>
              <a:rPr lang="zh-CN" altLang="zh-CN" dirty="0">
                <a:latin typeface="微软雅黑" panose="020B0503020204020204" charset="-122"/>
                <a:ea typeface="微软雅黑" panose="020B0503020204020204" charset="-122"/>
              </a:rPr>
              <a:t>依托广东省健康促进会学会平台，获得</a:t>
            </a:r>
            <a:r>
              <a:rPr lang="en-US" altLang="zh-CN" dirty="0">
                <a:latin typeface="微软雅黑" panose="020B0503020204020204" charset="-122"/>
                <a:ea typeface="微软雅黑" panose="020B0503020204020204" charset="-122"/>
              </a:rPr>
              <a:t>1</a:t>
            </a:r>
            <a:r>
              <a:rPr lang="zh-CN" altLang="zh-CN" dirty="0">
                <a:latin typeface="微软雅黑" panose="020B0503020204020204" charset="-122"/>
                <a:ea typeface="微软雅黑" panose="020B0503020204020204" charset="-122"/>
              </a:rPr>
              <a:t>项科普基金</a:t>
            </a:r>
            <a:r>
              <a:rPr lang="zh-CN" altLang="zh-CN" dirty="0" smtClean="0">
                <a:latin typeface="微软雅黑" panose="020B0503020204020204" charset="-122"/>
                <a:ea typeface="微软雅黑" panose="020B0503020204020204" charset="-122"/>
              </a:rPr>
              <a:t>项目</a:t>
            </a:r>
            <a:endParaRPr lang="en-US" altLang="zh-CN" dirty="0" smtClean="0">
              <a:latin typeface="微软雅黑" panose="020B0503020204020204" charset="-122"/>
              <a:ea typeface="微软雅黑" panose="020B0503020204020204" charset="-122"/>
            </a:endParaRPr>
          </a:p>
          <a:p>
            <a:pPr>
              <a:lnSpc>
                <a:spcPct val="110000"/>
              </a:lnSpc>
              <a:buFont typeface="Wingdings" panose="05000000000000000000" pitchFamily="2" charset="2"/>
              <a:buChar char="Ø"/>
            </a:pPr>
            <a:r>
              <a:rPr lang="zh-CN" altLang="zh-CN" dirty="0">
                <a:latin typeface="微软雅黑" panose="020B0503020204020204" charset="-122"/>
                <a:ea typeface="微软雅黑" panose="020B0503020204020204" charset="-122"/>
              </a:rPr>
              <a:t>各分会专家单位积极举办义诊活动多次，</a:t>
            </a:r>
            <a:r>
              <a:rPr lang="zh-CN" altLang="zh-CN" dirty="0" smtClean="0">
                <a:latin typeface="微软雅黑" panose="020B0503020204020204" charset="-122"/>
                <a:ea typeface="微软雅黑" panose="020B0503020204020204" charset="-122"/>
              </a:rPr>
              <a:t>获益</a:t>
            </a:r>
            <a:r>
              <a:rPr lang="zh-CN" altLang="en-US" dirty="0" smtClean="0">
                <a:latin typeface="微软雅黑" panose="020B0503020204020204" charset="-122"/>
                <a:ea typeface="微软雅黑" panose="020B0503020204020204" charset="-122"/>
              </a:rPr>
              <a:t>千</a:t>
            </a:r>
            <a:r>
              <a:rPr lang="zh-CN" altLang="en-US" dirty="0">
                <a:latin typeface="微软雅黑" panose="020B0503020204020204" charset="-122"/>
                <a:ea typeface="微软雅黑" panose="020B0503020204020204" charset="-122"/>
              </a:rPr>
              <a:t>余</a:t>
            </a:r>
            <a:r>
              <a:rPr lang="zh-CN" altLang="zh-CN" dirty="0" smtClean="0">
                <a:latin typeface="微软雅黑" panose="020B0503020204020204" charset="-122"/>
                <a:ea typeface="微软雅黑" panose="020B0503020204020204" charset="-122"/>
              </a:rPr>
              <a:t>人</a:t>
            </a:r>
            <a:endParaRPr lang="en-US" altLang="zh-CN" dirty="0" smtClean="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70" y="3659623"/>
            <a:ext cx="2615442" cy="2219321"/>
          </a:xfrm>
          <a:prstGeom prst="rect">
            <a:avLst/>
          </a:prstGeom>
          <a:effectLst>
            <a:softEdge rad="63500"/>
          </a:effec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0219" y="3659623"/>
            <a:ext cx="2678546" cy="2232867"/>
          </a:xfrm>
          <a:prstGeom prst="rect">
            <a:avLst/>
          </a:prstGeom>
          <a:effectLst>
            <a:softEdge rad="63500"/>
          </a:effectLst>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5614" y="3653397"/>
            <a:ext cx="2530764" cy="2231771"/>
          </a:xfrm>
          <a:prstGeom prst="rect">
            <a:avLst/>
          </a:prstGeom>
          <a:effectLst>
            <a:softEdge rad="63500"/>
          </a:effectLst>
        </p:spPr>
      </p:pic>
      <p:pic>
        <p:nvPicPr>
          <p:cNvPr id="12" name="Picture 3" descr="f58ad40e4ff7ba7be8fe72b23a3fb9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3227" y="3659624"/>
            <a:ext cx="2300601" cy="2219320"/>
          </a:xfrm>
          <a:prstGeom prst="rect">
            <a:avLst/>
          </a:prstGeom>
          <a:noFill/>
          <a:ln w="9525">
            <a:solidFill>
              <a:srgbClr val="0000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4346" y="1923574"/>
            <a:ext cx="10515600" cy="4734243"/>
          </a:xfrm>
        </p:spPr>
        <p:txBody>
          <a:bodyPr/>
          <a:lstStyle/>
          <a:p>
            <a:r>
              <a:rPr lang="zh-CN" altLang="en-US" b="1" dirty="0" smtClean="0">
                <a:solidFill>
                  <a:srgbClr val="000000"/>
                </a:solidFill>
                <a:latin typeface="微软雅黑" panose="020B0503020204020204" charset="-122"/>
                <a:ea typeface="微软雅黑" panose="020B0503020204020204" charset="-122"/>
              </a:rPr>
              <a:t>   医护</a:t>
            </a:r>
            <a:r>
              <a:rPr lang="zh-CN" altLang="en-US" b="1" dirty="0">
                <a:solidFill>
                  <a:srgbClr val="000000"/>
                </a:solidFill>
                <a:latin typeface="微软雅黑" panose="020B0503020204020204" charset="-122"/>
                <a:ea typeface="微软雅黑" panose="020B0503020204020204" charset="-122"/>
              </a:rPr>
              <a:t>人员科普知信行问卷的编制及其现状</a:t>
            </a:r>
            <a:r>
              <a:rPr lang="zh-CN" altLang="en-US" b="1" dirty="0" smtClean="0">
                <a:solidFill>
                  <a:srgbClr val="000000"/>
                </a:solidFill>
                <a:latin typeface="微软雅黑" panose="020B0503020204020204" charset="-122"/>
                <a:ea typeface="微软雅黑" panose="020B0503020204020204" charset="-122"/>
              </a:rPr>
              <a:t>调查研究</a:t>
            </a:r>
            <a:endParaRPr lang="en-US" altLang="zh-CN" b="1" dirty="0" smtClean="0">
              <a:latin typeface="微软雅黑" panose="020B0503020204020204" charset="-122"/>
              <a:ea typeface="微软雅黑" panose="020B0503020204020204" charset="-122"/>
            </a:endParaRPr>
          </a:p>
          <a:p>
            <a:r>
              <a:rPr lang="zh-CN" altLang="en-US" b="1" dirty="0" smtClean="0">
                <a:latin typeface="微软雅黑" panose="020B0503020204020204" charset="-122"/>
                <a:ea typeface="微软雅黑" panose="020B0503020204020204" charset="-122"/>
              </a:rPr>
              <a:t>   </a:t>
            </a:r>
            <a:r>
              <a:rPr lang="zh-CN" altLang="en-US" dirty="0" smtClean="0">
                <a:latin typeface="微软雅黑" panose="020B0503020204020204" charset="-122"/>
                <a:ea typeface="微软雅黑" panose="020B0503020204020204" charset="-122"/>
              </a:rPr>
              <a:t>成功</a:t>
            </a:r>
            <a:r>
              <a:rPr lang="zh-CN" altLang="en-US" dirty="0">
                <a:latin typeface="微软雅黑" panose="020B0503020204020204" charset="-122"/>
                <a:ea typeface="微软雅黑" panose="020B0503020204020204" charset="-122"/>
              </a:rPr>
              <a:t>立项并通过伦理</a:t>
            </a:r>
            <a:r>
              <a:rPr lang="zh-CN" altLang="en-US" dirty="0" smtClean="0">
                <a:latin typeface="微软雅黑" panose="020B0503020204020204" charset="-122"/>
                <a:ea typeface="微软雅黑" panose="020B0503020204020204" charset="-122"/>
              </a:rPr>
              <a:t>审查</a:t>
            </a:r>
            <a:endParaRPr lang="en-US" altLang="zh-CN" dirty="0">
              <a:latin typeface="微软雅黑" panose="020B0503020204020204" charset="-122"/>
              <a:ea typeface="微软雅黑" panose="020B0503020204020204" charset="-122"/>
            </a:endParaRPr>
          </a:p>
          <a:p>
            <a:r>
              <a:rPr lang="zh-CN" altLang="en-US" dirty="0" smtClean="0">
                <a:latin typeface="微软雅黑" panose="020B0503020204020204" charset="-122"/>
                <a:ea typeface="微软雅黑" panose="020B0503020204020204" charset="-122"/>
              </a:rPr>
              <a:t>   问卷调查（两轮、广东省内各层级医院  、</a:t>
            </a:r>
            <a:r>
              <a:rPr lang="en-US" altLang="zh-CN" dirty="0" smtClean="0">
                <a:latin typeface="微软雅黑" panose="020B0503020204020204" charset="-122"/>
                <a:ea typeface="微软雅黑" panose="020B0503020204020204" charset="-122"/>
              </a:rPr>
              <a:t>200+</a:t>
            </a:r>
            <a:r>
              <a:rPr lang="zh-CN" altLang="en-US" dirty="0" smtClean="0">
                <a:latin typeface="微软雅黑" panose="020B0503020204020204" charset="-122"/>
                <a:ea typeface="微软雅黑" panose="020B0503020204020204" charset="-122"/>
              </a:rPr>
              <a:t>）</a:t>
            </a:r>
            <a:endParaRPr lang="zh-CN" altLang="en-US"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4346" y="3924547"/>
            <a:ext cx="3957320" cy="265199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3791" y="3924547"/>
            <a:ext cx="5191760" cy="273327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矩形 6"/>
          <p:cNvSpPr/>
          <p:nvPr>
            <p:custDataLst>
              <p:tags r:id="rId3"/>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3"/>
          <p:cNvSpPr txBox="1"/>
          <p:nvPr/>
        </p:nvSpPr>
        <p:spPr>
          <a:xfrm>
            <a:off x="810491" y="850508"/>
            <a:ext cx="10515600" cy="7017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zh-CN" b="1" dirty="0" smtClean="0">
                <a:solidFill>
                  <a:srgbClr val="62C3D0"/>
                </a:solidFill>
                <a:latin typeface="微软雅黑" panose="020B0503020204020204" charset="-122"/>
                <a:ea typeface="微软雅黑" panose="020B0503020204020204" charset="-122"/>
              </a:rPr>
              <a:t>深入基层讲科普，医学知识惠于民</a:t>
            </a:r>
            <a:endParaRPr lang="zh-CN" altLang="en-US" b="1" dirty="0">
              <a:solidFill>
                <a:srgbClr val="62C3D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838200" y="677041"/>
            <a:ext cx="10515600" cy="701731"/>
          </a:xfrm>
          <a:prstGeom prst="rect">
            <a:avLst/>
          </a:prstGeom>
          <a:noFill/>
        </p:spPr>
        <p:txBody>
          <a:bodyPr wrap="square" rtlCol="0">
            <a:spAutoFit/>
          </a:bodyPr>
          <a:lstStyle/>
          <a:p>
            <a:r>
              <a:rPr lang="zh-CN" altLang="zh-CN" b="1" dirty="0">
                <a:solidFill>
                  <a:srgbClr val="62C3D0"/>
                </a:solidFill>
                <a:latin typeface="微软雅黑" panose="020B0503020204020204" charset="-122"/>
                <a:ea typeface="微软雅黑" panose="020B0503020204020204" charset="-122"/>
              </a:rPr>
              <a:t>学术交流增影响，医学科普入人心</a:t>
            </a:r>
            <a:endParaRPr lang="zh-CN" altLang="zh-CN" dirty="0">
              <a:solidFill>
                <a:srgbClr val="62C3D0"/>
              </a:solidFill>
              <a:latin typeface="微软雅黑" panose="020B0503020204020204" charset="-122"/>
              <a:ea typeface="微软雅黑" panose="020B0503020204020204" charset="-122"/>
            </a:endParaRPr>
          </a:p>
        </p:txBody>
      </p:sp>
      <p:sp>
        <p:nvSpPr>
          <p:cNvPr id="7" name="矩形 6"/>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5"/>
          <p:cNvSpPr>
            <a:spLocks noGrp="1"/>
          </p:cNvSpPr>
          <p:nvPr>
            <p:ph sz="half" idx="1"/>
          </p:nvPr>
        </p:nvSpPr>
        <p:spPr>
          <a:xfrm>
            <a:off x="838199" y="1693950"/>
            <a:ext cx="10956637" cy="2102195"/>
          </a:xfrm>
        </p:spPr>
        <p:txBody>
          <a:bodyPr>
            <a:normAutofit fontScale="25000" lnSpcReduction="20000"/>
          </a:bodyPr>
          <a:lstStyle/>
          <a:p>
            <a:pPr>
              <a:lnSpc>
                <a:spcPct val="170000"/>
              </a:lnSpc>
              <a:buFont typeface="Wingdings" panose="05000000000000000000" pitchFamily="2" charset="2"/>
              <a:buChar char="Ø"/>
            </a:pPr>
            <a:r>
              <a:rPr lang="en-US" altLang="zh-CN" sz="8000" dirty="0">
                <a:latin typeface="微软雅黑" panose="020B0503020204020204" charset="-122"/>
                <a:ea typeface="微软雅黑" panose="020B0503020204020204" charset="-122"/>
              </a:rPr>
              <a:t>2024</a:t>
            </a:r>
            <a:r>
              <a:rPr lang="zh-CN" altLang="zh-CN" sz="8000" dirty="0">
                <a:latin typeface="微软雅黑" panose="020B0503020204020204" charset="-122"/>
                <a:ea typeface="微软雅黑" panose="020B0503020204020204" charset="-122"/>
              </a:rPr>
              <a:t>年</a:t>
            </a:r>
            <a:r>
              <a:rPr lang="en-US" altLang="zh-CN" sz="8000" dirty="0">
                <a:latin typeface="微软雅黑" panose="020B0503020204020204" charset="-122"/>
                <a:ea typeface="微软雅黑" panose="020B0503020204020204" charset="-122"/>
              </a:rPr>
              <a:t>7</a:t>
            </a:r>
            <a:r>
              <a:rPr lang="zh-CN" altLang="zh-CN" sz="8000" dirty="0">
                <a:latin typeface="微软雅黑" panose="020B0503020204020204" charset="-122"/>
                <a:ea typeface="微软雅黑" panose="020B0503020204020204" charset="-122"/>
              </a:rPr>
              <a:t>月由主委单位举办了黄埔区社区</a:t>
            </a:r>
            <a:r>
              <a:rPr lang="zh-CN" altLang="zh-CN" sz="8000" dirty="0" smtClean="0">
                <a:latin typeface="微软雅黑" panose="020B0503020204020204" charset="-122"/>
                <a:ea typeface="微软雅黑" panose="020B0503020204020204" charset="-122"/>
              </a:rPr>
              <a:t>儿科医护培训班</a:t>
            </a:r>
            <a:endParaRPr lang="en-US" altLang="zh-CN" sz="8000" dirty="0" smtClean="0">
              <a:latin typeface="微软雅黑" panose="020B0503020204020204" charset="-122"/>
              <a:ea typeface="微软雅黑" panose="020B0503020204020204" charset="-122"/>
            </a:endParaRPr>
          </a:p>
          <a:p>
            <a:pPr>
              <a:lnSpc>
                <a:spcPct val="170000"/>
              </a:lnSpc>
              <a:buFont typeface="Wingdings" panose="05000000000000000000" pitchFamily="2" charset="2"/>
              <a:buChar char="Ø"/>
            </a:pPr>
            <a:r>
              <a:rPr lang="en-US" altLang="zh-CN" sz="8000" dirty="0">
                <a:latin typeface="微软雅黑" panose="020B0503020204020204" charset="-122"/>
                <a:ea typeface="微软雅黑" panose="020B0503020204020204" charset="-122"/>
              </a:rPr>
              <a:t>2024</a:t>
            </a:r>
            <a:r>
              <a:rPr lang="zh-CN" altLang="zh-CN" sz="8000" dirty="0">
                <a:latin typeface="微软雅黑" panose="020B0503020204020204" charset="-122"/>
                <a:ea typeface="微软雅黑" panose="020B0503020204020204" charset="-122"/>
              </a:rPr>
              <a:t>年</a:t>
            </a:r>
            <a:r>
              <a:rPr lang="en-US" altLang="zh-CN" sz="8000" dirty="0">
                <a:latin typeface="微软雅黑" panose="020B0503020204020204" charset="-122"/>
                <a:ea typeface="微软雅黑" panose="020B0503020204020204" charset="-122"/>
              </a:rPr>
              <a:t>12</a:t>
            </a:r>
            <a:r>
              <a:rPr lang="zh-CN" altLang="zh-CN" sz="8000" dirty="0">
                <a:latin typeface="微软雅黑" panose="020B0503020204020204" charset="-122"/>
                <a:ea typeface="微软雅黑" panose="020B0503020204020204" charset="-122"/>
              </a:rPr>
              <a:t>月分</a:t>
            </a:r>
            <a:r>
              <a:rPr lang="zh-CN" altLang="zh-CN" sz="8000" dirty="0" smtClean="0">
                <a:latin typeface="微软雅黑" panose="020B0503020204020204" charset="-122"/>
                <a:ea typeface="微软雅黑" panose="020B0503020204020204" charset="-122"/>
              </a:rPr>
              <a:t>会</a:t>
            </a:r>
            <a:r>
              <a:rPr lang="zh-CN" altLang="en-US" sz="8000" dirty="0" smtClean="0">
                <a:latin typeface="微软雅黑" panose="020B0503020204020204" charset="-122"/>
                <a:ea typeface="微软雅黑" panose="020B0503020204020204" charset="-122"/>
              </a:rPr>
              <a:t>秘书</a:t>
            </a:r>
            <a:r>
              <a:rPr lang="zh-CN" altLang="en-US" sz="8000" dirty="0">
                <a:latin typeface="微软雅黑" panose="020B0503020204020204" charset="-122"/>
                <a:ea typeface="微软雅黑" panose="020B0503020204020204" charset="-122"/>
              </a:rPr>
              <a:t>周海霞</a:t>
            </a:r>
            <a:r>
              <a:rPr lang="zh-CN" altLang="zh-CN" sz="8000" dirty="0" smtClean="0">
                <a:latin typeface="微软雅黑" panose="020B0503020204020204" charset="-122"/>
                <a:ea typeface="微软雅黑" panose="020B0503020204020204" charset="-122"/>
              </a:rPr>
              <a:t>在肇</a:t>
            </a:r>
            <a:r>
              <a:rPr lang="zh-CN" altLang="zh-CN" sz="8000" dirty="0">
                <a:latin typeface="微软雅黑" panose="020B0503020204020204" charset="-122"/>
                <a:ea typeface="微软雅黑" panose="020B0503020204020204" charset="-122"/>
              </a:rPr>
              <a:t>庆儿童营养学术交流会进行</a:t>
            </a:r>
            <a:r>
              <a:rPr lang="zh-CN" altLang="zh-CN" sz="8000" dirty="0" smtClean="0">
                <a:latin typeface="微软雅黑" panose="020B0503020204020204" charset="-122"/>
                <a:ea typeface="微软雅黑" panose="020B0503020204020204" charset="-122"/>
              </a:rPr>
              <a:t>授课</a:t>
            </a:r>
            <a:endParaRPr lang="en-US" altLang="zh-CN" sz="8000" dirty="0" smtClean="0">
              <a:latin typeface="微软雅黑" panose="020B0503020204020204" charset="-122"/>
              <a:ea typeface="微软雅黑" panose="020B0503020204020204" charset="-122"/>
            </a:endParaRPr>
          </a:p>
          <a:p>
            <a:pPr>
              <a:lnSpc>
                <a:spcPct val="170000"/>
              </a:lnSpc>
              <a:buFont typeface="Wingdings" panose="05000000000000000000" pitchFamily="2" charset="2"/>
              <a:buChar char="Ø"/>
            </a:pPr>
            <a:r>
              <a:rPr lang="en-US" altLang="zh-CN" sz="8000" dirty="0">
                <a:latin typeface="微软雅黑" panose="020B0503020204020204" charset="-122"/>
                <a:ea typeface="微软雅黑" panose="020B0503020204020204" charset="-122"/>
              </a:rPr>
              <a:t>2024</a:t>
            </a:r>
            <a:r>
              <a:rPr lang="zh-CN" altLang="zh-CN" sz="8000" dirty="0">
                <a:latin typeface="微软雅黑" panose="020B0503020204020204" charset="-122"/>
                <a:ea typeface="微软雅黑" panose="020B0503020204020204" charset="-122"/>
              </a:rPr>
              <a:t>年</a:t>
            </a:r>
            <a:r>
              <a:rPr lang="en-US" altLang="zh-CN" sz="8000" dirty="0">
                <a:latin typeface="微软雅黑" panose="020B0503020204020204" charset="-122"/>
                <a:ea typeface="微软雅黑" panose="020B0503020204020204" charset="-122"/>
              </a:rPr>
              <a:t>12</a:t>
            </a:r>
            <a:r>
              <a:rPr lang="zh-CN" altLang="zh-CN" sz="8000" dirty="0">
                <a:latin typeface="微软雅黑" panose="020B0503020204020204" charset="-122"/>
                <a:ea typeface="微软雅黑" panose="020B0503020204020204" charset="-122"/>
              </a:rPr>
              <a:t>月分</a:t>
            </a:r>
            <a:r>
              <a:rPr lang="zh-CN" altLang="zh-CN" sz="8000" dirty="0" smtClean="0">
                <a:latin typeface="微软雅黑" panose="020B0503020204020204" charset="-122"/>
                <a:ea typeface="微软雅黑" panose="020B0503020204020204" charset="-122"/>
              </a:rPr>
              <a:t>会</a:t>
            </a:r>
            <a:r>
              <a:rPr lang="zh-CN" altLang="en-US" sz="8000" dirty="0" smtClean="0">
                <a:latin typeface="微软雅黑" panose="020B0503020204020204" charset="-122"/>
                <a:ea typeface="微软雅黑" panose="020B0503020204020204" charset="-122"/>
              </a:rPr>
              <a:t>秘书及成员</a:t>
            </a:r>
            <a:r>
              <a:rPr lang="zh-CN" altLang="zh-CN" sz="8000" dirty="0" smtClean="0">
                <a:latin typeface="微软雅黑" panose="020B0503020204020204" charset="-122"/>
                <a:ea typeface="微软雅黑" panose="020B0503020204020204" charset="-122"/>
              </a:rPr>
              <a:t>参与</a:t>
            </a:r>
            <a:r>
              <a:rPr lang="zh-CN" altLang="zh-CN" sz="8000" dirty="0">
                <a:latin typeface="微软雅黑" panose="020B0503020204020204" charset="-122"/>
                <a:ea typeface="微软雅黑" panose="020B0503020204020204" charset="-122"/>
              </a:rPr>
              <a:t>广东省保健协会生长发育诊疗学术交流会《百家谜语》第八期进行“聚焦儿童生长发育与儿童颅内肿瘤的大众科普”</a:t>
            </a:r>
            <a:r>
              <a:rPr lang="zh-CN" altLang="zh-CN" sz="8000" dirty="0" smtClean="0">
                <a:latin typeface="微软雅黑" panose="020B0503020204020204" charset="-122"/>
                <a:ea typeface="微软雅黑" panose="020B0503020204020204" charset="-122"/>
              </a:rPr>
              <a:t>讨论</a:t>
            </a:r>
            <a:endParaRPr lang="en-US" altLang="zh-CN" sz="8000" dirty="0" smtClean="0">
              <a:latin typeface="微软雅黑" panose="020B0503020204020204" charset="-122"/>
              <a:ea typeface="微软雅黑" panose="020B0503020204020204" charset="-122"/>
            </a:endParaRPr>
          </a:p>
          <a:p>
            <a:pPr>
              <a:lnSpc>
                <a:spcPct val="170000"/>
              </a:lnSpc>
              <a:buFont typeface="Wingdings" panose="05000000000000000000" pitchFamily="2" charset="2"/>
              <a:buChar char="Ø"/>
            </a:pPr>
            <a:r>
              <a:rPr lang="en-US" altLang="zh-CN" sz="8000" dirty="0" smtClean="0">
                <a:latin typeface="微软雅黑" panose="020B0503020204020204" charset="-122"/>
                <a:ea typeface="微软雅黑" panose="020B0503020204020204" charset="-122"/>
              </a:rPr>
              <a:t>2024</a:t>
            </a:r>
            <a:r>
              <a:rPr lang="zh-CN" altLang="en-US" sz="8000" dirty="0" smtClean="0">
                <a:latin typeface="微软雅黑" panose="020B0503020204020204" charset="-122"/>
                <a:ea typeface="微软雅黑" panose="020B0503020204020204" charset="-122"/>
              </a:rPr>
              <a:t>年</a:t>
            </a:r>
            <a:r>
              <a:rPr lang="en-US" altLang="zh-CN" sz="8000" dirty="0" smtClean="0">
                <a:latin typeface="微软雅黑" panose="020B0503020204020204" charset="-122"/>
                <a:ea typeface="微软雅黑" panose="020B0503020204020204" charset="-122"/>
              </a:rPr>
              <a:t>10</a:t>
            </a:r>
            <a:r>
              <a:rPr lang="zh-CN" altLang="en-US" sz="8000" dirty="0" smtClean="0">
                <a:latin typeface="微软雅黑" panose="020B0503020204020204" charset="-122"/>
                <a:ea typeface="微软雅黑" panose="020B0503020204020204" charset="-122"/>
              </a:rPr>
              <a:t>月</a:t>
            </a:r>
            <a:r>
              <a:rPr lang="zh-CN" altLang="zh-CN" sz="8000" dirty="0" smtClean="0">
                <a:latin typeface="微软雅黑" panose="020B0503020204020204" charset="-122"/>
                <a:ea typeface="微软雅黑" panose="020B0503020204020204" charset="-122"/>
              </a:rPr>
              <a:t>分会</a:t>
            </a:r>
            <a:r>
              <a:rPr lang="zh-CN" altLang="zh-CN" sz="8000" dirty="0">
                <a:latin typeface="微软雅黑" panose="020B0503020204020204" charset="-122"/>
                <a:ea typeface="微软雅黑" panose="020B0503020204020204" charset="-122"/>
              </a:rPr>
              <a:t>秘书周海霞在第七届广东省科普嘉年华暨广东省第四届广东省健康科普月活动中进行青少年超重肥胖科普课，将专科知识深入</a:t>
            </a:r>
            <a:r>
              <a:rPr lang="zh-CN" altLang="zh-CN" sz="8000" dirty="0" smtClean="0">
                <a:latin typeface="微软雅黑" panose="020B0503020204020204" charset="-122"/>
                <a:ea typeface="微软雅黑" panose="020B0503020204020204" charset="-122"/>
              </a:rPr>
              <a:t>民众</a:t>
            </a:r>
            <a:endParaRPr lang="zh-CN" altLang="zh-CN" sz="8000" dirty="0">
              <a:latin typeface="微软雅黑" panose="020B0503020204020204" charset="-122"/>
              <a:ea typeface="微软雅黑" panose="020B0503020204020204" charset="-122"/>
            </a:endParaRPr>
          </a:p>
          <a:p>
            <a:pPr>
              <a:lnSpc>
                <a:spcPct val="110000"/>
              </a:lnSpc>
              <a:buFont typeface="Wingdings" panose="05000000000000000000" pitchFamily="2" charset="2"/>
              <a:buChar char="Ø"/>
            </a:pPr>
            <a:endParaRPr lang="en-US" altLang="zh-CN" dirty="0" smtClean="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pic>
        <p:nvPicPr>
          <p:cNvPr id="6" name="Picture 4" descr="548ce1dc5cbc4f45240eaea194550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915" y="5080000"/>
            <a:ext cx="2203365" cy="1580343"/>
          </a:xfrm>
          <a:prstGeom prst="rect">
            <a:avLst/>
          </a:prstGeom>
          <a:noFill/>
          <a:ln w="9525">
            <a:solidFill>
              <a:srgbClr val="0000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pic>
        <p:nvPicPr>
          <p:cNvPr id="8" name="图片 7"/>
          <p:cNvPicPr/>
          <p:nvPr/>
        </p:nvPicPr>
        <p:blipFill>
          <a:blip r:embed="rId4" cstate="print">
            <a:extLst>
              <a:ext uri="{28A0092B-C50C-407E-A947-70E740481C1C}">
                <a14:useLocalDpi xmlns:a14="http://schemas.microsoft.com/office/drawing/2010/main" val="0"/>
              </a:ext>
            </a:extLst>
          </a:blip>
          <a:stretch>
            <a:fillRect/>
          </a:stretch>
        </p:blipFill>
        <p:spPr>
          <a:xfrm>
            <a:off x="3550630" y="5080000"/>
            <a:ext cx="2148206" cy="1580343"/>
          </a:xfrm>
          <a:prstGeom prst="rect">
            <a:avLst/>
          </a:prstGeom>
          <a:ln w="12700">
            <a:solidFill>
              <a:schemeClr val="tx1"/>
            </a:solidFill>
          </a:ln>
          <a:effectLst>
            <a:softEdge rad="63500"/>
          </a:effectLst>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13501" b="20951"/>
          <a:stretch>
            <a:fillRect/>
          </a:stretch>
        </p:blipFill>
        <p:spPr>
          <a:xfrm>
            <a:off x="6340185" y="5080001"/>
            <a:ext cx="2157270" cy="1580342"/>
          </a:xfrm>
          <a:prstGeom prst="rect">
            <a:avLst/>
          </a:prstGeom>
          <a:effectLst>
            <a:softEdge rad="63500"/>
          </a:effectLst>
        </p:spPr>
      </p:pic>
      <p:pic>
        <p:nvPicPr>
          <p:cNvPr id="10" name="图片 9"/>
          <p:cNvPicPr/>
          <p:nvPr/>
        </p:nvPicPr>
        <p:blipFill>
          <a:blip r:embed="rId6" cstate="print">
            <a:extLst>
              <a:ext uri="{28A0092B-C50C-407E-A947-70E740481C1C}">
                <a14:useLocalDpi xmlns:a14="http://schemas.microsoft.com/office/drawing/2010/main" val="0"/>
              </a:ext>
            </a:extLst>
          </a:blip>
          <a:stretch>
            <a:fillRect/>
          </a:stretch>
        </p:blipFill>
        <p:spPr>
          <a:xfrm>
            <a:off x="9171709" y="5080000"/>
            <a:ext cx="2182091" cy="1580343"/>
          </a:xfrm>
          <a:prstGeom prst="rect">
            <a:avLst/>
          </a:prstGeom>
          <a:ln w="12700">
            <a:solidFill>
              <a:schemeClr val="tx1"/>
            </a:solidFill>
          </a:ln>
          <a:effectLst>
            <a:softEdge rad="63500"/>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838200" y="677041"/>
            <a:ext cx="10515600" cy="701731"/>
          </a:xfrm>
          <a:prstGeom prst="rect">
            <a:avLst/>
          </a:prstGeom>
          <a:noFill/>
        </p:spPr>
        <p:txBody>
          <a:bodyPr wrap="square" rtlCol="0">
            <a:spAutoFit/>
          </a:bodyPr>
          <a:lstStyle/>
          <a:p>
            <a:r>
              <a:rPr lang="zh-CN" altLang="zh-CN" b="1" dirty="0">
                <a:solidFill>
                  <a:srgbClr val="62C3D0"/>
                </a:solidFill>
                <a:latin typeface="微软雅黑" panose="020B0503020204020204" charset="-122"/>
                <a:ea typeface="微软雅黑" panose="020B0503020204020204" charset="-122"/>
              </a:rPr>
              <a:t>动画图文齐开花，科普比赛创佳绩</a:t>
            </a:r>
            <a:endParaRPr lang="zh-CN" altLang="zh-CN" dirty="0">
              <a:solidFill>
                <a:srgbClr val="62C3D0"/>
              </a:solidFill>
              <a:latin typeface="微软雅黑" panose="020B0503020204020204" charset="-122"/>
              <a:ea typeface="微软雅黑" panose="020B0503020204020204" charset="-122"/>
            </a:endParaRPr>
          </a:p>
        </p:txBody>
      </p:sp>
      <p:sp>
        <p:nvSpPr>
          <p:cNvPr id="7" name="矩形 6"/>
          <p:cNvSpPr/>
          <p:nvPr>
            <p:custDataLst>
              <p:tags r:id="rId1"/>
            </p:custDataLst>
          </p:nvPr>
        </p:nvSpPr>
        <p:spPr>
          <a:xfrm flipV="1">
            <a:off x="165370" y="474786"/>
            <a:ext cx="301557" cy="561306"/>
          </a:xfrm>
          <a:prstGeom prst="rect">
            <a:avLst/>
          </a:prstGeom>
          <a:solidFill>
            <a:srgbClr val="2E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5"/>
          <p:cNvSpPr>
            <a:spLocks noGrp="1"/>
          </p:cNvSpPr>
          <p:nvPr>
            <p:ph sz="half" idx="1"/>
          </p:nvPr>
        </p:nvSpPr>
        <p:spPr>
          <a:xfrm>
            <a:off x="838199" y="1693950"/>
            <a:ext cx="10956637" cy="2102195"/>
          </a:xfrm>
        </p:spPr>
        <p:txBody>
          <a:bodyPr>
            <a:normAutofit/>
          </a:bodyPr>
          <a:lstStyle/>
          <a:p>
            <a:pPr>
              <a:lnSpc>
                <a:spcPct val="110000"/>
              </a:lnSpc>
              <a:buFont typeface="Wingdings" panose="05000000000000000000" pitchFamily="2" charset="2"/>
              <a:buChar char="Ø"/>
            </a:pPr>
            <a:r>
              <a:rPr lang="zh-CN" altLang="zh-CN" dirty="0">
                <a:latin typeface="微软雅黑" panose="020B0503020204020204" charset="-122"/>
                <a:ea typeface="微软雅黑" panose="020B0503020204020204" charset="-122"/>
              </a:rPr>
              <a:t>分会成员积极参加各种科普比赛，获得国家级、省级、市级、院级等奖项约</a:t>
            </a:r>
            <a:r>
              <a:rPr lang="en-US" altLang="zh-CN" dirty="0">
                <a:latin typeface="微软雅黑" panose="020B0503020204020204" charset="-122"/>
                <a:ea typeface="微软雅黑" panose="020B0503020204020204" charset="-122"/>
              </a:rPr>
              <a:t>50</a:t>
            </a:r>
            <a:r>
              <a:rPr lang="zh-CN" altLang="zh-CN" dirty="0">
                <a:latin typeface="微软雅黑" panose="020B0503020204020204" charset="-122"/>
                <a:ea typeface="微软雅黑" panose="020B0503020204020204" charset="-122"/>
              </a:rPr>
              <a:t>项</a:t>
            </a:r>
            <a:endParaRPr lang="en-US" altLang="zh-CN" dirty="0" smtClean="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1" y="12793"/>
            <a:ext cx="1089890" cy="729681"/>
          </a:xfrm>
          <a:prstGeom prst="rect">
            <a:avLst/>
          </a:prstGeom>
        </p:spPr>
      </p:pic>
      <p:pic>
        <p:nvPicPr>
          <p:cNvPr id="6" name="图片 5" descr="序号4_邹海燕_以上相关科普开展资料(7)_第十七届广东省科普作品创作大赛三等奖"/>
          <p:cNvPicPr>
            <a:picLocks noChangeAspect="1"/>
          </p:cNvPicPr>
          <p:nvPr/>
        </p:nvPicPr>
        <p:blipFill>
          <a:blip r:embed="rId3"/>
          <a:stretch>
            <a:fillRect/>
          </a:stretch>
        </p:blipFill>
        <p:spPr>
          <a:xfrm>
            <a:off x="2094417" y="2745048"/>
            <a:ext cx="1513840" cy="1938598"/>
          </a:xfrm>
          <a:prstGeom prst="rect">
            <a:avLst/>
          </a:prstGeom>
        </p:spPr>
      </p:pic>
      <p:pic>
        <p:nvPicPr>
          <p:cNvPr id="8" name="图片 7" descr="序号5_马丽君_以上相关科普开展资料(3)_IMG_7647"/>
          <p:cNvPicPr>
            <a:picLocks noChangeAspect="1"/>
          </p:cNvPicPr>
          <p:nvPr/>
        </p:nvPicPr>
        <p:blipFill>
          <a:blip r:embed="rId4"/>
          <a:stretch>
            <a:fillRect/>
          </a:stretch>
        </p:blipFill>
        <p:spPr>
          <a:xfrm>
            <a:off x="3734807" y="2765621"/>
            <a:ext cx="1761374" cy="1938599"/>
          </a:xfrm>
          <a:prstGeom prst="rect">
            <a:avLst/>
          </a:prstGeom>
        </p:spPr>
      </p:pic>
      <p:pic>
        <p:nvPicPr>
          <p:cNvPr id="10" name="图片 9" descr="序号4_邹海燕_以上相关科普开展资料(11)_青少年心理健康：如何通过亲子关系的建立提供支持20231018"/>
          <p:cNvPicPr>
            <a:picLocks noChangeAspect="1"/>
          </p:cNvPicPr>
          <p:nvPr/>
        </p:nvPicPr>
        <p:blipFill>
          <a:blip r:embed="rId5"/>
          <a:stretch>
            <a:fillRect/>
          </a:stretch>
        </p:blipFill>
        <p:spPr>
          <a:xfrm>
            <a:off x="5546872" y="2745047"/>
            <a:ext cx="1540090" cy="1938599"/>
          </a:xfrm>
          <a:prstGeom prst="rect">
            <a:avLst/>
          </a:prstGeom>
        </p:spPr>
      </p:pic>
      <p:pic>
        <p:nvPicPr>
          <p:cNvPr id="11" name="图片 10" descr="序号7_曾嘉星_以上相关科普开展资料(3)_7d83898938c9cf0dd424887cd4844d39"/>
          <p:cNvPicPr>
            <a:picLocks noChangeAspect="1"/>
          </p:cNvPicPr>
          <p:nvPr/>
        </p:nvPicPr>
        <p:blipFill>
          <a:blip r:embed="rId6"/>
          <a:srcRect l="2796" t="5248" r="2822" b="4954"/>
          <a:stretch>
            <a:fillRect/>
          </a:stretch>
        </p:blipFill>
        <p:spPr>
          <a:xfrm>
            <a:off x="7206396" y="2745047"/>
            <a:ext cx="1510808" cy="1930027"/>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l="4701" t="1690" r="9401" b="869"/>
          <a:stretch>
            <a:fillRect/>
          </a:stretch>
        </p:blipFill>
        <p:spPr>
          <a:xfrm>
            <a:off x="8818586" y="2729505"/>
            <a:ext cx="1405669" cy="1930027"/>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7165" y="2745047"/>
            <a:ext cx="1487671" cy="1914485"/>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456" y="4862746"/>
            <a:ext cx="2128491" cy="1826292"/>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34162" y="4869484"/>
            <a:ext cx="2148190" cy="1826292"/>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994496" y="4704612"/>
            <a:ext cx="1826292" cy="2148211"/>
          </a:xfrm>
          <a:prstGeom prst="rect">
            <a:avLst/>
          </a:prstGeom>
        </p:spPr>
      </p:pic>
      <p:pic>
        <p:nvPicPr>
          <p:cNvPr id="18" name="图片 17"/>
          <p:cNvPicPr>
            <a:picLocks noChangeAspect="1"/>
          </p:cNvPicPr>
          <p:nvPr/>
        </p:nvPicPr>
        <p:blipFill rotWithShape="1">
          <a:blip r:embed="rId12" cstate="print">
            <a:extLst>
              <a:ext uri="{28A0092B-C50C-407E-A947-70E740481C1C}">
                <a14:useLocalDpi xmlns:a14="http://schemas.microsoft.com/office/drawing/2010/main" val="0"/>
              </a:ext>
            </a:extLst>
          </a:blip>
          <a:srcRect l="11818" t="15488" r="9394" b="11246"/>
          <a:stretch>
            <a:fillRect/>
          </a:stretch>
        </p:blipFill>
        <p:spPr>
          <a:xfrm>
            <a:off x="7086962" y="4864241"/>
            <a:ext cx="2329244" cy="1806075"/>
          </a:xfrm>
          <a:prstGeom prst="rect">
            <a:avLst/>
          </a:prstGeom>
        </p:spPr>
      </p:pic>
      <p:pic>
        <p:nvPicPr>
          <p:cNvPr id="19" name="图片 18"/>
          <p:cNvPicPr>
            <a:picLocks noChangeAspect="1"/>
          </p:cNvPicPr>
          <p:nvPr/>
        </p:nvPicPr>
        <p:blipFill rotWithShape="1">
          <a:blip r:embed="rId13" cstate="print">
            <a:extLst>
              <a:ext uri="{28A0092B-C50C-407E-A947-70E740481C1C}">
                <a14:useLocalDpi xmlns:a14="http://schemas.microsoft.com/office/drawing/2010/main" val="0"/>
              </a:ext>
            </a:extLst>
          </a:blip>
          <a:srcRect l="1652" t="2693" r="1555"/>
          <a:stretch>
            <a:fillRect/>
          </a:stretch>
        </p:blipFill>
        <p:spPr>
          <a:xfrm>
            <a:off x="9521421" y="4855669"/>
            <a:ext cx="2384252" cy="1807242"/>
          </a:xfrm>
          <a:prstGeom prst="rect">
            <a:avLst/>
          </a:prstGeom>
        </p:spPr>
      </p:pic>
      <p:pic>
        <p:nvPicPr>
          <p:cNvPr id="20" name="图片 19"/>
          <p:cNvPicPr>
            <a:picLocks noChangeAspect="1"/>
          </p:cNvPicPr>
          <p:nvPr/>
        </p:nvPicPr>
        <p:blipFill rotWithShape="1">
          <a:blip r:embed="rId14" cstate="print">
            <a:extLst>
              <a:ext uri="{28A0092B-C50C-407E-A947-70E740481C1C}">
                <a14:useLocalDpi xmlns:a14="http://schemas.microsoft.com/office/drawing/2010/main" val="0"/>
              </a:ext>
            </a:extLst>
          </a:blip>
          <a:srcRect l="8098" t="6869" r="6194" b="2222"/>
          <a:stretch>
            <a:fillRect/>
          </a:stretch>
        </p:blipFill>
        <p:spPr>
          <a:xfrm>
            <a:off x="250465" y="2729504"/>
            <a:ext cx="1802497" cy="1974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3000.9213079410706,&quot;width&quot;:4789.915410792416}"/>
  <p:tag name="KSO_WM_BEAUTIFY_FLAG" val=""/>
</p:tagLst>
</file>

<file path=ppt/tags/tag13.xml><?xml version="1.0" encoding="utf-8"?>
<p:tagLst xmlns:p="http://schemas.openxmlformats.org/presentationml/2006/main">
  <p:tag name="KSO_WM_UNIT_PLACING_PICTURE_USER_VIEWPORT" val="{&quot;height&quot;:3002,&quot;width&quot;:4665.900340301409}"/>
  <p:tag name="KSO_WM_BEAUTIFY_FLAG" val=""/>
</p:tagLst>
</file>

<file path=ppt/tags/tag14.xml><?xml version="1.0" encoding="utf-8"?>
<p:tagLst xmlns:p="http://schemas.openxmlformats.org/presentationml/2006/main">
  <p:tag name="KSO_WM_UNIT_PLACING_PICTURE_USER_VIEWPORT" val="{&quot;height&quot;:3002,&quot;width&quot;:4776.5804569761785}"/>
  <p:tag name="KSO_WM_BEAUTIFY_FLAG" val=""/>
</p:tagLst>
</file>

<file path=ppt/tags/tag15.xml><?xml version="1.0" encoding="utf-8"?>
<p:tagLst xmlns:p="http://schemas.openxmlformats.org/presentationml/2006/main">
  <p:tag name="KSO_WM_UNIT_PLACING_PICTURE_USER_VIEWPORT" val="{&quot;height&quot;:3000.9213079410706,&quot;width&quot;:5047.280019445795}"/>
  <p:tag name="KSO_WM_BEAUTIFY_FLAG" val=""/>
</p:tagLst>
</file>

<file path=ppt/tags/tag16.xml><?xml version="1.0" encoding="utf-8"?>
<p:tagLst xmlns:p="http://schemas.openxmlformats.org/presentationml/2006/main">
  <p:tag name="COMMONDATA" val="eyJoZGlkIjoiNWU1MGZiOGU1YTYzOWM2YzNhMjRkYjhlODNkODk1YjAifQ=="/>
  <p:tag name="RESOURCE_RECORD_KEY" val="{&quot;70&quot;:[3312355,3314738,3312278,3315843,3313612]}"/>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Words>
  <Application>WPS 演示</Application>
  <PresentationFormat>宽屏</PresentationFormat>
  <Paragraphs>72</Paragraphs>
  <Slides>14</Slides>
  <Notes>8</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宋体</vt:lpstr>
      <vt:lpstr>Wingdings</vt:lpstr>
      <vt:lpstr>微软雅黑</vt:lpstr>
      <vt:lpstr>方正准圆简体</vt:lpstr>
      <vt:lpstr>方正正准黑简体</vt:lpstr>
      <vt:lpstr>Impact</vt:lpstr>
      <vt:lpstr>黑体</vt:lpstr>
      <vt:lpstr>Wingdings</vt:lpstr>
      <vt:lpstr>Arial Unicode MS</vt:lpstr>
      <vt:lpstr>Calibri Light</vt:lpstr>
      <vt:lpstr>Calibri</vt:lpstr>
      <vt:lpstr>Office 主题</vt:lpstr>
      <vt:lpstr>PowerPoint 演示文稿</vt:lpstr>
      <vt:lpstr>PowerPoint 演示文稿</vt:lpstr>
      <vt:lpstr>PowerPoint 演示文稿</vt:lpstr>
      <vt:lpstr>搭建平台促交流，定向培训升能力</vt:lpstr>
      <vt:lpstr>搭建平台促交流，定向培训升能力</vt:lpstr>
      <vt:lpstr>深入基层讲科普，医学知识惠于民</vt:lpstr>
      <vt:lpstr>PowerPoint 演示文稿</vt:lpstr>
      <vt:lpstr>学术交流增影响，医学科普入人心</vt:lpstr>
      <vt:lpstr>动画图文齐开花，科普比赛创佳绩</vt:lpstr>
      <vt:lpstr>首届广州市优秀科普专家</vt:lpstr>
      <vt:lpstr>积极发展会员，扩大组织影响力</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xiaoba ba</dc:creator>
  <cp:lastModifiedBy>@</cp:lastModifiedBy>
  <cp:revision>1024</cp:revision>
  <dcterms:created xsi:type="dcterms:W3CDTF">2013-04-09T06:10:00Z</dcterms:created>
  <dcterms:modified xsi:type="dcterms:W3CDTF">2025-01-17T03:43:38Z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D67180B304324DDF815BF0BCE3CF58F3_13</vt:lpwstr>
  </property>
  <property fmtid="{D5CDD505-2E9C-101B-9397-08002B2CF9AE}" pid="3" name="KSOProductBuildVer">
    <vt:lpwstr>2052-12.1.0.19770</vt:lpwstr>
  </property>
</Properties>
</file>