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62" r:id="rId3"/>
    <p:sldId id="272" r:id="rId4"/>
    <p:sldId id="257" r:id="rId5"/>
    <p:sldId id="274" r:id="rId6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9"/>
    <p:restoredTop sz="94664"/>
  </p:normalViewPr>
  <p:slideViewPr>
    <p:cSldViewPr showGuides="1">
      <p:cViewPr varScale="1">
        <p:scale>
          <a:sx n="107" d="100"/>
          <a:sy n="107" d="100"/>
        </p:scale>
        <p:origin x="176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kumimoji="1"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kumimoji="1" sz="12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kumimoji="1"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kumimoji="1" sz="12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6DBAEDE-9A9C-9340-981B-702F0CAAADD8}" type="slidenum"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Documents and Settings\Administrator\桌面\QQ截图2013080209065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95400" y="5724525"/>
            <a:ext cx="5543550" cy="22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699" name="Picture 2" descr="C:\Documents and Settings\Administrator\桌面\QQ截图2013080209065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480175"/>
            <a:ext cx="9144000" cy="377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D7EAD29-C451-894A-91A5-D3CD213F8EA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5F07F3-BEA8-624E-850D-4158BDD7F6D6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5F07F3-BEA8-624E-850D-4158BDD7F6D6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Documents and Settings\Administrator\桌面\QQ截图2013080209091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513513"/>
            <a:ext cx="9144000" cy="371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3" name="Picture 3" descr="L:\医院CIS和导向标识系统\LOGO\LOGO定稿\2\广医三院logo-ok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25" y="115888"/>
            <a:ext cx="3419475" cy="5667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90FF564-464E-9A46-8D19-3AFEF36BC2BA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5F07F3-BEA8-624E-850D-4158BDD7F6D6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5F07F3-BEA8-624E-850D-4158BDD7F6D6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5F07F3-BEA8-624E-850D-4158BDD7F6D6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5F07F3-BEA8-624E-850D-4158BDD7F6D6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5F07F3-BEA8-624E-850D-4158BDD7F6D6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5F07F3-BEA8-624E-850D-4158BDD7F6D6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5F07F3-BEA8-624E-850D-4158BDD7F6D6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5F07F3-BEA8-624E-850D-4158BDD7F6D6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50825" y="1343025"/>
            <a:ext cx="8424863" cy="26149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p>
            <a:pPr algn="ctr" eaLnBrk="1" hangingPunct="1"/>
            <a:endParaRPr lang="en-US" altLang="zh-CN" sz="4400">
              <a:latin typeface="Calibri" panose="020F0502020204030204" pitchFamily="34" charset="0"/>
            </a:endParaRPr>
          </a:p>
          <a:p>
            <a:pPr algn="ctr" eaLnBrk="1" hangingPunct="1"/>
            <a:r>
              <a:rPr lang="en-US" altLang="zh-CN" sz="4400">
                <a:latin typeface="Calibri" panose="020F0502020204030204" pitchFamily="34" charset="0"/>
              </a:rPr>
              <a:t>2025</a:t>
            </a:r>
            <a:r>
              <a:rPr lang="zh-CN" altLang="en-US" sz="4400">
                <a:latin typeface="Calibri" panose="020F0502020204030204" pitchFamily="34" charset="0"/>
              </a:rPr>
              <a:t>年度工作计划</a:t>
            </a:r>
            <a:endParaRPr lang="zh-CN" altLang="en-US" sz="4400">
              <a:latin typeface="Calibri" panose="020F0502020204030204" pitchFamily="34" charset="0"/>
            </a:endParaRPr>
          </a:p>
          <a:p>
            <a:pPr algn="ctr" eaLnBrk="1" hangingPunct="1"/>
            <a:r>
              <a:rPr lang="zh-CN" altLang="en-US" sz="3200">
                <a:sym typeface="+mn-ea"/>
              </a:rPr>
              <a:t>广东省健康科普促进会肝胆胰健康管理分会</a:t>
            </a:r>
            <a:endParaRPr lang="en-US" altLang="zh-CN" sz="4400">
              <a:latin typeface="Calibri" panose="020F0502020204030204" pitchFamily="34" charset="0"/>
            </a:endParaRPr>
          </a:p>
          <a:p>
            <a:pPr algn="ctr" eaLnBrk="1" hangingPunct="1"/>
            <a:endParaRPr lang="zh-CN" altLang="en-US" sz="4400">
              <a:latin typeface="Calibri" panose="020F050202020403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47813" y="4077018"/>
            <a:ext cx="5400675" cy="14452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p>
            <a:pPr algn="ctr" eaLnBrk="1" hangingPunct="1"/>
            <a:endParaRPr lang="zh-CN" altLang="en-US" sz="3200">
              <a:latin typeface="Calibri" panose="020F0502020204030204" pitchFamily="34" charset="0"/>
            </a:endParaRPr>
          </a:p>
          <a:p>
            <a:pPr algn="ctr" eaLnBrk="1" hangingPunct="1"/>
            <a:r>
              <a:rPr lang="zh-CN" altLang="en-US" sz="2400">
                <a:latin typeface="Calibri" panose="020F0502020204030204" pitchFamily="34" charset="0"/>
              </a:rPr>
              <a:t>广医三院肝胆外科 徐鋆耀</a:t>
            </a:r>
            <a:endParaRPr lang="en-US" altLang="zh-CN" sz="3200">
              <a:latin typeface="Calibri" panose="020F0502020204030204" pitchFamily="34" charset="0"/>
            </a:endParaRPr>
          </a:p>
          <a:p>
            <a:pPr algn="ctr" eaLnBrk="1" hangingPunct="1"/>
            <a:r>
              <a:rPr lang="en-US" altLang="zh-CN" sz="3200">
                <a:latin typeface="Calibri" panose="020F0502020204030204" pitchFamily="34" charset="0"/>
              </a:rPr>
              <a:t>2025-01-18</a:t>
            </a:r>
            <a:endParaRPr lang="zh-CN" altLang="en-US" sz="32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775" y="1057275"/>
            <a:ext cx="4326255" cy="2433955"/>
          </a:xfrm>
          <a:prstGeom prst="rect">
            <a:avLst/>
          </a:prstGeom>
        </p:spPr>
      </p:pic>
      <p:pic>
        <p:nvPicPr>
          <p:cNvPr id="3" name="图片 2" descr="DIC09774-opq34369130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3519170"/>
            <a:ext cx="4326255" cy="2882900"/>
          </a:xfrm>
          <a:prstGeom prst="rect">
            <a:avLst/>
          </a:prstGeom>
        </p:spPr>
      </p:pic>
      <p:pic>
        <p:nvPicPr>
          <p:cNvPr id="4" name="图片 3" descr="DIC09659-opq34369318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2785" y="1057275"/>
            <a:ext cx="3679825" cy="2461895"/>
          </a:xfrm>
          <a:prstGeom prst="rect">
            <a:avLst/>
          </a:prstGeom>
        </p:spPr>
      </p:pic>
      <p:pic>
        <p:nvPicPr>
          <p:cNvPr id="5" name="图片 4" descr="DIC09701-opq34369523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2785" y="3519170"/>
            <a:ext cx="4310380" cy="2882900"/>
          </a:xfrm>
          <a:prstGeom prst="rect">
            <a:avLst/>
          </a:prstGeom>
        </p:spPr>
      </p:pic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0" y="11430"/>
            <a:ext cx="9144000" cy="873760"/>
          </a:xfrm>
          <a:solidFill>
            <a:schemeClr val="accent6">
              <a:lumMod val="40000"/>
              <a:lumOff val="60000"/>
            </a:schemeClr>
          </a:solidFill>
        </p:spPr>
        <p:txBody>
          <a:bodyPr vert="horz" wrap="square" lIns="91440" tIns="45720" rIns="91440" bIns="45720" numCol="1" anchor="ctr" anchorCtr="0" compatLnSpc="1"/>
          <a:p>
            <a:pPr eaLnBrk="1" hangingPunct="1"/>
            <a:r>
              <a:rPr lang="en-US" altLang="zh-CN"/>
              <a:t>2025-01-12 </a:t>
            </a:r>
            <a:r>
              <a:rPr lang="zh-CN" altLang="en-US"/>
              <a:t>分会成立大会</a:t>
            </a: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1113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 vert="horz" wrap="square" lIns="91440" tIns="45720" rIns="91440" bIns="45720" numCol="1" anchor="ctr" anchorCtr="0" compatLnSpc="1"/>
          <a:p>
            <a:pPr eaLnBrk="1" hangingPunct="1"/>
            <a:r>
              <a:rPr lang="en-US" altLang="zh-CN"/>
              <a:t>2025</a:t>
            </a:r>
            <a:r>
              <a:rPr lang="zh-CN" altLang="en-US"/>
              <a:t>总会的工作规划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-635" y="1348105"/>
            <a:ext cx="9144635" cy="3138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1、遴选名医在广东广播电视台《名医面对面》栏目做科普节目；</a:t>
            </a:r>
            <a:endParaRPr lang="zh-CN" altLang="en-US"/>
          </a:p>
          <a:p>
            <a:r>
              <a:rPr lang="zh-CN" altLang="en-US"/>
              <a:t>2、评选广东省科普名医；</a:t>
            </a:r>
            <a:endParaRPr lang="zh-CN" altLang="en-US"/>
          </a:p>
          <a:p>
            <a:r>
              <a:rPr lang="zh-CN" altLang="en-US"/>
              <a:t>3、完成《</a:t>
            </a:r>
            <a:r>
              <a:rPr lang="zh-CN" altLang="en-US"/>
              <a:t>基层医师培训教材》编写出版并开展培训；</a:t>
            </a:r>
            <a:endParaRPr lang="zh-CN" altLang="en-US"/>
          </a:p>
          <a:p>
            <a:r>
              <a:rPr lang="zh-CN" altLang="en-US"/>
              <a:t>4、制作所有授课老师及科普名医AI数字人；</a:t>
            </a:r>
            <a:endParaRPr lang="zh-CN" altLang="en-US"/>
          </a:p>
          <a:p>
            <a:r>
              <a:rPr lang="zh-CN" altLang="en-US"/>
              <a:t>5、探索并完善政府、社会、企业和促进会一体化运作机制；</a:t>
            </a:r>
            <a:endParaRPr lang="zh-CN" altLang="en-US"/>
          </a:p>
          <a:p>
            <a:r>
              <a:rPr lang="zh-CN" altLang="en-US"/>
              <a:t>6、第二届健康科普作品技能技巧大赛；</a:t>
            </a:r>
            <a:endParaRPr lang="zh-CN" altLang="en-US"/>
          </a:p>
          <a:p>
            <a:r>
              <a:rPr lang="zh-CN" altLang="en-US"/>
              <a:t>7、第5届健康科普月；</a:t>
            </a:r>
            <a:endParaRPr lang="zh-CN" altLang="en-US"/>
          </a:p>
          <a:p>
            <a:r>
              <a:rPr lang="zh-CN" altLang="en-US"/>
              <a:t>8、健康秘码——关注青少年；</a:t>
            </a:r>
            <a:endParaRPr lang="zh-CN" altLang="en-US"/>
          </a:p>
          <a:p>
            <a:r>
              <a:rPr lang="zh-CN" altLang="en-US"/>
              <a:t>9、网格式链接促进会、分会、会员的视频号、公众号，健全促进会官网建设；</a:t>
            </a:r>
            <a:endParaRPr lang="zh-CN" altLang="en-US"/>
          </a:p>
          <a:p>
            <a:r>
              <a:rPr lang="zh-CN" altLang="en-US"/>
              <a:t>10、加大对国家、省部、市级科普基金、科普奖、优秀科普工作者、中小学科技副校长的申报力度；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1113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 vert="horz" wrap="square" lIns="91440" tIns="45720" rIns="91440" bIns="45720" numCol="1" anchor="ctr" anchorCtr="0" compatLnSpc="1"/>
          <a:p>
            <a:pPr eaLnBrk="1" hangingPunct="1"/>
            <a:r>
              <a:rPr lang="en-US" altLang="zh-CN"/>
              <a:t>2025</a:t>
            </a:r>
            <a:r>
              <a:rPr lang="zh-CN" altLang="en-US"/>
              <a:t>分会的工作规划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-635" y="1348105"/>
            <a:ext cx="914463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buFont typeface="+mj-lt"/>
              <a:buAutoNum type="arabicPeriod"/>
            </a:pPr>
            <a:r>
              <a:rPr lang="zh-CN" altLang="en-US"/>
              <a:t>扩大分会规模，增加会员人数，力争覆盖全国范围；增加会员人员的多职业性，除外肝胆胰的专家，还需纳入更多的健康教育管理的从业者；</a:t>
            </a:r>
            <a:endParaRPr lang="zh-CN" altLang="en-US"/>
          </a:p>
          <a:p>
            <a:pPr marL="342900" indent="-342900">
              <a:buFont typeface="+mj-lt"/>
              <a:buAutoNum type="arabicPeriod"/>
            </a:pPr>
            <a:endParaRPr lang="zh-CN" altLang="en-US"/>
          </a:p>
          <a:p>
            <a:pPr marL="342900" indent="-342900">
              <a:buFont typeface="+mj-lt"/>
              <a:buAutoNum type="arabicPeriod"/>
            </a:pPr>
            <a:r>
              <a:rPr lang="zh-CN" altLang="en-US"/>
              <a:t>组织编辑肝胆胰健康管理的书籍，以学会名义出版；</a:t>
            </a:r>
            <a:endParaRPr lang="zh-CN" altLang="en-US"/>
          </a:p>
          <a:p>
            <a:pPr marL="342900" indent="-342900">
              <a:buFont typeface="+mj-lt"/>
              <a:buAutoNum type="arabicPeriod"/>
            </a:pPr>
            <a:endParaRPr lang="zh-CN" altLang="en-US"/>
          </a:p>
          <a:p>
            <a:pPr marL="342900" indent="-342900">
              <a:buFont typeface="+mj-lt"/>
              <a:buAutoNum type="arabicPeriod"/>
            </a:pPr>
            <a:r>
              <a:rPr lang="zh-CN" altLang="en-US"/>
              <a:t>建设分会的网站、拍摄系列的视频、公众号配合自媒体的广泛宣传，做好老百姓真正能接受的科学知识普及、促进肝胆胰相关的健康管理；</a:t>
            </a:r>
            <a:endParaRPr lang="zh-CN" altLang="en-US"/>
          </a:p>
          <a:p>
            <a:pPr marL="342900" indent="-342900">
              <a:buFont typeface="+mj-lt"/>
              <a:buAutoNum type="arabicPeriod"/>
            </a:pPr>
            <a:endParaRPr lang="zh-CN" altLang="en-US"/>
          </a:p>
          <a:p>
            <a:pPr marL="342900" indent="-342900">
              <a:buFont typeface="+mj-lt"/>
              <a:buAutoNum type="arabicPeriod"/>
            </a:pPr>
            <a:r>
              <a:rPr lang="zh-CN" altLang="en-US"/>
              <a:t>深入基层、市县、社区等卫生服务中心，义诊、免费肝胆胰相关的体检，踏实的、点对点建立好老百姓身边的健康管理咨询服务；</a:t>
            </a:r>
            <a:endParaRPr lang="zh-CN" altLang="en-US"/>
          </a:p>
          <a:p>
            <a:pPr marL="342900" indent="-342900">
              <a:buFont typeface="+mj-lt"/>
              <a:buAutoNum type="arabicPeriod"/>
            </a:pPr>
            <a:endParaRPr lang="zh-CN" altLang="en-US"/>
          </a:p>
          <a:p>
            <a:pPr marL="342900" indent="-342900">
              <a:buFont typeface="+mj-lt"/>
              <a:buAutoNum type="arabicPeriod"/>
            </a:pPr>
            <a:endParaRPr lang="zh-CN" altLang="en-US"/>
          </a:p>
          <a:p>
            <a:pPr marL="342900" indent="-342900">
              <a:buFont typeface="+mj-lt"/>
              <a:buAutoNum type="arabicPeriod"/>
            </a:pPr>
            <a:endParaRPr lang="zh-CN" altLang="en-US"/>
          </a:p>
          <a:p>
            <a:pPr marL="342900" indent="-342900">
              <a:buFont typeface="+mj-lt"/>
              <a:buAutoNum type="arabicPeriod"/>
            </a:pP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活力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531</Words>
  <Application>WPS 演示</Application>
  <PresentationFormat>ȫʾ(4:3)</PresentationFormat>
  <Paragraphs>37</Paragraphs>
  <Slides>4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2" baseType="lpstr">
      <vt:lpstr>Arial</vt:lpstr>
      <vt:lpstr>宋体</vt:lpstr>
      <vt:lpstr>Wingdings</vt:lpstr>
      <vt:lpstr>Calibri</vt:lpstr>
      <vt:lpstr>微软雅黑</vt:lpstr>
      <vt:lpstr>Arial Unicode MS</vt:lpstr>
      <vt:lpstr>等线</vt:lpstr>
      <vt:lpstr>Office 主题</vt:lpstr>
      <vt:lpstr>PowerPoint 演示文稿</vt:lpstr>
      <vt:lpstr>2025-01-12 分会成立大会</vt:lpstr>
      <vt:lpstr>2025总会的工作规划</vt:lpstr>
      <vt:lpstr>2025分会的工作规划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ʾĸ�</dc:title>
  <dc:creator/>
  <cp:lastModifiedBy>孤</cp:lastModifiedBy>
  <cp:revision>42</cp:revision>
  <dcterms:created xsi:type="dcterms:W3CDTF">2025-01-17T15:37:00Z</dcterms:created>
  <dcterms:modified xsi:type="dcterms:W3CDTF">2025-02-27T07:19:31Z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2052-12.1.0.20305</vt:lpwstr>
  </property>
  <property fmtid="{D5CDD505-2E9C-101B-9397-08002B2CF9AE}" pid="3" name="ICV">
    <vt:lpwstr>13D194A6D03A4A3692DC8BF7112E1602_13</vt:lpwstr>
  </property>
</Properties>
</file>